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6"/>
  </p:notesMasterIdLst>
  <p:sldIdLst>
    <p:sldId id="256" r:id="rId2"/>
    <p:sldId id="302" r:id="rId3"/>
    <p:sldId id="303" r:id="rId4"/>
    <p:sldId id="304" r:id="rId5"/>
    <p:sldId id="328" r:id="rId6"/>
    <p:sldId id="305" r:id="rId7"/>
    <p:sldId id="329" r:id="rId8"/>
    <p:sldId id="306" r:id="rId9"/>
    <p:sldId id="330" r:id="rId10"/>
    <p:sldId id="307" r:id="rId11"/>
    <p:sldId id="331" r:id="rId12"/>
    <p:sldId id="308" r:id="rId13"/>
    <p:sldId id="332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33" r:id="rId24"/>
    <p:sldId id="324" r:id="rId25"/>
    <p:sldId id="334" r:id="rId26"/>
    <p:sldId id="325" r:id="rId27"/>
    <p:sldId id="335" r:id="rId28"/>
    <p:sldId id="326" r:id="rId29"/>
    <p:sldId id="318" r:id="rId30"/>
    <p:sldId id="319" r:id="rId31"/>
    <p:sldId id="320" r:id="rId32"/>
    <p:sldId id="321" r:id="rId33"/>
    <p:sldId id="322" r:id="rId34"/>
    <p:sldId id="323" r:id="rId3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9" autoAdjust="0"/>
    <p:restoredTop sz="94647" autoAdjust="0"/>
  </p:normalViewPr>
  <p:slideViewPr>
    <p:cSldViewPr>
      <p:cViewPr varScale="1">
        <p:scale>
          <a:sx n="110" d="100"/>
          <a:sy n="110" d="100"/>
        </p:scale>
        <p:origin x="-102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A317-6CE8-4518-8B4B-CCF3625B9484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24B7A-9471-416F-A1B1-4B55F205396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1,3,4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4B7A-9471-416F-A1B1-4B55F2053966}" type="slidenum">
              <a:rPr lang="pl-PL" smtClean="0"/>
              <a:pPr/>
              <a:t>31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1,2,4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4B7A-9471-416F-A1B1-4B55F2053966}" type="slidenum">
              <a:rPr lang="pl-PL" smtClean="0"/>
              <a:pPr/>
              <a:t>32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1,3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4B7A-9471-416F-A1B1-4B55F2053966}" type="slidenum">
              <a:rPr lang="pl-PL" smtClean="0"/>
              <a:pPr/>
              <a:t>33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2,3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24B7A-9471-416F-A1B1-4B55F2053966}" type="slidenum">
              <a:rPr lang="pl-PL" smtClean="0"/>
              <a:pPr/>
              <a:t>34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10B138-C905-447D-AD4B-F255A12E36FA}" type="datetimeFigureOut">
              <a:rPr lang="pl-PL" smtClean="0"/>
              <a:pPr/>
              <a:t>08.11.2022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278688" cy="1829761"/>
          </a:xfrm>
        </p:spPr>
        <p:txBody>
          <a:bodyPr/>
          <a:lstStyle/>
          <a:p>
            <a:r>
              <a:rPr lang="pl-PL" dirty="0" smtClean="0"/>
              <a:t>Delegowanie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2708920"/>
            <a:ext cx="7772400" cy="1199704"/>
          </a:xfrm>
        </p:spPr>
        <p:txBody>
          <a:bodyPr>
            <a:normAutofit/>
          </a:bodyPr>
          <a:lstStyle/>
          <a:p>
            <a:pPr algn="ctr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"Lubię, gdy wszystko jest wykonane po mojemu."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"Lubię, gdy wszystko jest wykonane po mojemu."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Skoncentruj energię na komunikowaniu swoich </a:t>
                      </a:r>
                      <a:r>
                        <a:rPr kumimoji="0" lang="pl-PL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preferencji 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kumimoji="0" lang="pl-PL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standardów jakościowych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 nie na samodzielnym kontrolowaniu zadań. Ta inwestycja będzie opłacalna – nie tylko w przypadku bieżącego projektu, ale także w przypadku przyszłych projektów.</a:t>
                      </a:r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"Moi pracownicy będą mieli mi za złe dodatkowe obciążenie pracą."</a:t>
                      </a:r>
                      <a:r>
                        <a:rPr lang="pl-PL" dirty="0" smtClean="0"/>
                        <a:t/>
                      </a:r>
                      <a:br>
                        <a:rPr lang="pl-PL" dirty="0" smtClean="0"/>
                      </a:b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"Moi pracownicy będą mieli mi za złe dodatkowe obciążenie pracą."</a:t>
                      </a:r>
                      <a:r>
                        <a:rPr lang="pl-PL" dirty="0" smtClean="0"/>
                        <a:t/>
                      </a:r>
                      <a:br>
                        <a:rPr lang="pl-PL" dirty="0" smtClean="0"/>
                      </a:b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Zarządzaj oczekiwaniami pracowników. Wyjaśnij, że twoją rolą jest wspieranie pracowników w samodzielnym podejmowaniu decyzji. Podkreśl także, że to oznacza szansę na nową i interesującą pracę. Postępuj zgodnie ze swoimi słowami.</a:t>
                      </a:r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Delegacja jednej odpowiedzialnej osobie</a:t>
            </a:r>
          </a:p>
          <a:p>
            <a:r>
              <a:rPr lang="pl-PL" dirty="0" smtClean="0">
                <a:latin typeface="Calibri" pitchFamily="34" charset="0"/>
              </a:rPr>
              <a:t>Delegacja według zadań</a:t>
            </a:r>
          </a:p>
          <a:p>
            <a:r>
              <a:rPr lang="pl-PL" dirty="0" smtClean="0">
                <a:latin typeface="Calibri" pitchFamily="34" charset="0"/>
              </a:rPr>
              <a:t>Delegacja według projektów</a:t>
            </a:r>
          </a:p>
          <a:p>
            <a:r>
              <a:rPr lang="pl-PL" dirty="0" smtClean="0">
                <a:latin typeface="Calibri" pitchFamily="34" charset="0"/>
              </a:rPr>
              <a:t>Delegacja według funkcji</a:t>
            </a:r>
            <a:endParaRPr lang="pl-PL" dirty="0">
              <a:latin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Różne podejścia do kwestii delegowania zadań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Oceń swoje obciążenia</a:t>
            </a:r>
          </a:p>
          <a:p>
            <a:pPr marL="624078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Sprecyzuj cel delegowania</a:t>
            </a:r>
          </a:p>
          <a:p>
            <a:pPr marL="1117854" lvl="2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zmniejszyć własne obciążenia</a:t>
            </a:r>
          </a:p>
          <a:p>
            <a:pPr marL="1117854" lvl="2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zdobycie nowych umiejętności przez pracowników</a:t>
            </a:r>
          </a:p>
          <a:p>
            <a:pPr marL="1117854" lvl="2" indent="-514350">
              <a:buAutoNum type="arabicPeriod"/>
            </a:pPr>
            <a:r>
              <a:rPr lang="pl-PL" smtClean="0">
                <a:latin typeface="Calibri" pitchFamily="34" charset="0"/>
              </a:rPr>
              <a:t>zapewnić pracownikom uznanie przełożonych</a:t>
            </a:r>
            <a:endParaRPr lang="pl-PL" dirty="0" smtClean="0">
              <a:latin typeface="Calibri" pitchFamily="34" charset="0"/>
            </a:endParaRPr>
          </a:p>
          <a:p>
            <a:pPr marL="624078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Określ jakie zadania chcesz delegować</a:t>
            </a:r>
          </a:p>
          <a:p>
            <a:pPr marL="624078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Określ jakie umiejętności oraz zdolności będą wymagane do realizacji przydziału</a:t>
            </a:r>
          </a:p>
          <a:p>
            <a:pPr marL="624078" indent="-514350">
              <a:buAutoNum type="arabicPeriod"/>
            </a:pPr>
            <a:r>
              <a:rPr lang="pl-PL" dirty="0" smtClean="0">
                <a:latin typeface="Calibri" pitchFamily="34" charset="0"/>
              </a:rPr>
              <a:t>Powierz zadania najodpowiedniejszemu pracownikowi</a:t>
            </a:r>
          </a:p>
          <a:p>
            <a:pPr marL="624078" indent="-51435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 do delegowania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latin typeface="Calibri" pitchFamily="34" charset="0"/>
              </a:rPr>
              <a:t>Menedżer powinien pozostać odpowiedzialny za takie zagadnienia, jak:</a:t>
            </a:r>
          </a:p>
          <a:p>
            <a:pPr>
              <a:buNone/>
            </a:pPr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planowanie, kierowanie i motywowanie zespołu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ocena pracowników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skomplikowane negocjacje z klientami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zadania wymagające określonych umiejętności technicznych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zatrudnianie, zwalnianie i rozwój zawodowy pracowników</a:t>
            </a:r>
          </a:p>
          <a:p>
            <a:pPr>
              <a:buNone/>
            </a:pPr>
            <a:endParaRPr lang="pl-PL" dirty="0">
              <a:latin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nie delegować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036496" cy="499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5" name="Prostokąt 4"/>
          <p:cNvSpPr/>
          <p:nvPr/>
        </p:nvSpPr>
        <p:spPr>
          <a:xfrm>
            <a:off x="107504" y="1628800"/>
            <a:ext cx="878497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4624"/>
            <a:ext cx="8838059" cy="580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5" name="Prostokąt 4"/>
          <p:cNvSpPr/>
          <p:nvPr/>
        </p:nvSpPr>
        <p:spPr>
          <a:xfrm>
            <a:off x="107504" y="1628800"/>
            <a:ext cx="878497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0" y="85724"/>
            <a:ext cx="9155113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5" name="Prostokąt 4"/>
          <p:cNvSpPr/>
          <p:nvPr/>
        </p:nvSpPr>
        <p:spPr>
          <a:xfrm>
            <a:off x="107504" y="1628800"/>
            <a:ext cx="8784976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latin typeface="Calibri" pitchFamily="34" charset="0"/>
              </a:rPr>
              <a:t>Delegowanie, to </a:t>
            </a:r>
            <a:r>
              <a:rPr lang="pl-PL" dirty="0" smtClean="0">
                <a:solidFill>
                  <a:srgbClr val="FF0000"/>
                </a:solidFill>
                <a:latin typeface="Calibri" pitchFamily="34" charset="0"/>
              </a:rPr>
              <a:t>przydzielenie</a:t>
            </a:r>
            <a:r>
              <a:rPr lang="pl-PL" dirty="0" smtClean="0">
                <a:latin typeface="Calibri" pitchFamily="34" charset="0"/>
              </a:rPr>
              <a:t> określonego </a:t>
            </a:r>
            <a:r>
              <a:rPr lang="pl-PL" dirty="0" smtClean="0">
                <a:solidFill>
                  <a:srgbClr val="FF0000"/>
                </a:solidFill>
                <a:latin typeface="Calibri" pitchFamily="34" charset="0"/>
              </a:rPr>
              <a:t>zadania</a:t>
            </a:r>
            <a:r>
              <a:rPr lang="pl-PL" dirty="0" smtClean="0">
                <a:latin typeface="Calibri" pitchFamily="34" charset="0"/>
              </a:rPr>
              <a:t> lub projektu </a:t>
            </a:r>
            <a:r>
              <a:rPr lang="pl-PL" dirty="0" smtClean="0">
                <a:solidFill>
                  <a:srgbClr val="FF0000"/>
                </a:solidFill>
                <a:latin typeface="Calibri" pitchFamily="34" charset="0"/>
              </a:rPr>
              <a:t>innej osobie</a:t>
            </a:r>
            <a:r>
              <a:rPr lang="pl-PL" dirty="0" smtClean="0">
                <a:latin typeface="Calibri" pitchFamily="34" charset="0"/>
              </a:rPr>
              <a:t>, która zobowiązuje się do wykonania tego zadania lub projektu. </a:t>
            </a:r>
            <a:endParaRPr lang="pl-PL" dirty="0">
              <a:latin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latin typeface="Calibri" pitchFamily="34" charset="0"/>
              </a:rPr>
              <a:t>Zadbaj o </a:t>
            </a:r>
            <a:r>
              <a:rPr lang="pl-PL" dirty="0" smtClean="0">
                <a:solidFill>
                  <a:srgbClr val="FF0000"/>
                </a:solidFill>
                <a:latin typeface="Calibri" pitchFamily="34" charset="0"/>
              </a:rPr>
              <a:t>komunikację i zaufanie</a:t>
            </a:r>
            <a:r>
              <a:rPr lang="pl-PL" dirty="0" smtClean="0">
                <a:latin typeface="Calibri" pitchFamily="34" charset="0"/>
              </a:rPr>
              <a:t>. Aby uzyskać oba czynniki, w rozmowie należy uwzględnić następujące elementy:</a:t>
            </a:r>
          </a:p>
          <a:p>
            <a:pPr>
              <a:buNone/>
            </a:pPr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Jasną definicję projektu, zadania lub funkcji oraz zakres delegowanych obowiązków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Przegląd standardów efektywności, kryteria sukcesu i harmonogram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Analizę dostępnych zasobów i potrzeb w zakresie szkoleń, </a:t>
            </a:r>
            <a:r>
              <a:rPr lang="pl-PL" dirty="0" err="1" smtClean="0">
                <a:latin typeface="Calibri" pitchFamily="34" charset="0"/>
              </a:rPr>
              <a:t>coachingu</a:t>
            </a:r>
            <a:r>
              <a:rPr lang="pl-PL" dirty="0" smtClean="0">
                <a:latin typeface="Calibri" pitchFamily="34" charset="0"/>
              </a:rPr>
              <a:t> lub pomocy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Precyzyjny opis poziomu delegowanej władzy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Plan dalszych spotkań i wymiany opinii, który pozwoli śledzić postępy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 wybraniu odpowiedniej osoby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Śledzenie delegowanych zadań</a:t>
            </a:r>
          </a:p>
          <a:p>
            <a:r>
              <a:rPr lang="pl-PL" dirty="0" smtClean="0">
                <a:latin typeface="Calibri" pitchFamily="34" charset="0"/>
              </a:rPr>
              <a:t>Zapewnienie wsparcia</a:t>
            </a:r>
            <a:endParaRPr lang="pl-PL" dirty="0">
              <a:latin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dalej?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latin typeface="Calibri" pitchFamily="34" charset="0"/>
              </a:rPr>
              <a:t>To okazja do budowy zaufania i zwiększenia pewności siebie pracownika. Osiągniemy to poprzez:</a:t>
            </a:r>
          </a:p>
          <a:p>
            <a:pPr>
              <a:buNone/>
            </a:pPr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Zapewnienie pozytywnego wsparcia dla pracy wykonanej dotychczas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Pomoc pracownikowi w ocenie sytuacji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Potwierdzenie swojego zaufania co do umiejętności podejmowania decyzji przez pracownika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Zachęcenie pracownika do samodzielnego wskazania rozwiązania</a:t>
            </a:r>
          </a:p>
          <a:p>
            <a:endParaRPr lang="pl-PL" dirty="0" smtClean="0">
              <a:latin typeface="Calibri" pitchFamily="34" charset="0"/>
            </a:endParaRPr>
          </a:p>
          <a:p>
            <a:r>
              <a:rPr lang="pl-PL" dirty="0" smtClean="0">
                <a:latin typeface="Calibri" pitchFamily="34" charset="0"/>
              </a:rPr>
              <a:t>Zapewnienie potrzebnego </a:t>
            </a:r>
            <a:r>
              <a:rPr lang="pl-PL" dirty="0" err="1" smtClean="0">
                <a:latin typeface="Calibri" pitchFamily="34" charset="0"/>
              </a:rPr>
              <a:t>coachingu</a:t>
            </a:r>
            <a:r>
              <a:rPr lang="pl-PL" dirty="0" smtClean="0">
                <a:latin typeface="Calibri" pitchFamily="34" charset="0"/>
              </a:rPr>
              <a:t>, który pomoże pracownikowi rozwinąć nowe umiejętności</a:t>
            </a:r>
          </a:p>
          <a:p>
            <a:pPr>
              <a:buNone/>
            </a:pPr>
            <a:endParaRPr lang="pl-PL" dirty="0">
              <a:latin typeface="Calibri" pitchFamily="34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Wycofywanie delegacji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l-PL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 jaki sposób uniknąć wrażenia pracowników, że zrzucam na nich pracę?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Najczęściej zadawane pytania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l-PL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 jaki sposób uniknąć wrażenia pracowników, że zrzucam na nich pracę?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Równoważąc przydział zadań postrzeganych jako uciążliwe lub trudne z zadaniami i projektami, które wzbudzają zainteresowanie pracowników, mogą być przyjemne, a także pozwalają zdobyć im uznanie innych.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Podział zadań lub projektów postrzeganych jako nieciekawe pomiędzy różnych pracowników, a także przydzielenie ich samemu sobie, co buduje poczucie wspólnej odpowiedzialności za zadania nudne lub nieprzyjemne.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Zasięganie opinii pracowników co do typów przydziałów, które są dla nich interesujące i ambitne.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Jasne komunikowanie korzyści i perspektyw postrzeganych z punktu widzenia podwładnych.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Najczęściej zadawane pytania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l-PL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Czy można stosować delegowanie zadań jako sposób sprawdzenia możliwości pracownika przed przedstawieniem go do awansu?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Najczęściej zadawane pytania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l-PL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Czy można stosować delegowanie zadań jako sposób sprawdzenia możliwości pracownika przed przedstawieniem go do awansu?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Tak!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Najczęściej zadawane pytania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l-PL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 zrobić, jeśli nie mogę znaleźć pracownika dysponującego umiejętnościami niezbędnymi do realizacji zadania?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Najczęściej zadawane pytania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l-PL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 zrobić, jeśli nie mogę znaleźć pracownika dysponującego umiejętnościami niezbędnymi do realizacji zadania?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Zapewnij szkolenie lub </a:t>
                      </a:r>
                      <a:r>
                        <a:rPr kumimoji="0" lang="pl-PL" b="0" i="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coaching</a:t>
                      </a: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które pozwolą rozwinąć potrzebne umiejętności.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Rozważ możliwość poszukiwania zasobów poza własnym zespołem. Być może uda się wynająć pracownika, który będzie mógł skorzystać z tej okazji, lub zatrudnić kogoś na czas określony.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endParaRPr kumimoji="0" lang="pl-PL" b="0" i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Przeanalizuj zadanie, aby sprawdzić, czy nie można podzielić go na podzadania wymagające umiejętności, którymi dysponują twoi pracownicy.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Najczęściej zadawane pytania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Dostrzeż pomyłkę w procesie delegacji i określ, w jaki sposób można naprawić ten błąd.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alibri" pitchFamily="34" charset="0"/>
              </a:rPr>
              <a:t>Oszczędność zasobów</a:t>
            </a:r>
          </a:p>
          <a:p>
            <a:r>
              <a:rPr lang="pl-PL" dirty="0" smtClean="0">
                <a:latin typeface="Calibri" pitchFamily="34" charset="0"/>
              </a:rPr>
              <a:t>Zwiększenie wydajności</a:t>
            </a:r>
          </a:p>
          <a:p>
            <a:r>
              <a:rPr lang="pl-PL" dirty="0" smtClean="0">
                <a:latin typeface="Calibri" pitchFamily="34" charset="0"/>
              </a:rPr>
              <a:t>Zwiększenie efektywności</a:t>
            </a:r>
          </a:p>
          <a:p>
            <a:r>
              <a:rPr lang="pl-PL" dirty="0" smtClean="0">
                <a:latin typeface="Calibri" pitchFamily="34" charset="0"/>
              </a:rPr>
              <a:t>Zwiększenie zaufania</a:t>
            </a:r>
          </a:p>
          <a:p>
            <a:r>
              <a:rPr lang="pl-PL" dirty="0" smtClean="0">
                <a:latin typeface="Calibri" pitchFamily="34" charset="0"/>
              </a:rPr>
              <a:t>Usprawnienie komunikacji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Korzyści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305050"/>
            <a:ext cx="86201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7" y="1412776"/>
            <a:ext cx="941147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251520" y="2492896"/>
            <a:ext cx="86409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850730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0" y="2492896"/>
            <a:ext cx="86409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260648"/>
            <a:ext cx="91344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179512" y="1484784"/>
            <a:ext cx="86409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23227"/>
            <a:ext cx="8136904" cy="50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rostokąt 4"/>
          <p:cNvSpPr/>
          <p:nvPr/>
        </p:nvSpPr>
        <p:spPr>
          <a:xfrm>
            <a:off x="179512" y="2060848"/>
            <a:ext cx="86409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"Mogę zrobić to lepiej i szybciej niż moi podwładni."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"Mogę zrobić to lepiej i szybciej niż moi podwładni."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Być może to prawda, ale celem jest wspieranie pracowników w wykonywaniu pracy.</a:t>
                      </a:r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"Nie mam wystarczającego zaufania do moich pracowników."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"Nie mam wystarczającego zaufania do moich pracowników."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Zacznij od delegowania drobnych zadań i projektów, które pozwolą ci stopniowo nabrać wiary w pracowników.</a:t>
                      </a:r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"Łatwiej będzie zrobić to samodzielnie niż wszystko zorganizować, wyjaśnić i potem nadzorować."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Argument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"Łatwiej będzie zrobić to samodzielnie niż wszystko zorganizować, wyjaśnić i potem nadzorować."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przejaw krótkowzroczności. Ogólnie rzecz biorąc, czas poświęcony na planowanie projektu będzie opłacalny i z czasem pracownicy będą mogli przyjmować na siebie więcej odpowiedzialności za planowanie swoich własnych przydziałów.</a:t>
                      </a:r>
                      <a:endParaRPr lang="pl-P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Bariery w delegowaniu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621</TotalTime>
  <Words>841</Words>
  <Application>Microsoft Office PowerPoint</Application>
  <PresentationFormat>Pokaz na ekranie (4:3)</PresentationFormat>
  <Paragraphs>141</Paragraphs>
  <Slides>34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5" baseType="lpstr">
      <vt:lpstr>Hol</vt:lpstr>
      <vt:lpstr>Delegowanie</vt:lpstr>
      <vt:lpstr>Slajd 2</vt:lpstr>
      <vt:lpstr>Korzyści</vt:lpstr>
      <vt:lpstr>Bariery w delegowaniu</vt:lpstr>
      <vt:lpstr>Bariery w delegowaniu</vt:lpstr>
      <vt:lpstr>Bariery w delegowaniu</vt:lpstr>
      <vt:lpstr>Bariery w delegowaniu</vt:lpstr>
      <vt:lpstr>Bariery w delegowaniu</vt:lpstr>
      <vt:lpstr>Bariery w delegowaniu</vt:lpstr>
      <vt:lpstr>Bariery w delegowaniu</vt:lpstr>
      <vt:lpstr>Bariery w delegowaniu</vt:lpstr>
      <vt:lpstr>Bariery w delegowaniu</vt:lpstr>
      <vt:lpstr>Bariery w delegowaniu</vt:lpstr>
      <vt:lpstr>Różne podejścia do kwestii delegowania zadań</vt:lpstr>
      <vt:lpstr>Przygotowanie do delegowania</vt:lpstr>
      <vt:lpstr>Czego nie delegować</vt:lpstr>
      <vt:lpstr>Slajd 17</vt:lpstr>
      <vt:lpstr>Slajd 18</vt:lpstr>
      <vt:lpstr>Slajd 19</vt:lpstr>
      <vt:lpstr>Po wybraniu odpowiedniej osoby</vt:lpstr>
      <vt:lpstr>Co dalej?</vt:lpstr>
      <vt:lpstr>Wycofywanie delegacji</vt:lpstr>
      <vt:lpstr>Najczęściej zadawane pytania</vt:lpstr>
      <vt:lpstr>Najczęściej zadawane pytania</vt:lpstr>
      <vt:lpstr>Najczęściej zadawane pytania</vt:lpstr>
      <vt:lpstr>Najczęściej zadawane pytania</vt:lpstr>
      <vt:lpstr>Najczęściej zadawane pytania</vt:lpstr>
      <vt:lpstr>Najczęściej zadawane pytania</vt:lpstr>
      <vt:lpstr>Zadanie</vt:lpstr>
      <vt:lpstr>Slajd 30</vt:lpstr>
      <vt:lpstr>Slajd 31</vt:lpstr>
      <vt:lpstr>Slajd 32</vt:lpstr>
      <vt:lpstr>Slajd 33</vt:lpstr>
      <vt:lpstr>Slajd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Relacje z przełożonym</dc:title>
  <dc:creator>Adam Czarnota</dc:creator>
  <cp:lastModifiedBy>Adam Czarnota</cp:lastModifiedBy>
  <cp:revision>55</cp:revision>
  <dcterms:created xsi:type="dcterms:W3CDTF">2015-10-19T18:12:10Z</dcterms:created>
  <dcterms:modified xsi:type="dcterms:W3CDTF">2022-11-08T18:40:57Z</dcterms:modified>
</cp:coreProperties>
</file>