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sldIdLst>
    <p:sldId id="256" r:id="rId2"/>
    <p:sldId id="366" r:id="rId3"/>
    <p:sldId id="410" r:id="rId4"/>
    <p:sldId id="409" r:id="rId5"/>
    <p:sldId id="411" r:id="rId6"/>
    <p:sldId id="412" r:id="rId7"/>
    <p:sldId id="413" r:id="rId8"/>
    <p:sldId id="415" r:id="rId9"/>
    <p:sldId id="414" r:id="rId10"/>
    <p:sldId id="416" r:id="rId11"/>
    <p:sldId id="429" r:id="rId12"/>
    <p:sldId id="417" r:id="rId13"/>
    <p:sldId id="418" r:id="rId14"/>
    <p:sldId id="427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391" r:id="rId23"/>
    <p:sldId id="426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9" autoAdjust="0"/>
    <p:restoredTop sz="94647" autoAdjust="0"/>
  </p:normalViewPr>
  <p:slideViewPr>
    <p:cSldViewPr>
      <p:cViewPr varScale="1">
        <p:scale>
          <a:sx n="113" d="100"/>
          <a:sy n="113" d="100"/>
        </p:scale>
        <p:origin x="-1581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F4C2-E49B-46C7-90B9-80F5EF5C142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ABCDD59-2610-458E-8668-F8AE9E4977FD}">
      <dgm:prSet phldrT="[Tekst]"/>
      <dgm:spPr/>
      <dgm:t>
        <a:bodyPr/>
        <a:lstStyle/>
        <a:p>
          <a:r>
            <a:rPr lang="pl-PL" dirty="0" smtClean="0"/>
            <a:t>Rozwój</a:t>
          </a:r>
          <a:endParaRPr lang="pl-PL" dirty="0"/>
        </a:p>
      </dgm:t>
    </dgm:pt>
    <dgm:pt modelId="{9BE0D0D8-FEA7-43B2-8BA9-6DA16A1B2DA3}" type="parTrans" cxnId="{AF9623FE-9F71-43C0-933C-19DD1AA46493}">
      <dgm:prSet/>
      <dgm:spPr/>
      <dgm:t>
        <a:bodyPr/>
        <a:lstStyle/>
        <a:p>
          <a:endParaRPr lang="pl-PL"/>
        </a:p>
      </dgm:t>
    </dgm:pt>
    <dgm:pt modelId="{48E6A6F8-E244-48E4-8B7E-C8CB7B30B9F9}" type="sibTrans" cxnId="{AF9623FE-9F71-43C0-933C-19DD1AA46493}">
      <dgm:prSet/>
      <dgm:spPr/>
      <dgm:t>
        <a:bodyPr/>
        <a:lstStyle/>
        <a:p>
          <a:endParaRPr lang="pl-PL"/>
        </a:p>
      </dgm:t>
    </dgm:pt>
    <dgm:pt modelId="{CA41DF66-55C3-40FA-87BC-A5DA9178AD29}">
      <dgm:prSet phldrT="[Tekst]"/>
      <dgm:spPr/>
      <dgm:t>
        <a:bodyPr/>
        <a:lstStyle/>
        <a:p>
          <a:r>
            <a:rPr lang="pl-PL" dirty="0" smtClean="0"/>
            <a:t>Pracownik</a:t>
          </a:r>
          <a:endParaRPr lang="pl-PL" dirty="0"/>
        </a:p>
      </dgm:t>
    </dgm:pt>
    <dgm:pt modelId="{FDD7F907-86F5-48CB-820A-17DF3322854B}" type="parTrans" cxnId="{BF7796DC-18F7-4D52-A29A-7F9657B82263}">
      <dgm:prSet/>
      <dgm:spPr/>
      <dgm:t>
        <a:bodyPr/>
        <a:lstStyle/>
        <a:p>
          <a:endParaRPr lang="pl-PL"/>
        </a:p>
      </dgm:t>
    </dgm:pt>
    <dgm:pt modelId="{6B7B44D6-7BFD-41D1-8D6B-84A4DDB8E9CF}" type="sibTrans" cxnId="{BF7796DC-18F7-4D52-A29A-7F9657B82263}">
      <dgm:prSet/>
      <dgm:spPr/>
      <dgm:t>
        <a:bodyPr/>
        <a:lstStyle/>
        <a:p>
          <a:endParaRPr lang="pl-PL"/>
        </a:p>
      </dgm:t>
    </dgm:pt>
    <dgm:pt modelId="{BB18336D-2022-4F96-8F06-77959EAF1011}">
      <dgm:prSet phldrT="[Tekst]"/>
      <dgm:spPr/>
      <dgm:t>
        <a:bodyPr/>
        <a:lstStyle/>
        <a:p>
          <a:r>
            <a:rPr lang="pl-PL" dirty="0" smtClean="0"/>
            <a:t>Co mogę zrobić by awansować?</a:t>
          </a:r>
          <a:endParaRPr lang="pl-PL" dirty="0"/>
        </a:p>
      </dgm:t>
    </dgm:pt>
    <dgm:pt modelId="{2DFAEFEE-0F0A-435C-8FD9-F9798766233F}" type="parTrans" cxnId="{87DA8F86-C891-460E-BB93-65A65805CDC9}">
      <dgm:prSet/>
      <dgm:spPr/>
      <dgm:t>
        <a:bodyPr/>
        <a:lstStyle/>
        <a:p>
          <a:endParaRPr lang="pl-PL"/>
        </a:p>
      </dgm:t>
    </dgm:pt>
    <dgm:pt modelId="{9B064634-346C-4C0B-B794-A1B8407A928D}" type="sibTrans" cxnId="{87DA8F86-C891-460E-BB93-65A65805CDC9}">
      <dgm:prSet/>
      <dgm:spPr/>
      <dgm:t>
        <a:bodyPr/>
        <a:lstStyle/>
        <a:p>
          <a:endParaRPr lang="pl-PL"/>
        </a:p>
      </dgm:t>
    </dgm:pt>
    <dgm:pt modelId="{3C58D7DA-EA68-48B9-BB59-762C9454038E}">
      <dgm:prSet phldrT="[Tekst]"/>
      <dgm:spPr/>
      <dgm:t>
        <a:bodyPr/>
        <a:lstStyle/>
        <a:p>
          <a:r>
            <a:rPr lang="pl-PL" dirty="0" smtClean="0"/>
            <a:t>Kierownik</a:t>
          </a:r>
          <a:endParaRPr lang="pl-PL" dirty="0"/>
        </a:p>
      </dgm:t>
    </dgm:pt>
    <dgm:pt modelId="{FEC29ED7-1363-42AC-B276-3976F1AD8B43}" type="parTrans" cxnId="{555DB678-3444-4D30-BF13-BAE7CE994D58}">
      <dgm:prSet/>
      <dgm:spPr/>
      <dgm:t>
        <a:bodyPr/>
        <a:lstStyle/>
        <a:p>
          <a:endParaRPr lang="pl-PL"/>
        </a:p>
      </dgm:t>
    </dgm:pt>
    <dgm:pt modelId="{F64BC7F2-C806-484F-81BB-B55691CAAD53}" type="sibTrans" cxnId="{555DB678-3444-4D30-BF13-BAE7CE994D58}">
      <dgm:prSet/>
      <dgm:spPr/>
      <dgm:t>
        <a:bodyPr/>
        <a:lstStyle/>
        <a:p>
          <a:endParaRPr lang="pl-PL"/>
        </a:p>
      </dgm:t>
    </dgm:pt>
    <dgm:pt modelId="{513D4A4B-2FC1-4CEB-B493-2CDB7341BD4D}">
      <dgm:prSet phldrT="[Tekst]"/>
      <dgm:spPr/>
      <dgm:t>
        <a:bodyPr/>
        <a:lstStyle/>
        <a:p>
          <a:r>
            <a:rPr lang="pl-PL" dirty="0" smtClean="0"/>
            <a:t>Co zrobić by zwiększyć efektywność?</a:t>
          </a:r>
          <a:endParaRPr lang="pl-PL" dirty="0"/>
        </a:p>
      </dgm:t>
    </dgm:pt>
    <dgm:pt modelId="{7B451269-CD1F-4924-A4E3-B4F2865BE366}" type="parTrans" cxnId="{CA9F1EE2-8E59-4FED-97E9-E7AD613D064D}">
      <dgm:prSet/>
      <dgm:spPr/>
      <dgm:t>
        <a:bodyPr/>
        <a:lstStyle/>
        <a:p>
          <a:endParaRPr lang="pl-PL"/>
        </a:p>
      </dgm:t>
    </dgm:pt>
    <dgm:pt modelId="{E7BB8AD2-847E-4101-9A2B-A0A69354E7CA}" type="sibTrans" cxnId="{CA9F1EE2-8E59-4FED-97E9-E7AD613D064D}">
      <dgm:prSet/>
      <dgm:spPr/>
      <dgm:t>
        <a:bodyPr/>
        <a:lstStyle/>
        <a:p>
          <a:endParaRPr lang="pl-PL"/>
        </a:p>
      </dgm:t>
    </dgm:pt>
    <dgm:pt modelId="{BFB8B965-B8E1-4C71-AC8B-8C3CFBC5E959}" type="pres">
      <dgm:prSet presAssocID="{1A59F4C2-E49B-46C7-90B9-80F5EF5C14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FA460E1E-A8D4-4884-9A54-888AB53535A5}" type="pres">
      <dgm:prSet presAssocID="{CABCDD59-2610-458E-8668-F8AE9E4977FD}" presName="vertOne" presStyleCnt="0"/>
      <dgm:spPr/>
    </dgm:pt>
    <dgm:pt modelId="{C7BBBD30-7267-45DA-9888-7673CE76D88B}" type="pres">
      <dgm:prSet presAssocID="{CABCDD59-2610-458E-8668-F8AE9E4977F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C74C95C-E964-4CCF-B0E6-E45CEA6037D5}" type="pres">
      <dgm:prSet presAssocID="{CABCDD59-2610-458E-8668-F8AE9E4977FD}" presName="parTransOne" presStyleCnt="0"/>
      <dgm:spPr/>
    </dgm:pt>
    <dgm:pt modelId="{4DAEB3A0-A077-4F35-909D-B60699BDA291}" type="pres">
      <dgm:prSet presAssocID="{CABCDD59-2610-458E-8668-F8AE9E4977FD}" presName="horzOne" presStyleCnt="0"/>
      <dgm:spPr/>
    </dgm:pt>
    <dgm:pt modelId="{CBB8CD37-2FD7-4D06-B7FC-4CCFEA2A3933}" type="pres">
      <dgm:prSet presAssocID="{CA41DF66-55C3-40FA-87BC-A5DA9178AD29}" presName="vertTwo" presStyleCnt="0"/>
      <dgm:spPr/>
    </dgm:pt>
    <dgm:pt modelId="{11DB94D9-F384-4755-836E-EBB7F06811D2}" type="pres">
      <dgm:prSet presAssocID="{CA41DF66-55C3-40FA-87BC-A5DA9178AD29}" presName="txTwo" presStyleLbl="node2" presStyleIdx="0" presStyleCnt="2" custScaleX="55765" custLinFactNeighborX="-195" custLinFactNeighborY="-2857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FD7FB4B-6642-4D78-AC12-1A776A87D9E6}" type="pres">
      <dgm:prSet presAssocID="{CA41DF66-55C3-40FA-87BC-A5DA9178AD29}" presName="parTransTwo" presStyleCnt="0"/>
      <dgm:spPr/>
    </dgm:pt>
    <dgm:pt modelId="{F97DFA92-AABA-47C8-BA83-F151EB050B78}" type="pres">
      <dgm:prSet presAssocID="{CA41DF66-55C3-40FA-87BC-A5DA9178AD29}" presName="horzTwo" presStyleCnt="0"/>
      <dgm:spPr/>
    </dgm:pt>
    <dgm:pt modelId="{35CDA818-D896-455A-A9D7-8D0CE7E01C34}" type="pres">
      <dgm:prSet presAssocID="{BB18336D-2022-4F96-8F06-77959EAF1011}" presName="vertThree" presStyleCnt="0"/>
      <dgm:spPr/>
    </dgm:pt>
    <dgm:pt modelId="{5A3DA8E8-C59F-45DF-85F2-E31B51C7E515}" type="pres">
      <dgm:prSet presAssocID="{BB18336D-2022-4F96-8F06-77959EAF1011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FF1B69E-4270-4D48-8677-256A11B3ABD0}" type="pres">
      <dgm:prSet presAssocID="{BB18336D-2022-4F96-8F06-77959EAF1011}" presName="horzThree" presStyleCnt="0"/>
      <dgm:spPr/>
    </dgm:pt>
    <dgm:pt modelId="{D8818579-C755-4460-BA0E-30E5ABAF07DA}" type="pres">
      <dgm:prSet presAssocID="{6B7B44D6-7BFD-41D1-8D6B-84A4DDB8E9CF}" presName="sibSpaceTwo" presStyleCnt="0"/>
      <dgm:spPr/>
    </dgm:pt>
    <dgm:pt modelId="{0EBCA996-343C-485E-8F29-6ECDE87BB736}" type="pres">
      <dgm:prSet presAssocID="{3C58D7DA-EA68-48B9-BB59-762C9454038E}" presName="vertTwo" presStyleCnt="0"/>
      <dgm:spPr/>
    </dgm:pt>
    <dgm:pt modelId="{7972201B-242E-4889-A002-5C19317C8195}" type="pres">
      <dgm:prSet presAssocID="{3C58D7DA-EA68-48B9-BB59-762C9454038E}" presName="txTwo" presStyleLbl="node2" presStyleIdx="1" presStyleCnt="2" custScaleX="61601" custLinFactNeighborX="-3287" custLinFactNeighborY="-2857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422A2DF-78BD-43AE-A77C-0B0ED87D3819}" type="pres">
      <dgm:prSet presAssocID="{3C58D7DA-EA68-48B9-BB59-762C9454038E}" presName="parTransTwo" presStyleCnt="0"/>
      <dgm:spPr/>
    </dgm:pt>
    <dgm:pt modelId="{86E437D5-59EB-4737-8AAD-7FC5F7010970}" type="pres">
      <dgm:prSet presAssocID="{3C58D7DA-EA68-48B9-BB59-762C9454038E}" presName="horzTwo" presStyleCnt="0"/>
      <dgm:spPr/>
    </dgm:pt>
    <dgm:pt modelId="{E9451458-1BF1-4C31-891C-6B268D3C06F5}" type="pres">
      <dgm:prSet presAssocID="{513D4A4B-2FC1-4CEB-B493-2CDB7341BD4D}" presName="vertThree" presStyleCnt="0"/>
      <dgm:spPr/>
    </dgm:pt>
    <dgm:pt modelId="{22DC9629-72AD-45A5-8FCD-25303012F3FD}" type="pres">
      <dgm:prSet presAssocID="{513D4A4B-2FC1-4CEB-B493-2CDB7341BD4D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3DFC17B-189B-44CE-BC7C-3284767ECD48}" type="pres">
      <dgm:prSet presAssocID="{513D4A4B-2FC1-4CEB-B493-2CDB7341BD4D}" presName="horzThree" presStyleCnt="0"/>
      <dgm:spPr/>
    </dgm:pt>
  </dgm:ptLst>
  <dgm:cxnLst>
    <dgm:cxn modelId="{C7579552-CC8A-42B1-AE67-1B1B2745888A}" type="presOf" srcId="{513D4A4B-2FC1-4CEB-B493-2CDB7341BD4D}" destId="{22DC9629-72AD-45A5-8FCD-25303012F3FD}" srcOrd="0" destOrd="0" presId="urn:microsoft.com/office/officeart/2005/8/layout/hierarchy4"/>
    <dgm:cxn modelId="{555DB678-3444-4D30-BF13-BAE7CE994D58}" srcId="{CABCDD59-2610-458E-8668-F8AE9E4977FD}" destId="{3C58D7DA-EA68-48B9-BB59-762C9454038E}" srcOrd="1" destOrd="0" parTransId="{FEC29ED7-1363-42AC-B276-3976F1AD8B43}" sibTransId="{F64BC7F2-C806-484F-81BB-B55691CAAD53}"/>
    <dgm:cxn modelId="{D4F14314-C220-49D2-A40D-32741DB370C1}" type="presOf" srcId="{CA41DF66-55C3-40FA-87BC-A5DA9178AD29}" destId="{11DB94D9-F384-4755-836E-EBB7F06811D2}" srcOrd="0" destOrd="0" presId="urn:microsoft.com/office/officeart/2005/8/layout/hierarchy4"/>
    <dgm:cxn modelId="{CA9F1EE2-8E59-4FED-97E9-E7AD613D064D}" srcId="{3C58D7DA-EA68-48B9-BB59-762C9454038E}" destId="{513D4A4B-2FC1-4CEB-B493-2CDB7341BD4D}" srcOrd="0" destOrd="0" parTransId="{7B451269-CD1F-4924-A4E3-B4F2865BE366}" sibTransId="{E7BB8AD2-847E-4101-9A2B-A0A69354E7CA}"/>
    <dgm:cxn modelId="{87DA8F86-C891-460E-BB93-65A65805CDC9}" srcId="{CA41DF66-55C3-40FA-87BC-A5DA9178AD29}" destId="{BB18336D-2022-4F96-8F06-77959EAF1011}" srcOrd="0" destOrd="0" parTransId="{2DFAEFEE-0F0A-435C-8FD9-F9798766233F}" sibTransId="{9B064634-346C-4C0B-B794-A1B8407A928D}"/>
    <dgm:cxn modelId="{5933D661-D9AA-42A4-AFE6-DF278AD96E8E}" type="presOf" srcId="{1A59F4C2-E49B-46C7-90B9-80F5EF5C1424}" destId="{BFB8B965-B8E1-4C71-AC8B-8C3CFBC5E959}" srcOrd="0" destOrd="0" presId="urn:microsoft.com/office/officeart/2005/8/layout/hierarchy4"/>
    <dgm:cxn modelId="{BF7796DC-18F7-4D52-A29A-7F9657B82263}" srcId="{CABCDD59-2610-458E-8668-F8AE9E4977FD}" destId="{CA41DF66-55C3-40FA-87BC-A5DA9178AD29}" srcOrd="0" destOrd="0" parTransId="{FDD7F907-86F5-48CB-820A-17DF3322854B}" sibTransId="{6B7B44D6-7BFD-41D1-8D6B-84A4DDB8E9CF}"/>
    <dgm:cxn modelId="{AF9623FE-9F71-43C0-933C-19DD1AA46493}" srcId="{1A59F4C2-E49B-46C7-90B9-80F5EF5C1424}" destId="{CABCDD59-2610-458E-8668-F8AE9E4977FD}" srcOrd="0" destOrd="0" parTransId="{9BE0D0D8-FEA7-43B2-8BA9-6DA16A1B2DA3}" sibTransId="{48E6A6F8-E244-48E4-8B7E-C8CB7B30B9F9}"/>
    <dgm:cxn modelId="{14FECCEE-353A-4429-B7D6-D2907B3437EF}" type="presOf" srcId="{CABCDD59-2610-458E-8668-F8AE9E4977FD}" destId="{C7BBBD30-7267-45DA-9888-7673CE76D88B}" srcOrd="0" destOrd="0" presId="urn:microsoft.com/office/officeart/2005/8/layout/hierarchy4"/>
    <dgm:cxn modelId="{28369A7F-0124-459F-8037-BF0AD3663974}" type="presOf" srcId="{3C58D7DA-EA68-48B9-BB59-762C9454038E}" destId="{7972201B-242E-4889-A002-5C19317C8195}" srcOrd="0" destOrd="0" presId="urn:microsoft.com/office/officeart/2005/8/layout/hierarchy4"/>
    <dgm:cxn modelId="{2A6C27BF-30C2-4C32-8C88-1BEA6C610D2F}" type="presOf" srcId="{BB18336D-2022-4F96-8F06-77959EAF1011}" destId="{5A3DA8E8-C59F-45DF-85F2-E31B51C7E515}" srcOrd="0" destOrd="0" presId="urn:microsoft.com/office/officeart/2005/8/layout/hierarchy4"/>
    <dgm:cxn modelId="{6DE0FFB5-C2C5-49BC-9CE9-08CC7E3FC0B0}" type="presParOf" srcId="{BFB8B965-B8E1-4C71-AC8B-8C3CFBC5E959}" destId="{FA460E1E-A8D4-4884-9A54-888AB53535A5}" srcOrd="0" destOrd="0" presId="urn:microsoft.com/office/officeart/2005/8/layout/hierarchy4"/>
    <dgm:cxn modelId="{A9E36DA9-6A2A-4DB7-A1AD-391EF5192C5A}" type="presParOf" srcId="{FA460E1E-A8D4-4884-9A54-888AB53535A5}" destId="{C7BBBD30-7267-45DA-9888-7673CE76D88B}" srcOrd="0" destOrd="0" presId="urn:microsoft.com/office/officeart/2005/8/layout/hierarchy4"/>
    <dgm:cxn modelId="{5F5B500B-DC78-4098-942F-7971E6B2EC3E}" type="presParOf" srcId="{FA460E1E-A8D4-4884-9A54-888AB53535A5}" destId="{BC74C95C-E964-4CCF-B0E6-E45CEA6037D5}" srcOrd="1" destOrd="0" presId="urn:microsoft.com/office/officeart/2005/8/layout/hierarchy4"/>
    <dgm:cxn modelId="{EF34F147-5268-4C2D-BA36-A718D0781D45}" type="presParOf" srcId="{FA460E1E-A8D4-4884-9A54-888AB53535A5}" destId="{4DAEB3A0-A077-4F35-909D-B60699BDA291}" srcOrd="2" destOrd="0" presId="urn:microsoft.com/office/officeart/2005/8/layout/hierarchy4"/>
    <dgm:cxn modelId="{B11F9F30-6400-4EB6-AFA7-2D1938B607DB}" type="presParOf" srcId="{4DAEB3A0-A077-4F35-909D-B60699BDA291}" destId="{CBB8CD37-2FD7-4D06-B7FC-4CCFEA2A3933}" srcOrd="0" destOrd="0" presId="urn:microsoft.com/office/officeart/2005/8/layout/hierarchy4"/>
    <dgm:cxn modelId="{6495172F-8F06-46EE-8787-DCEB56FB1F70}" type="presParOf" srcId="{CBB8CD37-2FD7-4D06-B7FC-4CCFEA2A3933}" destId="{11DB94D9-F384-4755-836E-EBB7F06811D2}" srcOrd="0" destOrd="0" presId="urn:microsoft.com/office/officeart/2005/8/layout/hierarchy4"/>
    <dgm:cxn modelId="{60C2DF7B-A3D9-415F-B344-C26774DAE8FD}" type="presParOf" srcId="{CBB8CD37-2FD7-4D06-B7FC-4CCFEA2A3933}" destId="{1FD7FB4B-6642-4D78-AC12-1A776A87D9E6}" srcOrd="1" destOrd="0" presId="urn:microsoft.com/office/officeart/2005/8/layout/hierarchy4"/>
    <dgm:cxn modelId="{06B52763-DB0C-480B-BDB5-A834894B7663}" type="presParOf" srcId="{CBB8CD37-2FD7-4D06-B7FC-4CCFEA2A3933}" destId="{F97DFA92-AABA-47C8-BA83-F151EB050B78}" srcOrd="2" destOrd="0" presId="urn:microsoft.com/office/officeart/2005/8/layout/hierarchy4"/>
    <dgm:cxn modelId="{919C77CF-90D8-47CB-99AC-1BDD7F896FA8}" type="presParOf" srcId="{F97DFA92-AABA-47C8-BA83-F151EB050B78}" destId="{35CDA818-D896-455A-A9D7-8D0CE7E01C34}" srcOrd="0" destOrd="0" presId="urn:microsoft.com/office/officeart/2005/8/layout/hierarchy4"/>
    <dgm:cxn modelId="{3CB27AF8-6D1B-497C-A3F3-A08175B21D77}" type="presParOf" srcId="{35CDA818-D896-455A-A9D7-8D0CE7E01C34}" destId="{5A3DA8E8-C59F-45DF-85F2-E31B51C7E515}" srcOrd="0" destOrd="0" presId="urn:microsoft.com/office/officeart/2005/8/layout/hierarchy4"/>
    <dgm:cxn modelId="{734B0DC9-06C9-45AA-A27E-5BED8552AE54}" type="presParOf" srcId="{35CDA818-D896-455A-A9D7-8D0CE7E01C34}" destId="{CFF1B69E-4270-4D48-8677-256A11B3ABD0}" srcOrd="1" destOrd="0" presId="urn:microsoft.com/office/officeart/2005/8/layout/hierarchy4"/>
    <dgm:cxn modelId="{E98EE339-A228-454E-B5BF-9E2AD106A6C3}" type="presParOf" srcId="{4DAEB3A0-A077-4F35-909D-B60699BDA291}" destId="{D8818579-C755-4460-BA0E-30E5ABAF07DA}" srcOrd="1" destOrd="0" presId="urn:microsoft.com/office/officeart/2005/8/layout/hierarchy4"/>
    <dgm:cxn modelId="{4777B5CD-B21E-4EEE-BCFB-2F16F70DEE3F}" type="presParOf" srcId="{4DAEB3A0-A077-4F35-909D-B60699BDA291}" destId="{0EBCA996-343C-485E-8F29-6ECDE87BB736}" srcOrd="2" destOrd="0" presId="urn:microsoft.com/office/officeart/2005/8/layout/hierarchy4"/>
    <dgm:cxn modelId="{24730A8B-317C-498D-8CD4-9B16E75A750E}" type="presParOf" srcId="{0EBCA996-343C-485E-8F29-6ECDE87BB736}" destId="{7972201B-242E-4889-A002-5C19317C8195}" srcOrd="0" destOrd="0" presId="urn:microsoft.com/office/officeart/2005/8/layout/hierarchy4"/>
    <dgm:cxn modelId="{9AFD8099-ED4F-4F24-9ADE-6249C1515494}" type="presParOf" srcId="{0EBCA996-343C-485E-8F29-6ECDE87BB736}" destId="{1422A2DF-78BD-43AE-A77C-0B0ED87D3819}" srcOrd="1" destOrd="0" presId="urn:microsoft.com/office/officeart/2005/8/layout/hierarchy4"/>
    <dgm:cxn modelId="{3369D1BF-A636-4926-990D-DB1F97B03D63}" type="presParOf" srcId="{0EBCA996-343C-485E-8F29-6ECDE87BB736}" destId="{86E437D5-59EB-4737-8AAD-7FC5F7010970}" srcOrd="2" destOrd="0" presId="urn:microsoft.com/office/officeart/2005/8/layout/hierarchy4"/>
    <dgm:cxn modelId="{AAD10BBA-CD9D-41DA-8D8E-0F320A3EFFB0}" type="presParOf" srcId="{86E437D5-59EB-4737-8AAD-7FC5F7010970}" destId="{E9451458-1BF1-4C31-891C-6B268D3C06F5}" srcOrd="0" destOrd="0" presId="urn:microsoft.com/office/officeart/2005/8/layout/hierarchy4"/>
    <dgm:cxn modelId="{C88E2C39-D5DB-4835-A27E-3BA3CA42BB2D}" type="presParOf" srcId="{E9451458-1BF1-4C31-891C-6B268D3C06F5}" destId="{22DC9629-72AD-45A5-8FCD-25303012F3FD}" srcOrd="0" destOrd="0" presId="urn:microsoft.com/office/officeart/2005/8/layout/hierarchy4"/>
    <dgm:cxn modelId="{C31B064C-2DAA-4441-A651-D7A777EAD24B}" type="presParOf" srcId="{E9451458-1BF1-4C31-891C-6B268D3C06F5}" destId="{43DFC17B-189B-44CE-BC7C-3284767ECD48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BBBD30-7267-45DA-9888-7673CE76D88B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100" kern="1200" dirty="0" smtClean="0"/>
            <a:t>Rozwój</a:t>
          </a:r>
          <a:endParaRPr lang="pl-PL" sz="5100" kern="1200" dirty="0"/>
        </a:p>
      </dsp:txBody>
      <dsp:txXfrm>
        <a:off x="3037" y="958"/>
        <a:ext cx="8223524" cy="1412153"/>
      </dsp:txXfrm>
    </dsp:sp>
    <dsp:sp modelId="{11DB94D9-F384-4755-836E-EBB7F06811D2}">
      <dsp:nvSpPr>
        <dsp:cNvPr id="0" name=""/>
        <dsp:cNvSpPr/>
      </dsp:nvSpPr>
      <dsp:spPr>
        <a:xfrm>
          <a:off x="874444" y="1515814"/>
          <a:ext cx="2196207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Pracownik</a:t>
          </a:r>
          <a:endParaRPr lang="pl-PL" sz="2900" kern="1200" dirty="0"/>
        </a:p>
      </dsp:txBody>
      <dsp:txXfrm>
        <a:off x="874444" y="1515814"/>
        <a:ext cx="2196207" cy="1412153"/>
      </dsp:txXfrm>
    </dsp:sp>
    <dsp:sp modelId="{5A3DA8E8-C59F-45DF-85F2-E31B51C7E515}">
      <dsp:nvSpPr>
        <dsp:cNvPr id="0" name=""/>
        <dsp:cNvSpPr/>
      </dsp:nvSpPr>
      <dsp:spPr>
        <a:xfrm>
          <a:off x="11064" y="3112850"/>
          <a:ext cx="39383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Co mogę zrobić by awansować?</a:t>
          </a:r>
          <a:endParaRPr lang="pl-PL" sz="2500" kern="1200" dirty="0"/>
        </a:p>
      </dsp:txBody>
      <dsp:txXfrm>
        <a:off x="11064" y="3112850"/>
        <a:ext cx="3938325" cy="1412153"/>
      </dsp:txXfrm>
    </dsp:sp>
    <dsp:sp modelId="{7972201B-242E-4889-A002-5C19317C8195}">
      <dsp:nvSpPr>
        <dsp:cNvPr id="0" name=""/>
        <dsp:cNvSpPr/>
      </dsp:nvSpPr>
      <dsp:spPr>
        <a:xfrm>
          <a:off x="4906895" y="1515814"/>
          <a:ext cx="2426047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900" kern="1200" dirty="0" smtClean="0"/>
            <a:t>Kierownik</a:t>
          </a:r>
          <a:endParaRPr lang="pl-PL" sz="2900" kern="1200" dirty="0"/>
        </a:p>
      </dsp:txBody>
      <dsp:txXfrm>
        <a:off x="4906895" y="1515814"/>
        <a:ext cx="2426047" cy="1412153"/>
      </dsp:txXfrm>
    </dsp:sp>
    <dsp:sp modelId="{22DC9629-72AD-45A5-8FCD-25303012F3FD}">
      <dsp:nvSpPr>
        <dsp:cNvPr id="0" name=""/>
        <dsp:cNvSpPr/>
      </dsp:nvSpPr>
      <dsp:spPr>
        <a:xfrm>
          <a:off x="4280209" y="3112850"/>
          <a:ext cx="39383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Co zrobić by zwiększyć efektywność?</a:t>
          </a:r>
          <a:endParaRPr lang="pl-PL" sz="2500" kern="1200" dirty="0"/>
        </a:p>
      </dsp:txBody>
      <dsp:txXfrm>
        <a:off x="4280209" y="3112850"/>
        <a:ext cx="3938325" cy="141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A317-6CE8-4518-8B4B-CCF3625B9484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24B7A-9471-416F-A1B1-4B55F205396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10B138-C905-447D-AD4B-F255A12E36FA}" type="datetimeFigureOut">
              <a:rPr lang="pl-PL" smtClean="0"/>
              <a:pPr/>
              <a:t>17.11.2021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6932C-86AA-4079-8582-9D2EB6E0FFE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am%20Czarnota\Desktop\IDGU6607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8278688" cy="1829761"/>
          </a:xfrm>
        </p:spPr>
        <p:txBody>
          <a:bodyPr/>
          <a:lstStyle/>
          <a:p>
            <a:pPr algn="ctr"/>
            <a:r>
              <a:rPr lang="pl-PL" dirty="0" smtClean="0"/>
              <a:t>Rozwój pracowników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Znalezione obrazy dla zapytania rozkład normal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43487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IDGU6607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755576" y="-73099"/>
            <a:ext cx="6912768" cy="6912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7586" name="Picture 2" descr="Znalezione obrazy dla zapytania rozkład normal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39552"/>
            <a:ext cx="9324528" cy="6993397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683568" y="515719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10%-20%                  40%-70%                 10%-20%     mierni                      sumienni                    wybitni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8278688" cy="1829761"/>
          </a:xfrm>
        </p:spPr>
        <p:txBody>
          <a:bodyPr/>
          <a:lstStyle/>
          <a:p>
            <a:pPr algn="ctr"/>
            <a:r>
              <a:rPr lang="pl-PL" dirty="0" smtClean="0"/>
              <a:t>Siatka efektywności            i potencjału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10"/>
            <a:ext cx="9207685" cy="681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342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0873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4583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8278688" cy="1829761"/>
          </a:xfrm>
        </p:spPr>
        <p:txBody>
          <a:bodyPr/>
          <a:lstStyle/>
          <a:p>
            <a:pPr algn="ctr"/>
            <a:r>
              <a:rPr lang="pl-PL" dirty="0" smtClean="0"/>
              <a:t>Budujemy strategię rozwoju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 marL="624078" indent="-514350">
              <a:buAutoNum type="arabicPeriod"/>
            </a:pPr>
            <a:r>
              <a:rPr lang="pl-PL" dirty="0" smtClean="0"/>
              <a:t>Uznanie efektywności.</a:t>
            </a:r>
          </a:p>
          <a:p>
            <a:pPr marL="624078" indent="-514350">
              <a:buAutoNum type="arabicPeriod"/>
            </a:pPr>
            <a:r>
              <a:rPr lang="pl-PL" dirty="0" smtClean="0"/>
              <a:t>Dowiedz się czym kierują się wybitni pracownicy.</a:t>
            </a:r>
          </a:p>
          <a:p>
            <a:pPr marL="624078" indent="-514350">
              <a:buAutoNum type="arabicPeriod"/>
            </a:pPr>
            <a:r>
              <a:rPr lang="pl-PL" dirty="0" smtClean="0"/>
              <a:t>Znajdź mentorów dla wybitnych pracowników.</a:t>
            </a:r>
          </a:p>
          <a:p>
            <a:pPr marL="624078" indent="-514350">
              <a:buAutoNum type="arabicPeriod"/>
            </a:pPr>
            <a:r>
              <a:rPr lang="pl-PL" dirty="0" smtClean="0"/>
              <a:t>Poszerzaj współpracę między utalentowanymi pracownikami.</a:t>
            </a:r>
          </a:p>
          <a:p>
            <a:pPr marL="624078" indent="-514350">
              <a:buAutoNum type="arabicPeriod"/>
            </a:pPr>
            <a:r>
              <a:rPr lang="pl-PL" dirty="0" smtClean="0"/>
              <a:t>Wypatruj oznak wypalenia.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Wybitni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0" dirty="0" smtClean="0"/>
              <a:t>Różne perspektywy</a:t>
            </a:r>
            <a:endParaRPr lang="pl-PL" dirty="0"/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 marL="624078" indent="-514350">
              <a:buAutoNum type="arabicPeriod"/>
            </a:pPr>
            <a:r>
              <a:rPr lang="pl-PL" dirty="0" smtClean="0"/>
              <a:t>Wypatruj talentów.</a:t>
            </a:r>
          </a:p>
          <a:p>
            <a:pPr marL="624078" indent="-514350">
              <a:buAutoNum type="arabicPeriod"/>
            </a:pPr>
            <a:r>
              <a:rPr lang="pl-PL" dirty="0" smtClean="0"/>
              <a:t>Dowiedz się czym kierują się sumienni pracownicy.</a:t>
            </a:r>
          </a:p>
          <a:p>
            <a:pPr marL="624078" indent="-514350">
              <a:buAutoNum type="arabicPeriod"/>
            </a:pPr>
            <a:r>
              <a:rPr lang="pl-PL" dirty="0" smtClean="0"/>
              <a:t>Nic na siłę.</a:t>
            </a:r>
          </a:p>
          <a:p>
            <a:pPr marL="624078" indent="-514350">
              <a:buAutoNum type="arabicPeriod"/>
            </a:pPr>
            <a:r>
              <a:rPr lang="pl-PL" dirty="0" smtClean="0"/>
              <a:t>Skup się na efektywności.</a:t>
            </a:r>
          </a:p>
          <a:p>
            <a:pPr marL="624078" indent="-514350">
              <a:buAutoNum type="arabicPeriod"/>
            </a:pPr>
            <a:r>
              <a:rPr lang="pl-PL" dirty="0" smtClean="0"/>
              <a:t>Skup się na motywacji. </a:t>
            </a:r>
          </a:p>
          <a:p>
            <a:pPr marL="624078" indent="-514350">
              <a:buAutoNum type="arabicPeriod"/>
            </a:pPr>
            <a:r>
              <a:rPr lang="pl-PL" dirty="0" smtClean="0"/>
              <a:t>Regularnie okazuj uznanie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Sumienni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 marL="624078" indent="-514350">
              <a:buAutoNum type="arabicPeriod"/>
            </a:pPr>
            <a:r>
              <a:rPr lang="pl-PL" dirty="0" smtClean="0"/>
              <a:t>Skup się na efektywności, a nie na potencjale.</a:t>
            </a:r>
          </a:p>
          <a:p>
            <a:pPr marL="624078" indent="-514350">
              <a:buAutoNum type="arabicPeriod"/>
            </a:pPr>
            <a:r>
              <a:rPr lang="pl-PL" dirty="0" smtClean="0"/>
              <a:t>Jasne oczekiwania w zakresie poprawy.</a:t>
            </a:r>
          </a:p>
          <a:p>
            <a:pPr marL="624078" indent="-514350">
              <a:buAutoNum type="arabicPeriod"/>
            </a:pPr>
            <a:r>
              <a:rPr lang="pl-PL" dirty="0" smtClean="0"/>
              <a:t>Poprawa albo rozstanie.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Mierni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r>
              <a:rPr lang="pl-PL" dirty="0" smtClean="0"/>
              <a:t>Menedżer kierujący działem sprzedaży poświęca dużo czasu na wspieranie rozwoju pracowników. Pod koniec miesiąca zagląda w kalendarz i zdaje sobie sprawę, że mniej więcej 50% jego czasu zajęło rozwiązywanie problemów mało wydajnych pracowników w jego zespole. </a:t>
            </a:r>
          </a:p>
          <a:p>
            <a:endParaRPr lang="pl-PL" dirty="0" smtClean="0"/>
          </a:p>
          <a:p>
            <a:r>
              <a:rPr lang="pl-PL" dirty="0" smtClean="0"/>
              <a:t>Czy w przyszłym miesiącu powinien poświęcić temu zadaniu więcej, czy mniej czasu?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z miernymi podwładnymi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pl-PL" dirty="0" smtClean="0"/>
              <a:t>Trzy osoby w dziale w pracują poniżej oczekiwań. </a:t>
            </a:r>
          </a:p>
          <a:p>
            <a:endParaRPr lang="pl-PL" dirty="0" smtClean="0"/>
          </a:p>
          <a:p>
            <a:r>
              <a:rPr lang="pl-PL" dirty="0" smtClean="0"/>
              <a:t>Pierwsza z nich, </a:t>
            </a:r>
            <a:r>
              <a:rPr lang="pl-PL" b="1" dirty="0" smtClean="0"/>
              <a:t>Angela</a:t>
            </a:r>
            <a:r>
              <a:rPr lang="pl-PL" dirty="0" smtClean="0"/>
              <a:t>, jest młodą, gorliwą osóbką, której brakuje ogłady w kontaktach z klientami, przez co traci wiele potencjalnych transakcji. </a:t>
            </a:r>
          </a:p>
          <a:p>
            <a:endParaRPr lang="pl-PL" dirty="0" smtClean="0"/>
          </a:p>
          <a:p>
            <a:r>
              <a:rPr lang="pl-PL" dirty="0" smtClean="0"/>
              <a:t>Drugi pracownik, </a:t>
            </a:r>
            <a:r>
              <a:rPr lang="pl-PL" b="1" dirty="0" smtClean="0"/>
              <a:t>Grant</a:t>
            </a:r>
            <a:r>
              <a:rPr lang="pl-PL" dirty="0" smtClean="0"/>
              <a:t>, niegdyś był gwiazdą zespołu, ale ostatnio zaczął tracić klientów. Menedżer przypisuje ten stan rzeczy zmianom w życiu prywatnym Granta, o których słyszał. </a:t>
            </a:r>
          </a:p>
          <a:p>
            <a:endParaRPr lang="pl-PL" dirty="0" smtClean="0"/>
          </a:p>
          <a:p>
            <a:r>
              <a:rPr lang="pl-PL" dirty="0" smtClean="0"/>
              <a:t>Trzeci pracownik, </a:t>
            </a:r>
            <a:r>
              <a:rPr lang="pl-PL" b="1" dirty="0" err="1" smtClean="0"/>
              <a:t>Harlan</a:t>
            </a:r>
            <a:r>
              <a:rPr lang="pl-PL" dirty="0" smtClean="0"/>
              <a:t>, jest współodpowiedzialny za szkolenie nowych członków działu sprzedaży. Kiedyś był sumiennym pracownikiem, ale mniej więcej od roku zaczął w pracy iść po linii najmniejszego oporu.</a:t>
            </a:r>
          </a:p>
          <a:p>
            <a:endParaRPr lang="pl-PL" dirty="0" smtClean="0"/>
          </a:p>
          <a:p>
            <a:r>
              <a:rPr lang="pl-PL" dirty="0" smtClean="0"/>
              <a:t>Którym z pracowników należy zająć się w pierwszej kolejności?</a:t>
            </a:r>
          </a:p>
          <a:p>
            <a:pPr>
              <a:buNone/>
            </a:pP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z miernymi podwładnymi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8278688" cy="1829761"/>
          </a:xfrm>
        </p:spPr>
        <p:txBody>
          <a:bodyPr/>
          <a:lstStyle/>
          <a:p>
            <a:pPr algn="ctr"/>
            <a:r>
              <a:rPr lang="pl-PL" dirty="0" smtClean="0"/>
              <a:t>Podejście do rozwoju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Stare podejście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Nowe podejście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Jedynie mało efektywni pracownicy powinni się rozwijać.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Działania prorozwojowe mogą obejmować wszystkich członków organizacji, przede wszystkim zaś najbardziej efektywnych.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Stare podejście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Nowe podejście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Dbanie o rozwój należy do zakresu odpowiedzialności działu zasobów ludzkich.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Dbanie o rozwój pracowników należy do obowiązków każdego menedżera.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Stare podejście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Nowe podejście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Rozwój kariery polega głównie na windowaniu zdolnych pracowników w górę po szczeblach hierarchii firmowej.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Rozwój kariery polega głównie na stawianiu przed pracownikami nowych wyzwań, które poszerzają ich umiejętności zawodowe.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Stare podejście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Nowe podejście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Rozwój znaczy "szkolenie" (tzn. </a:t>
                      </a:r>
                      <a:r>
                        <a:rPr lang="pl-PL" dirty="0" err="1" smtClean="0"/>
                        <a:t>wewnątrzfirmowe</a:t>
                      </a:r>
                      <a:r>
                        <a:rPr lang="pl-PL" dirty="0" smtClean="0"/>
                        <a:t> seminaria czy warsztaty weekendowe).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Rozwój oznacza raczej nieformalne sposoby nauki związane z pracą, takie jak: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 smtClean="0"/>
                        <a:t>Zadania "na wyrost"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 smtClean="0"/>
                        <a:t>Rotacja stanowisk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 smtClean="0"/>
                        <a:t>Nauka </a:t>
                      </a:r>
                      <a:r>
                        <a:rPr lang="pl-PL" dirty="0" err="1" smtClean="0"/>
                        <a:t>online</a:t>
                      </a:r>
                      <a:r>
                        <a:rPr lang="pl-PL" dirty="0" smtClean="0"/>
                        <a:t> we własnym tempie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 smtClean="0"/>
                        <a:t>Nauka poprzez działanie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 err="1" smtClean="0"/>
                        <a:t>Coaching</a:t>
                      </a:r>
                      <a:r>
                        <a:rPr lang="pl-PL" dirty="0" smtClean="0"/>
                        <a:t> i informacje zwrotne od menedżera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pl-PL" dirty="0" err="1" smtClean="0"/>
                        <a:t>Mentoring</a:t>
                      </a:r>
                      <a:endParaRPr lang="pl-PL" dirty="0" smtClean="0"/>
                    </a:p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8278688" cy="1829761"/>
          </a:xfrm>
        </p:spPr>
        <p:txBody>
          <a:bodyPr/>
          <a:lstStyle/>
          <a:p>
            <a:pPr algn="ctr"/>
            <a:r>
              <a:rPr lang="pl-PL" dirty="0" smtClean="0"/>
              <a:t>Od czego zaczynamy?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8278688" cy="1829761"/>
          </a:xfrm>
        </p:spPr>
        <p:txBody>
          <a:bodyPr/>
          <a:lstStyle/>
          <a:p>
            <a:pPr algn="ctr"/>
            <a:r>
              <a:rPr lang="pl-PL" dirty="0" smtClean="0"/>
              <a:t>Klasyfikacja pracowników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891</TotalTime>
  <Words>440</Words>
  <Application>Microsoft Office PowerPoint</Application>
  <PresentationFormat>Pokaz na ekranie (4:3)</PresentationFormat>
  <Paragraphs>67</Paragraphs>
  <Slides>23</Slides>
  <Notes>0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Hol</vt:lpstr>
      <vt:lpstr>Rozwój pracowników</vt:lpstr>
      <vt:lpstr>Różne perspektywy</vt:lpstr>
      <vt:lpstr>Podejście do rozwoju</vt:lpstr>
      <vt:lpstr>Slajd 4</vt:lpstr>
      <vt:lpstr>Slajd 5</vt:lpstr>
      <vt:lpstr>Slajd 6</vt:lpstr>
      <vt:lpstr>Slajd 7</vt:lpstr>
      <vt:lpstr>Od czego zaczynamy?</vt:lpstr>
      <vt:lpstr>Klasyfikacja pracowników</vt:lpstr>
      <vt:lpstr>Slajd 10</vt:lpstr>
      <vt:lpstr>Slajd 11</vt:lpstr>
      <vt:lpstr>Slajd 12</vt:lpstr>
      <vt:lpstr>Siatka efektywności            i potencjału</vt:lpstr>
      <vt:lpstr>Slajd 14</vt:lpstr>
      <vt:lpstr>Slajd 15</vt:lpstr>
      <vt:lpstr>Slajd 16</vt:lpstr>
      <vt:lpstr>Slajd 17</vt:lpstr>
      <vt:lpstr>Budujemy strategię rozwoju</vt:lpstr>
      <vt:lpstr>Wybitni</vt:lpstr>
      <vt:lpstr>Sumienni</vt:lpstr>
      <vt:lpstr>Mierni</vt:lpstr>
      <vt:lpstr>Praca z miernymi podwładnymi</vt:lpstr>
      <vt:lpstr>Praca z miernymi podwładnymi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Relacje z przełożonym</dc:title>
  <dc:creator>Adam Czarnota</dc:creator>
  <cp:lastModifiedBy>Adam Czarnota</cp:lastModifiedBy>
  <cp:revision>96</cp:revision>
  <dcterms:created xsi:type="dcterms:W3CDTF">2015-10-19T18:12:10Z</dcterms:created>
  <dcterms:modified xsi:type="dcterms:W3CDTF">2021-11-17T11:55:34Z</dcterms:modified>
</cp:coreProperties>
</file>