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86A249-C9E8-4A06-BA96-0C2F566B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BBB3B2A-46C8-4155-96F3-290F27073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5C7655-48B5-42CB-9091-E18D888E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B01C16-5CD2-423B-82FA-6EF9328D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BAD08A-6075-4D4B-995A-F5D0916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12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1B5E5E-32B9-4DC0-BC9F-C801B447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39BC5C-9009-4709-9951-084CEC41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208FD3-17A5-478F-9E95-8075D050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571C53-B197-45C0-826E-58C9E92D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580629-D8DD-4D3F-B28A-FBB133B8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9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C7A6386-4284-49B5-B1C3-0361D06B3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DF3E517-EDAB-40A1-9F08-7E72ED03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E18E51-DCF6-4D6B-A57F-45BBC753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7956E0-9662-4A06-AF58-67E54474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773E4D-36D2-42DA-BD2D-E7A34DD8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7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44535-6A6F-47C0-8B03-532DAC62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5B8019-1B9F-4F89-B837-BE6DF792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D324BA-4AFC-410E-A656-05853255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B72A40-8253-4E51-B8D9-EBE36780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A25FF4-B22F-4411-9DA7-0F96D666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2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3C3EE2-8824-48C6-98A9-E00064FB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BFCE2D-3DCA-4D6C-A042-E37DC1FC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782173-74D9-4654-B94C-0EEB52B6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6F4671-CD6D-458C-8FD8-95F89AE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8E8C00-6D55-42AA-B70E-6E85E5D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2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076B7-0EAF-4F38-9EA1-708AC06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163D81-8095-4776-AB8B-B78FF51B9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0676664-2958-45BC-B464-7992066A2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1F411B-EBC9-4506-856C-2AB6679C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1F612F-6858-4EC5-A04B-77880F25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03D392-4970-4910-900E-AECE3B21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55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EA1C12-C281-45B9-8232-41A22E2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18C20B-7E23-4E51-9523-C3F44F52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CF3625-675C-46C7-9436-C0A0543B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D23313E-41CF-418B-A02A-73112792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395AD6B-300D-4D4D-AD6C-5270DF69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6EDAF48-A111-42E5-9511-B7E4654F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DD2060A-C57D-4B18-88D9-3D6167A3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948401D-BC83-4EE3-94C0-01672725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34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5F5C3E-A41E-40EB-B182-39FA4FD4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638FD0C-E139-4F98-AE9C-4140FE92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8A7319-7C6B-46F1-BA75-7080C6A6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EE1EB04-C65A-423B-880A-482D2353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38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9A346CC-DA6D-41FB-9A56-5454361F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97F87E7-242F-41AD-81B3-C7ECEC21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9EDBA7-31FA-4962-B91F-269CB5F4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97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30842-D0B4-4BC5-86A4-126A0B23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4985DE-E9B9-48D4-BE65-27C57617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FAE7A3-F99A-4F14-8D05-FC7589548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8462D91-FA07-4069-AE1E-A05747B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89984C-ABB8-422F-A6D5-47F0BA70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40D217-2ED6-45DF-A787-B8CD688A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771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EB6A6E-0FAB-46BC-AF88-710FE52C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F427EBC-4CC7-4617-AA7D-AF6E70B9C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D2C9B0-73C9-4208-99A1-6D07B91E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AEC08C-2819-4D24-81E1-BDF29BE8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E4C6EAB-5382-4EA1-B69A-457D422C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6B4B62-0D9D-4BCC-A2A7-7C3383FE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6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20887BD-7FCD-4FCC-8B53-8B842033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7804E3-6840-454A-862C-C74697CF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A84D8C-1F38-44B1-A107-2362895DE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7A09-F7A6-430B-ADCE-65E3E1484C5C}" type="datetimeFigureOut">
              <a:rPr lang="pl-PL" smtClean="0"/>
              <a:t>03.01.2024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B9D649-B2CF-4152-A08D-FA52F8334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ABE19C-C171-4D9E-96BE-48E63858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C03D-5F0D-4F04-B403-71517E735E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0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4E98F8-0AA9-4404-BBF9-3FF24AFBD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Wynik finansowy </a:t>
            </a:r>
            <a:br>
              <a:rPr lang="pl-PL" dirty="0"/>
            </a:br>
            <a:r>
              <a:rPr lang="pl-PL" dirty="0"/>
              <a:t>– czyli księgowanie przychodów i kosztów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75A135-D2B5-4AA1-AC9F-CDD80FEB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mgr Karolina Smętek</a:t>
            </a:r>
          </a:p>
        </p:txBody>
      </p:sp>
    </p:spTree>
    <p:extLst>
      <p:ext uri="{BB962C8B-B14F-4D97-AF65-F5344CB8AC3E}">
        <p14:creationId xmlns:p14="http://schemas.microsoft.com/office/powerpoint/2010/main" val="9235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A2811B-FABA-4664-9562-BCBBC6F5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wynikowe – na czym polegają?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CFCE85-21ED-4DC2-9782-8A8DBAE7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operacje, które oprócz wpływu na aktywa i pasywa, wpłyną na wynik finansowy (wykazywany w pasywach </a:t>
            </a:r>
            <a:r>
              <a:rPr lang="pl-PL" dirty="0">
                <a:sym typeface="Wingdings" panose="05000000000000000000" pitchFamily="2" charset="2"/>
              </a:rPr>
              <a:t>)</a:t>
            </a:r>
          </a:p>
          <a:p>
            <a:r>
              <a:rPr lang="pl-PL" dirty="0">
                <a:sym typeface="Wingdings" panose="05000000000000000000" pitchFamily="2" charset="2"/>
              </a:rPr>
              <a:t>Mogą być osiągane przychody i koszty</a:t>
            </a:r>
          </a:p>
          <a:p>
            <a:r>
              <a:rPr lang="pl-PL" dirty="0">
                <a:sym typeface="Wingdings" panose="05000000000000000000" pitchFamily="2" charset="2"/>
              </a:rPr>
              <a:t>Przychody – zwiększą stan wyniku finansowego</a:t>
            </a:r>
          </a:p>
          <a:p>
            <a:r>
              <a:rPr lang="pl-PL" dirty="0">
                <a:sym typeface="Wingdings" panose="05000000000000000000" pitchFamily="2" charset="2"/>
              </a:rPr>
              <a:t>Koszty – zmniejszą stan wyniku finansowego</a:t>
            </a:r>
          </a:p>
          <a:p>
            <a:r>
              <a:rPr lang="pl-PL" dirty="0">
                <a:sym typeface="Wingdings" panose="05000000000000000000" pitchFamily="2" charset="2"/>
              </a:rPr>
              <a:t>Jeżeli przychody &gt; koszty – osiągamy zysk finansowy</a:t>
            </a:r>
          </a:p>
          <a:p>
            <a:r>
              <a:rPr lang="pl-PL" dirty="0">
                <a:sym typeface="Wingdings" panose="05000000000000000000" pitchFamily="2" charset="2"/>
              </a:rPr>
              <a:t>Jeżeli przychody &lt; koszty – osiągamy stratę finansową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748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914051-F25D-44C1-A43E-1A7498C7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Konta Przychodowe – zapis na koncie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F4EAE4-6D16-40BA-84FD-42498368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Przychody zapisujemy tak jak pasywa – zwiększenia po stronie Ma</a:t>
            </a:r>
          </a:p>
          <a:p>
            <a:r>
              <a:rPr lang="pl-PL" dirty="0"/>
              <a:t>Przykładowa operacja uwzględniająca zapis w przychodach – wystawiono fakturę za sprzedane materiały Odbiorcy (</a:t>
            </a:r>
            <a:r>
              <a:rPr lang="pl-PL" b="1" dirty="0"/>
              <a:t>należności od odbiorcy</a:t>
            </a:r>
            <a:r>
              <a:rPr lang="pl-PL" dirty="0"/>
              <a:t> oraz </a:t>
            </a:r>
            <a:r>
              <a:rPr lang="pl-PL" b="1" dirty="0"/>
              <a:t>przychody ze sprzedaży materiałów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Przychody ze sprzedaży wliczamy do działalności podstawowej (statutowej)</a:t>
            </a:r>
          </a:p>
        </p:txBody>
      </p:sp>
    </p:spTree>
    <p:extLst>
      <p:ext uri="{BB962C8B-B14F-4D97-AF65-F5344CB8AC3E}">
        <p14:creationId xmlns:p14="http://schemas.microsoft.com/office/powerpoint/2010/main" val="377953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888E4C-AC98-4DCB-AAA6-27CA669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Przychody w działalności podstawowej – nazwy kont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0BAF3E-5B71-4A60-9D70-74013BDE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Sprzedaż produktów </a:t>
            </a:r>
          </a:p>
          <a:p>
            <a:r>
              <a:rPr lang="pl-PL" dirty="0"/>
              <a:t>Sprzedaż towarów </a:t>
            </a:r>
          </a:p>
          <a:p>
            <a:r>
              <a:rPr lang="pl-PL" dirty="0"/>
              <a:t>Sprzedaż materiałów </a:t>
            </a:r>
          </a:p>
        </p:txBody>
      </p:sp>
    </p:spTree>
    <p:extLst>
      <p:ext uri="{BB962C8B-B14F-4D97-AF65-F5344CB8AC3E}">
        <p14:creationId xmlns:p14="http://schemas.microsoft.com/office/powerpoint/2010/main" val="428016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48E1A-2040-426B-8666-C947113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Księgowanie sprzedaży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94949DB-AC8E-4199-B5D0-68E607A88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514202"/>
              </p:ext>
            </p:extLst>
          </p:nvPr>
        </p:nvGraphicFramePr>
        <p:xfrm>
          <a:off x="1117599" y="2111111"/>
          <a:ext cx="5435601" cy="3238500"/>
        </p:xfrm>
        <a:graphic>
          <a:graphicData uri="http://schemas.openxmlformats.org/drawingml/2006/table">
            <a:tbl>
              <a:tblPr/>
              <a:tblGrid>
                <a:gridCol w="1059131">
                  <a:extLst>
                    <a:ext uri="{9D8B030D-6E8A-4147-A177-3AD203B41FA5}">
                      <a16:colId xmlns:a16="http://schemas.microsoft.com/office/drawing/2014/main" val="3522586798"/>
                    </a:ext>
                  </a:extLst>
                </a:gridCol>
                <a:gridCol w="1087756">
                  <a:extLst>
                    <a:ext uri="{9D8B030D-6E8A-4147-A177-3AD203B41FA5}">
                      <a16:colId xmlns:a16="http://schemas.microsoft.com/office/drawing/2014/main" val="3275220634"/>
                    </a:ext>
                  </a:extLst>
                </a:gridCol>
                <a:gridCol w="292613">
                  <a:extLst>
                    <a:ext uri="{9D8B030D-6E8A-4147-A177-3AD203B41FA5}">
                      <a16:colId xmlns:a16="http://schemas.microsoft.com/office/drawing/2014/main" val="975105444"/>
                    </a:ext>
                  </a:extLst>
                </a:gridCol>
                <a:gridCol w="1278591">
                  <a:extLst>
                    <a:ext uri="{9D8B030D-6E8A-4147-A177-3AD203B41FA5}">
                      <a16:colId xmlns:a16="http://schemas.microsoft.com/office/drawing/2014/main" val="544645"/>
                    </a:ext>
                  </a:extLst>
                </a:gridCol>
                <a:gridCol w="1717510">
                  <a:extLst>
                    <a:ext uri="{9D8B030D-6E8A-4147-A177-3AD203B41FA5}">
                      <a16:colId xmlns:a16="http://schemas.microsoft.com/office/drawing/2014/main" val="216388791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Produkty gotowe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Rozrachunki z odbiorcami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2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Sp) 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3000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32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80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05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41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17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885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270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8677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Sprzedaż produktów gotowych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Koszt własny sprzedanych produktów gotowych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00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163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6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814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392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00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980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180980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F24383EF-C80F-4692-A2BD-3193E27D570E}"/>
              </a:ext>
            </a:extLst>
          </p:cNvPr>
          <p:cNvSpPr/>
          <p:nvPr/>
        </p:nvSpPr>
        <p:spPr>
          <a:xfrm>
            <a:off x="7107767" y="1206500"/>
            <a:ext cx="4487333" cy="444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pl-PL" dirty="0"/>
              <a:t>Sprzedano odbiorcy produkty gotowe, płatność nastąpi później (</a:t>
            </a:r>
            <a:r>
              <a:rPr lang="pl-PL" dirty="0" err="1"/>
              <a:t>Pk</a:t>
            </a:r>
            <a:r>
              <a:rPr lang="pl-PL" dirty="0"/>
              <a:t>) ….. 3000</a:t>
            </a:r>
          </a:p>
          <a:p>
            <a:pPr algn="ctr"/>
            <a:r>
              <a:rPr lang="pl-PL"/>
              <a:t>2. </a:t>
            </a:r>
            <a:r>
              <a:rPr lang="pl-PL" dirty="0"/>
              <a:t>Wydano z magazynu sprzedane wyroby gotowe po koszcie własnym (</a:t>
            </a:r>
            <a:r>
              <a:rPr lang="pl-PL" dirty="0" err="1"/>
              <a:t>Wz</a:t>
            </a:r>
            <a:r>
              <a:rPr lang="pl-PL" dirty="0"/>
              <a:t>) ….. 1500</a:t>
            </a:r>
          </a:p>
        </p:txBody>
      </p:sp>
    </p:spTree>
    <p:extLst>
      <p:ext uri="{BB962C8B-B14F-4D97-AF65-F5344CB8AC3E}">
        <p14:creationId xmlns:p14="http://schemas.microsoft.com/office/powerpoint/2010/main" val="403982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1A755-2C68-4E46-996D-4DAD3FC2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Konta Kosztowe – zapis na koncie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366C4E-4D17-468D-B729-CB23FC7C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Koszty zapisujemy tak jak aktywa – zwiększenia po stronie </a:t>
            </a:r>
            <a:r>
              <a:rPr lang="pl-PL" dirty="0" err="1"/>
              <a:t>Wn</a:t>
            </a:r>
            <a:r>
              <a:rPr lang="pl-PL" dirty="0"/>
              <a:t>, </a:t>
            </a:r>
          </a:p>
          <a:p>
            <a:pPr marL="0" indent="0">
              <a:buNone/>
            </a:pPr>
            <a:r>
              <a:rPr lang="pl-PL" dirty="0"/>
              <a:t>Przykładowa operacja uwzględniająca zapis w kosztach – wydano materiały z magazynu do produkcji (Materiały Ma, Zużycie materiałów i energii </a:t>
            </a:r>
            <a:r>
              <a:rPr lang="pl-PL" dirty="0" err="1"/>
              <a:t>Wn</a:t>
            </a:r>
            <a:r>
              <a:rPr lang="pl-PL" dirty="0"/>
              <a:t>) oraz Lista płac (Rozrachunki z tytułu wynagrodzeń Ma, Wynagrodzenia </a:t>
            </a:r>
            <a:r>
              <a:rPr lang="pl-PL" dirty="0" err="1"/>
              <a:t>Wn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Wynagrodzenia i Zużycie materiałów i energii to konta zespołu 4…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78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59A90D-FA7A-4FD7-BB14-062AB30F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4 kont kosztowych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EFDE4E-8483-401C-9725-504D08BD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konta, w których wykazujemy koszty osiągane w ramach prowadzonej działalności podstawowej (statutowej)</a:t>
            </a:r>
          </a:p>
          <a:p>
            <a:r>
              <a:rPr lang="pl-PL" dirty="0"/>
              <a:t>Określamy je inaczej jako KOSZTY WEDŁUG RODZAJU</a:t>
            </a:r>
          </a:p>
          <a:p>
            <a:r>
              <a:rPr lang="pl-PL" dirty="0"/>
              <a:t>Mogą być jednocześnie zapisywane/rozliczane na Koncie zespołu 5 – Koszty działalności podstawowej (koszt według miejsca powstania)</a:t>
            </a:r>
          </a:p>
        </p:txBody>
      </p:sp>
    </p:spTree>
    <p:extLst>
      <p:ext uri="{BB962C8B-B14F-4D97-AF65-F5344CB8AC3E}">
        <p14:creationId xmlns:p14="http://schemas.microsoft.com/office/powerpoint/2010/main" val="251186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BC7589-7A4C-4A51-A48B-665F9A53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Konta zespołu 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38E127-27E8-42ED-99D2-AEE6C38B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252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pl-PL" sz="2100" dirty="0"/>
              <a:t>Amortyzacja (odpisy amortyzacyjne – Umorzenie środków trwałych Ma, 4- Amortyzacja </a:t>
            </a:r>
            <a:r>
              <a:rPr lang="pl-PL" sz="2100" dirty="0" err="1"/>
              <a:t>Wn</a:t>
            </a:r>
            <a:r>
              <a:rPr lang="pl-PL" sz="2100" dirty="0"/>
              <a:t>)</a:t>
            </a:r>
          </a:p>
          <a:p>
            <a:pPr algn="just"/>
            <a:r>
              <a:rPr lang="pl-PL" sz="2100" dirty="0"/>
              <a:t>Zużycie materiałów i energii (wydanie materiałów do produkcji) – po Ma będą „Materiały”</a:t>
            </a:r>
          </a:p>
          <a:p>
            <a:pPr algn="just"/>
            <a:r>
              <a:rPr lang="pl-PL" sz="2100" dirty="0"/>
              <a:t>Usługi Obce (usługi telekomunikacyjne, usługi remontowe, porady finansowe) – po Ma będą „Rozrachunki z dostawcami”/”Kasa”/”Rachunki bankowe” (dwa ostatnie konta będą użyte, jeżeli od razu płacimy)</a:t>
            </a:r>
          </a:p>
          <a:p>
            <a:pPr algn="just"/>
            <a:r>
              <a:rPr lang="pl-PL" sz="2100" dirty="0"/>
              <a:t>Podatki i opłaty (podatki od nieruchomości, opłata skarbowa) – po Ma będą „Rozrachunki publicznoprawne”/”Kasa”/”Rachunki bankowe” (dwa ostatnie konta będą użyte, jeżeli od razu płacimy)</a:t>
            </a:r>
          </a:p>
          <a:p>
            <a:pPr algn="just"/>
            <a:r>
              <a:rPr lang="pl-PL" sz="2100" dirty="0"/>
              <a:t>Wynagrodzenia (Lista płac) – po Ma będą „Rozrachunki z tytułu wynagrodzeń”</a:t>
            </a:r>
          </a:p>
          <a:p>
            <a:pPr algn="just"/>
            <a:r>
              <a:rPr lang="pl-PL" sz="2100" dirty="0"/>
              <a:t>Ubezpieczenia społeczne i inne świadczenia (składki ZUS, opłaty w ramach funduszy specjalnych, obowiązkowe szkolenia pracowników) – po Ma będą „Rozrachunki publicznoprawne”</a:t>
            </a:r>
          </a:p>
          <a:p>
            <a:pPr algn="just"/>
            <a:r>
              <a:rPr lang="pl-PL" sz="2100" dirty="0"/>
              <a:t>Pozostałe koszty rodzajowe – wliczamy do nich: ubezpieczenia gospodarcze, reprezentacja i reklama, podróże służbowe – po Ma będą „Inne rozrachunki”/”Pozostałe rozrachunki z pracownikami”/”Kasa”/”Rachunki bankowe”</a:t>
            </a:r>
          </a:p>
          <a:p>
            <a:endParaRPr lang="pl-PL" sz="2100" dirty="0"/>
          </a:p>
        </p:txBody>
      </p:sp>
    </p:spTree>
    <p:extLst>
      <p:ext uri="{BB962C8B-B14F-4D97-AF65-F5344CB8AC3E}">
        <p14:creationId xmlns:p14="http://schemas.microsoft.com/office/powerpoint/2010/main" val="303066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00040-DBBE-4A9E-8047-71BDEB2D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Bieżące rozliczanie w koszty działalności podstawowej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A264D0D9-1FFE-4F8F-AAFD-2A5A6DEB8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13075"/>
              </p:ext>
            </p:extLst>
          </p:nvPr>
        </p:nvGraphicFramePr>
        <p:xfrm>
          <a:off x="1466850" y="1690688"/>
          <a:ext cx="9258300" cy="3859506"/>
        </p:xfrm>
        <a:graphic>
          <a:graphicData uri="http://schemas.openxmlformats.org/drawingml/2006/table">
            <a:tbl>
              <a:tblPr/>
              <a:tblGrid>
                <a:gridCol w="704835">
                  <a:extLst>
                    <a:ext uri="{9D8B030D-6E8A-4147-A177-3AD203B41FA5}">
                      <a16:colId xmlns:a16="http://schemas.microsoft.com/office/drawing/2014/main" val="2515382307"/>
                    </a:ext>
                  </a:extLst>
                </a:gridCol>
                <a:gridCol w="704835">
                  <a:extLst>
                    <a:ext uri="{9D8B030D-6E8A-4147-A177-3AD203B41FA5}">
                      <a16:colId xmlns:a16="http://schemas.microsoft.com/office/drawing/2014/main" val="1592051431"/>
                    </a:ext>
                  </a:extLst>
                </a:gridCol>
                <a:gridCol w="704835">
                  <a:extLst>
                    <a:ext uri="{9D8B030D-6E8A-4147-A177-3AD203B41FA5}">
                      <a16:colId xmlns:a16="http://schemas.microsoft.com/office/drawing/2014/main" val="204766066"/>
                    </a:ext>
                  </a:extLst>
                </a:gridCol>
                <a:gridCol w="1747403">
                  <a:extLst>
                    <a:ext uri="{9D8B030D-6E8A-4147-A177-3AD203B41FA5}">
                      <a16:colId xmlns:a16="http://schemas.microsoft.com/office/drawing/2014/main" val="17571421"/>
                    </a:ext>
                  </a:extLst>
                </a:gridCol>
                <a:gridCol w="1398657">
                  <a:extLst>
                    <a:ext uri="{9D8B030D-6E8A-4147-A177-3AD203B41FA5}">
                      <a16:colId xmlns:a16="http://schemas.microsoft.com/office/drawing/2014/main" val="1888365070"/>
                    </a:ext>
                  </a:extLst>
                </a:gridCol>
                <a:gridCol w="704835">
                  <a:extLst>
                    <a:ext uri="{9D8B030D-6E8A-4147-A177-3AD203B41FA5}">
                      <a16:colId xmlns:a16="http://schemas.microsoft.com/office/drawing/2014/main" val="4123041190"/>
                    </a:ext>
                  </a:extLst>
                </a:gridCol>
                <a:gridCol w="1806139">
                  <a:extLst>
                    <a:ext uri="{9D8B030D-6E8A-4147-A177-3AD203B41FA5}">
                      <a16:colId xmlns:a16="http://schemas.microsoft.com/office/drawing/2014/main" val="3692824555"/>
                    </a:ext>
                  </a:extLst>
                </a:gridCol>
                <a:gridCol w="1486761">
                  <a:extLst>
                    <a:ext uri="{9D8B030D-6E8A-4147-A177-3AD203B41FA5}">
                      <a16:colId xmlns:a16="http://schemas.microsoft.com/office/drawing/2014/main" val="2534355483"/>
                    </a:ext>
                  </a:extLst>
                </a:gridCol>
              </a:tblGrid>
              <a:tr h="428834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82009"/>
                  </a:ext>
                </a:extLst>
              </a:tr>
              <a:tr h="4288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Konta zespołu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490 - Rozliczenie kosztów rodzajowych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500 - Koszty działalności podstawowej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51931"/>
                  </a:ext>
                </a:extLst>
              </a:tr>
              <a:tr h="42883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 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1a) 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1a) 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224822"/>
                  </a:ext>
                </a:extLst>
              </a:tr>
              <a:tr h="42883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61359"/>
                  </a:ext>
                </a:extLst>
              </a:tr>
              <a:tr h="42883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276122"/>
                  </a:ext>
                </a:extLst>
              </a:tr>
              <a:tr h="42883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56195"/>
                  </a:ext>
                </a:extLst>
              </a:tr>
              <a:tr h="42883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488578"/>
                  </a:ext>
                </a:extLst>
              </a:tr>
              <a:tr h="428834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48599"/>
                  </a:ext>
                </a:extLst>
              </a:tr>
              <a:tr h="428834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67663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E8C87891-7401-4F00-9BBA-73E62105896F}"/>
              </a:ext>
            </a:extLst>
          </p:cNvPr>
          <p:cNvSpPr/>
          <p:nvPr/>
        </p:nvSpPr>
        <p:spPr>
          <a:xfrm>
            <a:off x="967563" y="5688419"/>
            <a:ext cx="10621925" cy="978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Konta zespołu 4, aby móc je jednocześnie rozliczać w Koszty działalności podstawowej, muszą być zapisane pośrednio na koncie 490 – Rozliczenie kosztów rodzajowych, za pomocą którego są one wyksięgowane i przeksięgowane do konta 500</a:t>
            </a:r>
          </a:p>
        </p:txBody>
      </p:sp>
    </p:spTree>
    <p:extLst>
      <p:ext uri="{BB962C8B-B14F-4D97-AF65-F5344CB8AC3E}">
        <p14:creationId xmlns:p14="http://schemas.microsoft.com/office/powerpoint/2010/main" val="34657773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596</Words>
  <Application>Microsoft Office PowerPoint</Application>
  <PresentationFormat>Panoramiczny</PresentationFormat>
  <Paragraphs>95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Wynik finansowy  – czyli księgowanie przychodów i kosztów</vt:lpstr>
      <vt:lpstr>Operacje wynikowe – na czym polegają?</vt:lpstr>
      <vt:lpstr>Konta Przychodowe – zapis na koncie</vt:lpstr>
      <vt:lpstr>Przychody w działalności podstawowej – nazwy kont</vt:lpstr>
      <vt:lpstr>Księgowanie sprzedaży</vt:lpstr>
      <vt:lpstr>Konta Kosztowe – zapis na koncie</vt:lpstr>
      <vt:lpstr>Zespół 4 kont kosztowych</vt:lpstr>
      <vt:lpstr>Konta zespołu 4</vt:lpstr>
      <vt:lpstr>Bieżące rozliczanie w koszty działalności podstawowej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Wynik finansowy  – czyli księgowanie przychodów i kosztów</dc:title>
  <dc:creator>Karolina</dc:creator>
  <cp:lastModifiedBy>Karolina SMĘTEK</cp:lastModifiedBy>
  <cp:revision>12</cp:revision>
  <dcterms:created xsi:type="dcterms:W3CDTF">2020-12-06T17:41:28Z</dcterms:created>
  <dcterms:modified xsi:type="dcterms:W3CDTF">2024-01-03T14:02:02Z</dcterms:modified>
</cp:coreProperties>
</file>