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7"/>
  </p:notesMasterIdLst>
  <p:sldIdLst>
    <p:sldId id="279" r:id="rId2"/>
    <p:sldId id="298" r:id="rId3"/>
    <p:sldId id="285" r:id="rId4"/>
    <p:sldId id="297" r:id="rId5"/>
    <p:sldId id="269" r:id="rId6"/>
    <p:sldId id="287" r:id="rId7"/>
    <p:sldId id="296" r:id="rId8"/>
    <p:sldId id="288" r:id="rId9"/>
    <p:sldId id="275" r:id="rId10"/>
    <p:sldId id="290" r:id="rId11"/>
    <p:sldId id="291" r:id="rId12"/>
    <p:sldId id="282" r:id="rId13"/>
    <p:sldId id="283" r:id="rId14"/>
    <p:sldId id="274" r:id="rId15"/>
    <p:sldId id="276" r:id="rId16"/>
    <p:sldId id="270" r:id="rId17"/>
    <p:sldId id="277" r:id="rId18"/>
    <p:sldId id="280" r:id="rId19"/>
    <p:sldId id="281" r:id="rId20"/>
    <p:sldId id="271" r:id="rId21"/>
    <p:sldId id="284" r:id="rId22"/>
    <p:sldId id="273" r:id="rId23"/>
    <p:sldId id="278" r:id="rId24"/>
    <p:sldId id="272" r:id="rId25"/>
    <p:sldId id="292" r:id="rId26"/>
    <p:sldId id="294" r:id="rId27"/>
    <p:sldId id="295" r:id="rId28"/>
    <p:sldId id="293" r:id="rId29"/>
    <p:sldId id="299" r:id="rId30"/>
    <p:sldId id="529" r:id="rId31"/>
    <p:sldId id="527" r:id="rId32"/>
    <p:sldId id="517" r:id="rId33"/>
    <p:sldId id="519" r:id="rId34"/>
    <p:sldId id="521" r:id="rId35"/>
    <p:sldId id="522" r:id="rId3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82" d="100"/>
          <a:sy n="82" d="100"/>
        </p:scale>
        <p:origin x="148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F13C7-8CDD-472D-B1B3-DCEB7B185F39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53284-BBC3-4812-8D3A-57E4A9A83D0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06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5798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368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990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7617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37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5215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994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4456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147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594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6265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3755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65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639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09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75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867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663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699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A32DBE-6314-4CEB-B5F1-D5533BE5F5B8}" type="datetimeFigureOut">
              <a:rPr lang="pl-PL" smtClean="0"/>
              <a:pPr/>
              <a:t>11 sty 2024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/>
              <a:t>Dynamika zjawisk masowych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910448E-BB16-9EF5-28F5-C8A5E632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060848"/>
            <a:ext cx="5228101" cy="44203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dtytuł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97949" y="332656"/>
                <a:ext cx="7616816" cy="5385210"/>
              </a:xfrm>
            </p:spPr>
            <p:txBody>
              <a:bodyPr>
                <a:noAutofit/>
              </a:bodyPr>
              <a:lstStyle/>
              <a:p>
                <a:r>
                  <a:rPr lang="pl-PL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Przykład.</a:t>
                </a:r>
                <a:r>
                  <a:rPr lang="pl-PL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Szereg przedstawia przychody sieci handlowej (dane w mln zł).</a:t>
                </a:r>
              </a:p>
              <a:p>
                <a:endParaRPr lang="pl-PL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pl-PL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pl-PL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pl-PL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pl-PL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Szereg po skorygowaniu do </a:t>
                </a:r>
                <a:r>
                  <a:rPr lang="pl-PL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pl-PL" sz="18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st</a:t>
                </a:r>
                <a:r>
                  <a:rPr lang="pl-PL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30 dni w miesiącu przedstawia się następująco:</a:t>
                </a:r>
              </a:p>
              <a:p>
                <a:pPr algn="just"/>
                <a:endParaRPr lang="pl-PL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pl-PL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l-P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pl-P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𝐼𝑠𝑘𝑜𝑟</m:t>
                        </m:r>
                      </m:sub>
                    </m:sSub>
                    <m:r>
                      <a:rPr lang="pl-PL" sz="1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pl-P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pl-P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pl-PL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2,7</m:t>
                        </m:r>
                        <m:r>
                          <a:rPr lang="pl-P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∗30</m:t>
                        </m:r>
                      </m:num>
                      <m:den>
                        <m:r>
                          <a:rPr lang="pl-P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31</m:t>
                        </m:r>
                      </m:den>
                    </m:f>
                    <m:r>
                      <a:rPr lang="pl-PL" sz="1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pl-PL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12,29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                            </m:t>
                        </m:r>
                        <m:r>
                          <a:rPr lang="pl-PL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𝐼𝐼𝑠𝑘𝑜𝑟</m:t>
                        </m:r>
                      </m:sub>
                    </m:sSub>
                    <m:r>
                      <a:rPr lang="pl-PL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pl-PL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pl-PL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11,5∗30</m:t>
                        </m:r>
                      </m:num>
                      <m:den>
                        <m:r>
                          <a:rPr lang="pl-PL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28</m:t>
                        </m:r>
                      </m:den>
                    </m:f>
                    <m:r>
                      <a:rPr lang="pl-PL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pl-PL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12,32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endParaRPr lang="pl-PL" sz="18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Podtytu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97949" y="332656"/>
                <a:ext cx="7616816" cy="5385210"/>
              </a:xfrm>
              <a:blipFill>
                <a:blip r:embed="rId3"/>
                <a:stretch>
                  <a:fillRect l="-400" t="-14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8AD7B77-DCBD-4E25-9D50-02E5EFD4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28527"/>
              </p:ext>
            </p:extLst>
          </p:nvPr>
        </p:nvGraphicFramePr>
        <p:xfrm>
          <a:off x="2584849" y="784091"/>
          <a:ext cx="4843013" cy="712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2105">
                  <a:extLst>
                    <a:ext uri="{9D8B030D-6E8A-4147-A177-3AD203B41FA5}">
                      <a16:colId xmlns:a16="http://schemas.microsoft.com/office/drawing/2014/main" val="3759798430"/>
                    </a:ext>
                  </a:extLst>
                </a:gridCol>
                <a:gridCol w="353409">
                  <a:extLst>
                    <a:ext uri="{9D8B030D-6E8A-4147-A177-3AD203B41FA5}">
                      <a16:colId xmlns:a16="http://schemas.microsoft.com/office/drawing/2014/main" val="3060714827"/>
                    </a:ext>
                  </a:extLst>
                </a:gridCol>
                <a:gridCol w="353409">
                  <a:extLst>
                    <a:ext uri="{9D8B030D-6E8A-4147-A177-3AD203B41FA5}">
                      <a16:colId xmlns:a16="http://schemas.microsoft.com/office/drawing/2014/main" val="3387594741"/>
                    </a:ext>
                  </a:extLst>
                </a:gridCol>
                <a:gridCol w="353409">
                  <a:extLst>
                    <a:ext uri="{9D8B030D-6E8A-4147-A177-3AD203B41FA5}">
                      <a16:colId xmlns:a16="http://schemas.microsoft.com/office/drawing/2014/main" val="3706594723"/>
                    </a:ext>
                  </a:extLst>
                </a:gridCol>
                <a:gridCol w="353409">
                  <a:extLst>
                    <a:ext uri="{9D8B030D-6E8A-4147-A177-3AD203B41FA5}">
                      <a16:colId xmlns:a16="http://schemas.microsoft.com/office/drawing/2014/main" val="2069287531"/>
                    </a:ext>
                  </a:extLst>
                </a:gridCol>
                <a:gridCol w="353409">
                  <a:extLst>
                    <a:ext uri="{9D8B030D-6E8A-4147-A177-3AD203B41FA5}">
                      <a16:colId xmlns:a16="http://schemas.microsoft.com/office/drawing/2014/main" val="331561281"/>
                    </a:ext>
                  </a:extLst>
                </a:gridCol>
                <a:gridCol w="353409">
                  <a:extLst>
                    <a:ext uri="{9D8B030D-6E8A-4147-A177-3AD203B41FA5}">
                      <a16:colId xmlns:a16="http://schemas.microsoft.com/office/drawing/2014/main" val="4015125995"/>
                    </a:ext>
                  </a:extLst>
                </a:gridCol>
                <a:gridCol w="353409">
                  <a:extLst>
                    <a:ext uri="{9D8B030D-6E8A-4147-A177-3AD203B41FA5}">
                      <a16:colId xmlns:a16="http://schemas.microsoft.com/office/drawing/2014/main" val="3363201526"/>
                    </a:ext>
                  </a:extLst>
                </a:gridCol>
                <a:gridCol w="353409">
                  <a:extLst>
                    <a:ext uri="{9D8B030D-6E8A-4147-A177-3AD203B41FA5}">
                      <a16:colId xmlns:a16="http://schemas.microsoft.com/office/drawing/2014/main" val="557190549"/>
                    </a:ext>
                  </a:extLst>
                </a:gridCol>
                <a:gridCol w="353409">
                  <a:extLst>
                    <a:ext uri="{9D8B030D-6E8A-4147-A177-3AD203B41FA5}">
                      <a16:colId xmlns:a16="http://schemas.microsoft.com/office/drawing/2014/main" val="773250215"/>
                    </a:ext>
                  </a:extLst>
                </a:gridCol>
                <a:gridCol w="353409">
                  <a:extLst>
                    <a:ext uri="{9D8B030D-6E8A-4147-A177-3AD203B41FA5}">
                      <a16:colId xmlns:a16="http://schemas.microsoft.com/office/drawing/2014/main" val="1025130929"/>
                    </a:ext>
                  </a:extLst>
                </a:gridCol>
                <a:gridCol w="353409">
                  <a:extLst>
                    <a:ext uri="{9D8B030D-6E8A-4147-A177-3AD203B41FA5}">
                      <a16:colId xmlns:a16="http://schemas.microsoft.com/office/drawing/2014/main" val="3051977278"/>
                    </a:ext>
                  </a:extLst>
                </a:gridCol>
                <a:gridCol w="353409">
                  <a:extLst>
                    <a:ext uri="{9D8B030D-6E8A-4147-A177-3AD203B41FA5}">
                      <a16:colId xmlns:a16="http://schemas.microsoft.com/office/drawing/2014/main" val="36522757"/>
                    </a:ext>
                  </a:extLst>
                </a:gridCol>
              </a:tblGrid>
              <a:tr h="2734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miesiąc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II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III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IV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V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VI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VII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VIII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IX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XI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XII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5451481"/>
                  </a:ext>
                </a:extLst>
              </a:tr>
              <a:tr h="4386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produkcja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12,7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11,5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12,9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12,6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13,1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13,1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14,1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14,3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13,7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13,8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12,9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12,5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1882809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7DB094D-4B62-4D8E-BDCA-EA6B2193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91952"/>
              </p:ext>
            </p:extLst>
          </p:nvPr>
        </p:nvGraphicFramePr>
        <p:xfrm>
          <a:off x="2339752" y="3737737"/>
          <a:ext cx="4843017" cy="712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7261">
                  <a:extLst>
                    <a:ext uri="{9D8B030D-6E8A-4147-A177-3AD203B41FA5}">
                      <a16:colId xmlns:a16="http://schemas.microsoft.com/office/drawing/2014/main" val="2400489189"/>
                    </a:ext>
                  </a:extLst>
                </a:gridCol>
                <a:gridCol w="353813">
                  <a:extLst>
                    <a:ext uri="{9D8B030D-6E8A-4147-A177-3AD203B41FA5}">
                      <a16:colId xmlns:a16="http://schemas.microsoft.com/office/drawing/2014/main" val="1574908187"/>
                    </a:ext>
                  </a:extLst>
                </a:gridCol>
                <a:gridCol w="353813">
                  <a:extLst>
                    <a:ext uri="{9D8B030D-6E8A-4147-A177-3AD203B41FA5}">
                      <a16:colId xmlns:a16="http://schemas.microsoft.com/office/drawing/2014/main" val="1459944358"/>
                    </a:ext>
                  </a:extLst>
                </a:gridCol>
                <a:gridCol w="353813">
                  <a:extLst>
                    <a:ext uri="{9D8B030D-6E8A-4147-A177-3AD203B41FA5}">
                      <a16:colId xmlns:a16="http://schemas.microsoft.com/office/drawing/2014/main" val="1121283768"/>
                    </a:ext>
                  </a:extLst>
                </a:gridCol>
                <a:gridCol w="353813">
                  <a:extLst>
                    <a:ext uri="{9D8B030D-6E8A-4147-A177-3AD203B41FA5}">
                      <a16:colId xmlns:a16="http://schemas.microsoft.com/office/drawing/2014/main" val="2119259673"/>
                    </a:ext>
                  </a:extLst>
                </a:gridCol>
                <a:gridCol w="353813">
                  <a:extLst>
                    <a:ext uri="{9D8B030D-6E8A-4147-A177-3AD203B41FA5}">
                      <a16:colId xmlns:a16="http://schemas.microsoft.com/office/drawing/2014/main" val="3628499972"/>
                    </a:ext>
                  </a:extLst>
                </a:gridCol>
                <a:gridCol w="353813">
                  <a:extLst>
                    <a:ext uri="{9D8B030D-6E8A-4147-A177-3AD203B41FA5}">
                      <a16:colId xmlns:a16="http://schemas.microsoft.com/office/drawing/2014/main" val="2415197427"/>
                    </a:ext>
                  </a:extLst>
                </a:gridCol>
                <a:gridCol w="353813">
                  <a:extLst>
                    <a:ext uri="{9D8B030D-6E8A-4147-A177-3AD203B41FA5}">
                      <a16:colId xmlns:a16="http://schemas.microsoft.com/office/drawing/2014/main" val="997411801"/>
                    </a:ext>
                  </a:extLst>
                </a:gridCol>
                <a:gridCol w="353813">
                  <a:extLst>
                    <a:ext uri="{9D8B030D-6E8A-4147-A177-3AD203B41FA5}">
                      <a16:colId xmlns:a16="http://schemas.microsoft.com/office/drawing/2014/main" val="3748543147"/>
                    </a:ext>
                  </a:extLst>
                </a:gridCol>
                <a:gridCol w="353813">
                  <a:extLst>
                    <a:ext uri="{9D8B030D-6E8A-4147-A177-3AD203B41FA5}">
                      <a16:colId xmlns:a16="http://schemas.microsoft.com/office/drawing/2014/main" val="987945296"/>
                    </a:ext>
                  </a:extLst>
                </a:gridCol>
                <a:gridCol w="353813">
                  <a:extLst>
                    <a:ext uri="{9D8B030D-6E8A-4147-A177-3AD203B41FA5}">
                      <a16:colId xmlns:a16="http://schemas.microsoft.com/office/drawing/2014/main" val="1058600752"/>
                    </a:ext>
                  </a:extLst>
                </a:gridCol>
                <a:gridCol w="353813">
                  <a:extLst>
                    <a:ext uri="{9D8B030D-6E8A-4147-A177-3AD203B41FA5}">
                      <a16:colId xmlns:a16="http://schemas.microsoft.com/office/drawing/2014/main" val="3996426093"/>
                    </a:ext>
                  </a:extLst>
                </a:gridCol>
                <a:gridCol w="353813">
                  <a:extLst>
                    <a:ext uri="{9D8B030D-6E8A-4147-A177-3AD203B41FA5}">
                      <a16:colId xmlns:a16="http://schemas.microsoft.com/office/drawing/2014/main" val="4228510693"/>
                    </a:ext>
                  </a:extLst>
                </a:gridCol>
              </a:tblGrid>
              <a:tr h="2734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miesiąc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II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III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IV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V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VI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VII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VIII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IX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XI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XII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26147616"/>
                  </a:ext>
                </a:extLst>
              </a:tr>
              <a:tr h="4386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produkcja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12,29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12,32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12,48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12,6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12,68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13,1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13,65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13,84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13,7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13,35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12,9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12,10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75241198"/>
                  </a:ext>
                </a:extLst>
              </a:tr>
            </a:tbl>
          </a:graphicData>
        </a:graphic>
      </p:graphicFrame>
      <p:pic>
        <p:nvPicPr>
          <p:cNvPr id="2" name="Obraz 1">
            <a:extLst>
              <a:ext uri="{FF2B5EF4-FFF2-40B4-BE49-F238E27FC236}">
                <a16:creationId xmlns:a16="http://schemas.microsoft.com/office/drawing/2014/main" id="{CF667BAC-8D76-4FFB-7DEE-6CBC5574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804" y="2458132"/>
            <a:ext cx="979039" cy="51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6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500174"/>
            <a:ext cx="7616816" cy="4449106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Rozwój zjawisk może być właściwie oceniany, gdy poszczególne wyrazy szeregu są </a:t>
            </a:r>
            <a:r>
              <a:rPr lang="pl-PL" sz="1800" b="1" dirty="0">
                <a:latin typeface="Calibri" panose="020F0502020204030204" pitchFamily="34" charset="0"/>
              </a:rPr>
              <a:t>wielkościami jednorodnymi i porównywalnymi. </a:t>
            </a:r>
            <a:r>
              <a:rPr lang="pl-PL" sz="1800" dirty="0">
                <a:latin typeface="Calibri" panose="020F0502020204030204" pitchFamily="34" charset="0"/>
              </a:rPr>
              <a:t>Oznacza to, że dane statystyczne przedstawione w formie szeregu można porównywać jeśli przedstawione zjawiska są wyrażone w tej samej jednostce miary, dotyczą tego samego obszaru terytorialnego i jednakowego przedziału czasowego.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Analiza dynamiki zjawisk masowych</a:t>
            </a:r>
          </a:p>
        </p:txBody>
      </p:sp>
    </p:spTree>
    <p:extLst>
      <p:ext uri="{BB962C8B-B14F-4D97-AF65-F5344CB8AC3E}">
        <p14:creationId xmlns:p14="http://schemas.microsoft.com/office/powerpoint/2010/main" val="193492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 txBox="1">
            <a:spLocks/>
          </p:cNvSpPr>
          <p:nvPr/>
        </p:nvSpPr>
        <p:spPr>
          <a:xfrm>
            <a:off x="1106228" y="11663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Analiza dynamiki zjawisk masowych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930211C3-6737-482E-B0AE-80EFC679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227" y="1700808"/>
            <a:ext cx="7570229" cy="5112568"/>
          </a:xfrm>
        </p:spPr>
        <p:txBody>
          <a:bodyPr>
            <a:normAutofit/>
          </a:bodyPr>
          <a:lstStyle/>
          <a:p>
            <a:pPr marL="0" algn="just">
              <a:lnSpc>
                <a:spcPct val="17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Podstawowa analiza zmian, jakie zachodzą w obserwowanym na osi czasu zjawisku opiera się na przyrostach. </a:t>
            </a:r>
          </a:p>
          <a:p>
            <a:pPr marL="0" algn="just">
              <a:lnSpc>
                <a:spcPct val="17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Wykorzystuje się tutaj dwa podstawowe działania matematyczne: odejmowanie i dzielenie. </a:t>
            </a:r>
          </a:p>
          <a:p>
            <a:pPr marL="0" algn="just">
              <a:lnSpc>
                <a:spcPct val="17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Proste indeksy dynamiki określają tempo zmian pojedynczego szeregu czasowego.</a:t>
            </a:r>
          </a:p>
          <a:p>
            <a:pPr marL="0" algn="just">
              <a:lnSpc>
                <a:spcPct val="17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Wyodrębnia się dwa podstawowe typy indeksów:</a:t>
            </a:r>
          </a:p>
          <a:p>
            <a:pPr marL="0" algn="just">
              <a:lnSpc>
                <a:spcPct val="17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• indeksy o stałej podstawie;</a:t>
            </a:r>
          </a:p>
          <a:p>
            <a:pPr marL="0" algn="just">
              <a:lnSpc>
                <a:spcPct val="17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• indeksy o zmiennej podstawie.</a:t>
            </a:r>
          </a:p>
        </p:txBody>
      </p:sp>
    </p:spTree>
    <p:extLst>
      <p:ext uri="{BB962C8B-B14F-4D97-AF65-F5344CB8AC3E}">
        <p14:creationId xmlns:p14="http://schemas.microsoft.com/office/powerpoint/2010/main" val="179903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Analiza dynamiki zjawisk masowych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930211C3-6737-482E-B0AE-80EFC679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581" y="1340768"/>
            <a:ext cx="7949758" cy="55172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900" b="1" dirty="0">
                <a:latin typeface="Calibri" panose="020F0502020204030204" pitchFamily="34" charset="0"/>
                <a:cs typeface="Calibri" panose="020F0502020204030204" pitchFamily="34" charset="0"/>
              </a:rPr>
              <a:t>Przyrosty, w których wykorzystuje się odejmowanie nazywa się absolutnymi lub bezwzględnymi.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900" dirty="0">
                <a:latin typeface="Calibri" panose="020F0502020204030204" pitchFamily="34" charset="0"/>
                <a:cs typeface="Calibri" panose="020F0502020204030204" pitchFamily="34" charset="0"/>
              </a:rPr>
              <a:t>W zależności od tego, do jakiej podstawy się odnosimy mówimy o przyrostach o podstawie:</a:t>
            </a:r>
          </a:p>
          <a:p>
            <a:pPr marL="370332" lvl="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sz="1900" b="1" dirty="0">
                <a:latin typeface="Calibri" panose="020F0502020204030204" pitchFamily="34" charset="0"/>
                <a:cs typeface="Calibri" panose="020F0502020204030204" pitchFamily="34" charset="0"/>
              </a:rPr>
              <a:t>stałej (przyrosty jednopodstawowe</a:t>
            </a:r>
            <a:r>
              <a:rPr lang="pl-PL" sz="1900" dirty="0">
                <a:latin typeface="Calibri" panose="020F0502020204030204" pitchFamily="34" charset="0"/>
                <a:cs typeface="Calibri" panose="020F0502020204030204" pitchFamily="34" charset="0"/>
              </a:rPr>
              <a:t>), gdy każdą wartość szeregu odnosimy do jednej wybranej np. produkcję w różnych latach porównujemy z produkcją z roku 2010 traktowanego jako bazowy,</a:t>
            </a:r>
          </a:p>
          <a:p>
            <a:pPr marL="370332" lvl="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sz="1900" b="1" dirty="0">
                <a:latin typeface="Calibri" panose="020F0502020204030204" pitchFamily="34" charset="0"/>
                <a:cs typeface="Calibri" panose="020F0502020204030204" pitchFamily="34" charset="0"/>
              </a:rPr>
              <a:t>zmiennej (przyrosty łańcuchowe</a:t>
            </a:r>
            <a:r>
              <a:rPr lang="pl-PL" sz="1900" dirty="0">
                <a:latin typeface="Calibri" panose="020F0502020204030204" pitchFamily="34" charset="0"/>
                <a:cs typeface="Calibri" panose="020F0502020204030204" pitchFamily="34" charset="0"/>
              </a:rPr>
              <a:t>), gdy każdą wartość szeregu odnosimy do wartości poprzedniej, np. produkcję w roku 2011 porównujemy z produkcją z roku 2010, produkcję z roku 2012 porównujemy z produkcją z roku 2011, itd. aż do ostatnio zanotowanej.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182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340768"/>
            <a:ext cx="7616816" cy="489654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ea typeface="Times New Roman" panose="02020603050405020304" pitchFamily="18" charset="0"/>
              </a:rPr>
              <a:t>1) Przyrosty absolutne- bezwzględne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(jednopodstawowe i łańcuchowe).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ea typeface="Times New Roman" panose="02020603050405020304" pitchFamily="18" charset="0"/>
              </a:rPr>
              <a:t>Odpowiadają na pytanie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: o ile wartość zmiennej Y w okresie t różni się od wartości zmiennej Y w okresie stanowiącym podstawę porównania (c lub t-1), czyli </a:t>
            </a:r>
            <a:r>
              <a:rPr lang="pl-PL" sz="1800" b="1" dirty="0">
                <a:latin typeface="Calibri" panose="020F0502020204030204" pitchFamily="34" charset="0"/>
                <a:ea typeface="Times New Roman" panose="02020603050405020304" pitchFamily="18" charset="0"/>
              </a:rPr>
              <a:t>o ile wzrósł lub zmalał poziom badanego zjawiska. </a:t>
            </a:r>
            <a:endParaRPr lang="pl-PL" sz="1800" b="1" dirty="0">
              <a:latin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Metody analizy dynamiki zjawisk masowych</a:t>
            </a:r>
          </a:p>
        </p:txBody>
      </p:sp>
      <p:graphicFrame>
        <p:nvGraphicFramePr>
          <p:cNvPr id="11" name="Obiekt 10">
            <a:extLst>
              <a:ext uri="{FF2B5EF4-FFF2-40B4-BE49-F238E27FC236}">
                <a16:creationId xmlns:a16="http://schemas.microsoft.com/office/drawing/2014/main" id="{4C1ECEEF-D139-4120-8620-66D0C384B1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425134"/>
              </p:ext>
            </p:extLst>
          </p:nvPr>
        </p:nvGraphicFramePr>
        <p:xfrm>
          <a:off x="720827" y="2546360"/>
          <a:ext cx="8040089" cy="89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62038" imgH="575722" progId="Word.Document.12">
                  <p:embed/>
                </p:oleObj>
              </mc:Choice>
              <mc:Fallback>
                <p:oleObj name="Document" r:id="rId3" imgW="5762038" imgH="575722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27" y="2546360"/>
                        <a:ext cx="8040089" cy="894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01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500174"/>
            <a:ext cx="7724218" cy="47371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Przyrosty względne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(jednopodstawowe i łańcuchowe) – to iloraz przyrostów absolutnych zjawiska i jego poziomu w okresie przyjętym za podstawę porównań.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Odpowiadają na pytanie: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ile procent wartość zmiennej Y w okresie t różni się od wartości zmiennej Y w okresie stanowiącym podstawę porównania (c lub t-1). </a:t>
            </a:r>
            <a:r>
              <a:rPr lang="pl-PL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ile % wyższy lub niższy jest poziom badanego zjawiska w danym okresie w stosunku do bazy</a:t>
            </a:r>
            <a:r>
              <a:rPr lang="pl-PL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Metody analizy dynamiki zjawisk masowych</a:t>
            </a:r>
          </a:p>
        </p:txBody>
      </p:sp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1DA06EE2-8AD3-4CAC-988D-301E39029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91425"/>
              </p:ext>
            </p:extLst>
          </p:nvPr>
        </p:nvGraphicFramePr>
        <p:xfrm>
          <a:off x="1024246" y="2732377"/>
          <a:ext cx="7831620" cy="139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62038" imgH="857283" progId="Word.Document.12">
                  <p:embed/>
                </p:oleObj>
              </mc:Choice>
              <mc:Fallback>
                <p:oleObj name="Document" r:id="rId3" imgW="5762038" imgH="85728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246" y="2732377"/>
                        <a:ext cx="7831620" cy="1393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33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500174"/>
            <a:ext cx="7616816" cy="473713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dirty="0"/>
              <a:t>3) Indeksy indywidualne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/>
              <a:t>Indeksy te znajdują zastosowanie w przypadku badania dynamiki zjawisk jednorodnych. </a:t>
            </a:r>
            <a:r>
              <a:rPr lang="pl-PL" sz="1800" b="1" dirty="0"/>
              <a:t>Jest to stosunek poziomów pojedynczego zjawiska z 2 różnych okresów.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dirty="0"/>
              <a:t>Są to przyrosty względne powiększone o 1, czyli również informują                   o procentowej zmianie analizowanego zjawiska.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/>
              <a:t>W zależności od przyjętej podstawy porównania wyróżniamy indeksy jednopodstawowe i łańcuchowe.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Metody analizy dynamiki zjawisk masowych</a:t>
            </a:r>
          </a:p>
        </p:txBody>
      </p:sp>
    </p:spTree>
    <p:extLst>
      <p:ext uri="{BB962C8B-B14F-4D97-AF65-F5344CB8AC3E}">
        <p14:creationId xmlns:p14="http://schemas.microsoft.com/office/powerpoint/2010/main" val="28458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500174"/>
            <a:ext cx="7616816" cy="473713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dirty="0"/>
              <a:t>Indeksy indywidualne.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b="1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b="1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b="1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</a:rPr>
              <a:t>Odpowiadają na pytanie: </a:t>
            </a:r>
            <a:r>
              <a:rPr lang="pl-PL" sz="1800" dirty="0">
                <a:latin typeface="Calibri" panose="020F0502020204030204" pitchFamily="34" charset="0"/>
              </a:rPr>
              <a:t>jakim procentem wartości zmiennej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 z okresu stanowiącego podstawę porównania (</a:t>
            </a:r>
            <a:r>
              <a:rPr lang="pl-PL" sz="1800" i="1" dirty="0">
                <a:latin typeface="Calibri" panose="020F0502020204030204" pitchFamily="34" charset="0"/>
              </a:rPr>
              <a:t>c</a:t>
            </a:r>
            <a:r>
              <a:rPr lang="pl-PL" sz="1800" dirty="0">
                <a:latin typeface="Calibri" panose="020F0502020204030204" pitchFamily="34" charset="0"/>
              </a:rPr>
              <a:t> lub </a:t>
            </a:r>
            <a:r>
              <a:rPr lang="pl-PL" sz="1800" i="1" dirty="0">
                <a:latin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</a:rPr>
              <a:t>-1) jest wartość zmiennej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 w okresie </a:t>
            </a:r>
            <a:r>
              <a:rPr lang="pl-PL" sz="1800" i="1" dirty="0">
                <a:latin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</a:rPr>
              <a:t>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Metody analizy dynamiki zjawisk masowych</a:t>
            </a:r>
          </a:p>
        </p:txBody>
      </p:sp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id="{00857144-89C8-4A0B-8438-73EEAFBD9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582807"/>
              </p:ext>
            </p:extLst>
          </p:nvPr>
        </p:nvGraphicFramePr>
        <p:xfrm>
          <a:off x="1125720" y="1988840"/>
          <a:ext cx="7256773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62038" imgH="852962" progId="Word.Document.12">
                  <p:embed/>
                </p:oleObj>
              </mc:Choice>
              <mc:Fallback>
                <p:oleObj name="Document" r:id="rId3" imgW="5762038" imgH="85296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720" y="1988840"/>
                        <a:ext cx="7256773" cy="1728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0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500174"/>
            <a:ext cx="7616816" cy="473713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/>
              <a:t>W statystyce ekonomiczno-społecznej rozpatruje się zwykle 3 rodzaje indywidualnych wskaźników dynamiki: </a:t>
            </a:r>
          </a:p>
          <a:p>
            <a:pPr marL="313182" indent="-285750" algn="just">
              <a:lnSpc>
                <a:spcPct val="2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l-PL" sz="1800" dirty="0"/>
              <a:t>indeksy cen, </a:t>
            </a:r>
          </a:p>
          <a:p>
            <a:pPr marL="313182" indent="-285750" algn="just">
              <a:lnSpc>
                <a:spcPct val="2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l-PL" sz="1800" dirty="0"/>
              <a:t>indeksy ilości, </a:t>
            </a:r>
          </a:p>
          <a:p>
            <a:pPr marL="313182" indent="-285750" algn="just">
              <a:lnSpc>
                <a:spcPct val="2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l-PL" sz="1800" dirty="0"/>
              <a:t>indeksy wartości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Metody analizy dynamiki zjawisk masowych</a:t>
            </a:r>
          </a:p>
        </p:txBody>
      </p:sp>
    </p:spTree>
    <p:extLst>
      <p:ext uri="{BB962C8B-B14F-4D97-AF65-F5344CB8AC3E}">
        <p14:creationId xmlns:p14="http://schemas.microsoft.com/office/powerpoint/2010/main" val="289211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33121" y="1484784"/>
            <a:ext cx="7616816" cy="4737138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</a:rPr>
              <a:t>Indeks wartości </a:t>
            </a:r>
            <a:r>
              <a:rPr lang="pl-PL" sz="1800" dirty="0">
                <a:latin typeface="Calibri" panose="020F0502020204030204" pitchFamily="34" charset="0"/>
              </a:rPr>
              <a:t>to relacja wartości w okresie badanym w stosunku do wartości w okresie bazowym (będącym podstawą porównania).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Metody analizy dynamiki zjawisk masowych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475A013-80C0-182F-ED18-CC22B6D0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68" y="2492896"/>
            <a:ext cx="6599561" cy="39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3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500174"/>
            <a:ext cx="7616816" cy="4449106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Analizę dynamiki zjawisk masowych przeprowadza się na podstawie szeregów czasowych (dynamicznych , chronologicznych).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Szeregiem dynamicznym 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nazywamy ciąg wartości badanego zjawiska obserwowanego w kolejnych jednostkach czasu.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szeregach czasowych 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zmienną niezależna jest czas, natomiast zmienną zależną – wartości liczbowe badanego zjawiska.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Dynamika zjawisk masowych</a:t>
            </a:r>
          </a:p>
        </p:txBody>
      </p:sp>
    </p:spTree>
    <p:extLst>
      <p:ext uri="{BB962C8B-B14F-4D97-AF65-F5344CB8AC3E}">
        <p14:creationId xmlns:p14="http://schemas.microsoft.com/office/powerpoint/2010/main" val="804449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25720" y="1700808"/>
            <a:ext cx="7616205" cy="48811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Oceniając zmiany, jakie zachodzą w wartościach szeregu czasowego mogą nas interesować nie tylko zmiany pomiędzy poszczególnymi punktami czasu, które to ocenia się przy pomocy przyrostów i indeksów, ale także zmiany przeciętne.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Określając wartość przeciętną obserwacji szeregu czasowego posługujemy się średnią arytmetyczną lub chronologiczną, natomiast </a:t>
            </a:r>
            <a:r>
              <a:rPr lang="pl-PL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oceniając średnie tempo zmiany wartości należy posłużyć się średnią geometryczną.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Metody analizy dynamiki zjawisk masowych</a:t>
            </a:r>
          </a:p>
        </p:txBody>
      </p:sp>
    </p:spTree>
    <p:extLst>
      <p:ext uri="{BB962C8B-B14F-4D97-AF65-F5344CB8AC3E}">
        <p14:creationId xmlns:p14="http://schemas.microsoft.com/office/powerpoint/2010/main" val="72483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41133" y="1484784"/>
            <a:ext cx="7400792" cy="47371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Aby ocenić zmiany danego zjawiska w całym badanym okresie wyznaczamy średniookresowe tempo zmian.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Średniookresowe tempo zmian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pozwala na określenie o ile średnio procent zmienia się wartość badanego zjawiska z okresu na okres.                                              Idea średniookresowego tempa zmian oparta jest na średniej geometrycznej. </a:t>
            </a: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Średniookresowe tempo zmian</a:t>
            </a:r>
            <a:endParaRPr lang="pl-PL" sz="3600" b="1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3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500174"/>
            <a:ext cx="7616816" cy="52411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/>
              <a:t>Wartość średniookresowego tempa nie zależy od tego, jaki jest przebieg ocenianej zmiennej, a jedynie od jej wartości skrajnych</a:t>
            </a:r>
            <a:r>
              <a:rPr lang="pl-PL" sz="1800" dirty="0"/>
              <a:t>. Na poniższym wykresie prezentowane dwie zmiennej charakteryzują się takim samym średnim tempem wzrostu mimo różnych przebiegów. Wzrost w przypadku zmiennej oznaczonej kolorem czarnym jest bardziej stabilny niż w przypadku zmiennej oznaczonej kolorem szarym, ale mimo wszystko średnie tempo jest takie samo.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500" b="1" dirty="0">
                <a:latin typeface="Calibri" panose="020F0502020204030204" pitchFamily="34" charset="0"/>
              </a:rPr>
              <a:t>Rysunek</a:t>
            </a:r>
            <a:r>
              <a:rPr lang="pl-PL" sz="1500" dirty="0">
                <a:latin typeface="Calibri" panose="020F0502020204030204" pitchFamily="34" charset="0"/>
              </a:rPr>
              <a:t>. Przebieg dwóch szeregów czasowych o takim samym średniookresowym tempie wzrostu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600" dirty="0">
              <a:latin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Średniookresowe tempo zmian</a:t>
            </a:r>
            <a:endParaRPr lang="pl-PL" sz="3600" b="1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684DB5C9-CBFE-42EB-A1E4-B25437E24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27970"/>
              </p:ext>
            </p:extLst>
          </p:nvPr>
        </p:nvGraphicFramePr>
        <p:xfrm>
          <a:off x="1581815" y="4221088"/>
          <a:ext cx="6919428" cy="155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62038" imgH="1293305" progId="Word.Document.12">
                  <p:embed/>
                </p:oleObj>
              </mc:Choice>
              <mc:Fallback>
                <p:oleObj name="Document" r:id="rId3" imgW="5762038" imgH="129330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815" y="4221088"/>
                        <a:ext cx="6919428" cy="1553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78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Średniookresowe tempo zmian</a:t>
            </a:r>
            <a:endParaRPr lang="pl-PL" sz="3600" b="1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5AC3895-6C41-4C16-8D99-057BDE1397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5720" y="1700808"/>
            <a:ext cx="770534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0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500174"/>
            <a:ext cx="7616816" cy="4737138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Średniookresowe tempo zmian</a:t>
            </a:r>
            <a:endParaRPr lang="pl-PL" sz="3600" b="1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40D910F-695A-43A3-8E87-B4A2AEA1AC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2054563"/>
            <a:ext cx="6264696" cy="21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6C5F3489-CF5D-4B1D-A844-EA37FFA8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4664"/>
            <a:ext cx="7730183" cy="360040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288F09D-B0C5-4797-A717-B0DC5B69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09" y="3645024"/>
            <a:ext cx="7919390" cy="30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56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091D53F-3524-45CA-A42E-1F3934EF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46" y="537058"/>
            <a:ext cx="7818381" cy="244752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77C54D06-250E-4599-9183-64214BFA9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46" y="2984578"/>
            <a:ext cx="7547502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552F615-E119-40B8-ACA4-7DF8E1CF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32656"/>
            <a:ext cx="7556756" cy="6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9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5329904-9DD3-494F-B309-22EEA922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60648"/>
            <a:ext cx="6091983" cy="237626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FA3E151-D0E9-46C0-AC7D-9FAA6B9D0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7" y="2079166"/>
            <a:ext cx="7308813" cy="47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2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25720" y="1340768"/>
            <a:ext cx="7694752" cy="473713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Indeksy złożone (agregatowe) pozwalają ocenić tempo i kierunek zmian wartości kombinacji wielu zmiennych jednocześnie. Pozwalają analizować zmiany wartości, cen oraz ilości zbioru (grupy produktów, wyrobów, artykułów), które nie są jednorodne.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najczęściej stosowanych (ale nie tylko) indeksów złożonych należą formuły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wiążące ilość towarów i ich ceny. Takie indeksy stosowane do pewnego „koszyka” dóbr służą między innymi do szacowania poziomu inflacji.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Indeksy złożone</a:t>
            </a:r>
            <a:endParaRPr lang="pl-PL" sz="3600" b="1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30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2F78D8-718C-4AAA-8A01-9F00506D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908720"/>
            <a:ext cx="7890080" cy="5760640"/>
          </a:xfrm>
        </p:spPr>
        <p:txBody>
          <a:bodyPr>
            <a:normAutofit/>
          </a:bodyPr>
          <a:lstStyle/>
          <a:p>
            <a:pPr marL="82296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 dynamiki dotyczy opisu kształtowania zjawisk masowych </a:t>
            </a:r>
          </a:p>
          <a:p>
            <a:pPr marL="82296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czasie</a:t>
            </a:r>
            <a:endParaRPr lang="pl-PL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l-PL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1900" dirty="0">
                <a:latin typeface="Calibri" panose="020F0502020204030204" pitchFamily="34" charset="0"/>
                <a:cs typeface="Calibri" panose="020F0502020204030204" pitchFamily="34" charset="0"/>
              </a:rPr>
              <a:t>Zjawiska podlegające obserwacji mogą być notowane są w pewnych momentach czasu, np. zatrudnienie na koniec miesiąca, liczba ludności na koniec roku, cena akcji na koniec dnia, itp. </a:t>
            </a:r>
          </a:p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1900" dirty="0">
                <a:latin typeface="Calibri" panose="020F0502020204030204" pitchFamily="34" charset="0"/>
                <a:cs typeface="Calibri" panose="020F0502020204030204" pitchFamily="34" charset="0"/>
              </a:rPr>
              <a:t>Takie szeregi nazywa się </a:t>
            </a:r>
            <a:r>
              <a:rPr lang="pl-PL" sz="1900" b="1" dirty="0">
                <a:latin typeface="Calibri" panose="020F0502020204030204" pitchFamily="34" charset="0"/>
                <a:cs typeface="Calibri" panose="020F0502020204030204" pitchFamily="34" charset="0"/>
              </a:rPr>
              <a:t>szeregami momentów</a:t>
            </a:r>
            <a:r>
              <a:rPr lang="pl-PL" sz="19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2466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560" y="609600"/>
            <a:ext cx="8229600" cy="642942"/>
          </a:xfrm>
        </p:spPr>
        <p:txBody>
          <a:bodyPr>
            <a:normAutofit/>
          </a:bodyPr>
          <a:lstStyle/>
          <a:p>
            <a:pPr algn="ctr"/>
            <a:r>
              <a:rPr lang="pl-PL" sz="3600" b="1" dirty="0"/>
              <a:t>Indeks </a:t>
            </a:r>
            <a:r>
              <a:rPr lang="pl-PL" sz="3600" b="1" dirty="0" err="1"/>
              <a:t>Laspeyresa</a:t>
            </a:r>
            <a:endParaRPr lang="pl-PL" sz="36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1447800"/>
            <a:ext cx="7405552" cy="4800600"/>
          </a:xfrm>
        </p:spPr>
        <p:txBody>
          <a:bodyPr>
            <a:normAutofit fontScale="47500" lnSpcReduction="20000"/>
          </a:bodyPr>
          <a:lstStyle/>
          <a:p>
            <a:endParaRPr lang="pl-PL" dirty="0"/>
          </a:p>
          <a:p>
            <a:pPr marL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4500" dirty="0">
                <a:latin typeface="Calibri" panose="020F0502020204030204" pitchFamily="34" charset="0"/>
                <a:cs typeface="Calibri" panose="020F0502020204030204" pitchFamily="34" charset="0"/>
              </a:rPr>
              <a:t>Statystycznie, formuła stworzona 1871 przez E. </a:t>
            </a:r>
            <a:r>
              <a:rPr lang="pl-PL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Laspeyresa</a:t>
            </a:r>
            <a:r>
              <a:rPr lang="pl-PL" sz="4500" dirty="0">
                <a:latin typeface="Calibri" panose="020F0502020204030204" pitchFamily="34" charset="0"/>
                <a:cs typeface="Calibri" panose="020F0502020204030204" pitchFamily="34" charset="0"/>
              </a:rPr>
              <a:t> w postaci ilorazu wartości pieniężnych, obliczanych przy stałych ilościach (w indeksie cen) lub cenach (w indeksie ilości), pochodzących z okresu bazowego.</a:t>
            </a:r>
          </a:p>
          <a:p>
            <a:pPr marL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4500" b="1" i="1" dirty="0">
                <a:latin typeface="Calibri" panose="020F0502020204030204" pitchFamily="34" charset="0"/>
                <a:cs typeface="Calibri" panose="020F0502020204030204" pitchFamily="34" charset="0"/>
              </a:rPr>
              <a:t>Indeks cen </a:t>
            </a:r>
            <a:r>
              <a:rPr lang="pl-PL" sz="45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Laspeyresa</a:t>
            </a:r>
            <a:r>
              <a:rPr lang="pl-PL" sz="45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4500" dirty="0">
                <a:latin typeface="Calibri" panose="020F0502020204030204" pitchFamily="34" charset="0"/>
                <a:cs typeface="Calibri" panose="020F0502020204030204" pitchFamily="34" charset="0"/>
              </a:rPr>
              <a:t>jest stosowany powszechnie jako </a:t>
            </a:r>
            <a:r>
              <a:rPr lang="pl-PL" sz="4500" b="1" dirty="0">
                <a:latin typeface="Calibri" panose="020F0502020204030204" pitchFamily="34" charset="0"/>
                <a:cs typeface="Calibri" panose="020F0502020204030204" pitchFamily="34" charset="0"/>
              </a:rPr>
              <a:t>miernik inflacji </a:t>
            </a:r>
            <a:r>
              <a:rPr lang="pl-PL" sz="4500" dirty="0">
                <a:latin typeface="Calibri" panose="020F0502020204030204" pitchFamily="34" charset="0"/>
                <a:cs typeface="Calibri" panose="020F0502020204030204" pitchFamily="34" charset="0"/>
              </a:rPr>
              <a:t>oraz </a:t>
            </a:r>
            <a:r>
              <a:rPr lang="pl-PL" sz="45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deflator</a:t>
            </a:r>
            <a:r>
              <a:rPr lang="pl-PL" sz="4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4500" b="1" dirty="0" err="1">
                <a:latin typeface="Calibri" panose="020F0502020204030204" pitchFamily="34" charset="0"/>
                <a:cs typeface="Calibri" panose="020F0502020204030204" pitchFamily="34" charset="0"/>
              </a:rPr>
              <a:t>PKB</a:t>
            </a:r>
            <a:r>
              <a:rPr lang="pl-PL" sz="4500" dirty="0">
                <a:latin typeface="Calibri" panose="020F0502020204030204" pitchFamily="34" charset="0"/>
                <a:cs typeface="Calibri" panose="020F0502020204030204" pitchFamily="34" charset="0"/>
              </a:rPr>
              <a:t>, pozwalający obliczać zmiany </a:t>
            </a:r>
            <a:r>
              <a:rPr lang="pl-PL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PKB</a:t>
            </a:r>
            <a:r>
              <a:rPr lang="pl-PL" sz="4500" dirty="0">
                <a:latin typeface="Calibri" panose="020F0502020204030204" pitchFamily="34" charset="0"/>
                <a:cs typeface="Calibri" panose="020F0502020204030204" pitchFamily="34" charset="0"/>
              </a:rPr>
              <a:t> w cenach stałych. </a:t>
            </a:r>
          </a:p>
          <a:p>
            <a:pPr marL="0">
              <a:lnSpc>
                <a:spcPct val="170000"/>
              </a:lnSpc>
              <a:spcBef>
                <a:spcPts val="0"/>
              </a:spcBef>
              <a:buNone/>
            </a:pPr>
            <a:endParaRPr lang="pl-PL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0164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b="1" dirty="0"/>
              <a:t>Indeks </a:t>
            </a:r>
            <a:r>
              <a:rPr lang="pl-PL" sz="3600" b="1" dirty="0" err="1"/>
              <a:t>Paschego</a:t>
            </a:r>
            <a:endParaRPr lang="pl-PL" sz="36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/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dirty="0">
                <a:latin typeface="+mj-lt"/>
              </a:rPr>
              <a:t>   </a:t>
            </a:r>
            <a:r>
              <a:rPr lang="pl-PL" sz="1900" dirty="0" err="1">
                <a:latin typeface="+mj-lt"/>
              </a:rPr>
              <a:t>Statyst</a:t>
            </a:r>
            <a:r>
              <a:rPr lang="pl-PL" sz="1900" dirty="0">
                <a:latin typeface="+mj-lt"/>
              </a:rPr>
              <a:t>. formuła zaproponowana 1874 przez H. </a:t>
            </a:r>
            <a:r>
              <a:rPr lang="pl-PL" sz="1900" dirty="0" err="1">
                <a:latin typeface="+mj-lt"/>
              </a:rPr>
              <a:t>Paaschego</a:t>
            </a:r>
            <a:r>
              <a:rPr lang="pl-PL" sz="1900" dirty="0">
                <a:latin typeface="+mj-lt"/>
              </a:rPr>
              <a:t> w postaci ilorazu wartości pieniężnych, obliczanych przy stałych ilościach (w indeksie cen) lub cenach (w indeksie ilości), pochodzących z okresu bieżącego.</a:t>
            </a:r>
          </a:p>
          <a:p>
            <a:pPr>
              <a:buNone/>
            </a:pPr>
            <a:r>
              <a:rPr lang="pl-PL" sz="1900" dirty="0">
                <a:latin typeface="+mj-lt"/>
              </a:rPr>
              <a:t>     Indeks cen </a:t>
            </a:r>
            <a:r>
              <a:rPr lang="pl-PL" sz="1900" dirty="0" err="1">
                <a:latin typeface="+mj-lt"/>
              </a:rPr>
              <a:t>Paschego</a:t>
            </a:r>
            <a:r>
              <a:rPr lang="pl-PL" sz="1900" dirty="0">
                <a:latin typeface="+mj-lt"/>
              </a:rPr>
              <a:t> jest stosowany powszechnie jako </a:t>
            </a:r>
            <a:r>
              <a:rPr lang="pl-PL" sz="1900" b="1" dirty="0">
                <a:latin typeface="+mj-lt"/>
              </a:rPr>
              <a:t>indeks zmian PKB.</a:t>
            </a:r>
            <a:endParaRPr lang="pl-PL" sz="19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b="1" dirty="0"/>
              <a:t>Agregatowe indeksy cen</a:t>
            </a:r>
          </a:p>
        </p:txBody>
      </p:sp>
      <p:pic>
        <p:nvPicPr>
          <p:cNvPr id="130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87624" y="1844824"/>
            <a:ext cx="7920880" cy="415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b="1" dirty="0"/>
              <a:t>Agregatowe indeksy ilości</a:t>
            </a:r>
          </a:p>
        </p:txBody>
      </p:sp>
      <p:pic>
        <p:nvPicPr>
          <p:cNvPr id="132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986" y="1772816"/>
            <a:ext cx="783332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75656" y="116632"/>
            <a:ext cx="7498080" cy="850106"/>
          </a:xfrm>
        </p:spPr>
        <p:txBody>
          <a:bodyPr>
            <a:normAutofit/>
          </a:bodyPr>
          <a:lstStyle/>
          <a:p>
            <a:pPr algn="ctr"/>
            <a:r>
              <a:rPr lang="pl-PL" sz="3600" dirty="0"/>
              <a:t>Agregatowe indeksy ilości i cen</a:t>
            </a:r>
          </a:p>
        </p:txBody>
      </p:sp>
      <p:pic>
        <p:nvPicPr>
          <p:cNvPr id="133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9932" y="966738"/>
            <a:ext cx="6839890" cy="271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860CE7-278E-7CAD-E0B9-F53D50D4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2917" y="3582610"/>
            <a:ext cx="6696164" cy="327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pl-PL" sz="3600" b="1" dirty="0"/>
              <a:t>Agregatowe indeksy Fishera</a:t>
            </a:r>
          </a:p>
        </p:txBody>
      </p:sp>
      <p:pic>
        <p:nvPicPr>
          <p:cNvPr id="134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4816" y="1556792"/>
            <a:ext cx="597460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384806E3-AC02-41E6-8064-F9A6FA632697}"/>
              </a:ext>
            </a:extLst>
          </p:cNvPr>
          <p:cNvSpPr/>
          <p:nvPr/>
        </p:nvSpPr>
        <p:spPr>
          <a:xfrm>
            <a:off x="6388259" y="4247282"/>
            <a:ext cx="2648237" cy="2134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9705" algn="just">
              <a:lnSpc>
                <a:spcPct val="150000"/>
              </a:lnSpc>
              <a:spcAft>
                <a:spcPts val="0"/>
              </a:spcAft>
            </a:pPr>
            <a:r>
              <a:rPr lang="pl-PL" sz="15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Informuje o przeciętnym wzroście (spadku) ilości określonej grupy produktów w okresie badanym w porównaniu z okresem podstawowym.</a:t>
            </a:r>
            <a:endParaRPr lang="pl-PL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F0A6B2F-416A-4F7D-9E4A-2A33E6E4333E}"/>
              </a:ext>
            </a:extLst>
          </p:cNvPr>
          <p:cNvSpPr/>
          <p:nvPr/>
        </p:nvSpPr>
        <p:spPr>
          <a:xfrm>
            <a:off x="6265169" y="2348880"/>
            <a:ext cx="2771328" cy="1787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9705" algn="just">
              <a:lnSpc>
                <a:spcPct val="150000"/>
              </a:lnSpc>
              <a:spcAft>
                <a:spcPts val="0"/>
              </a:spcAft>
            </a:pPr>
            <a:r>
              <a:rPr lang="pl-PL" sz="15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Informuje o przeciętnym wzroście (spadku) cen określonej grupy produktów w okresie badanym w porównaniu z okresem podstawowym.</a:t>
            </a:r>
            <a:endParaRPr lang="pl-PL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2F78D8-718C-4AAA-8A01-9F00506D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764704"/>
            <a:ext cx="7890080" cy="5904656"/>
          </a:xfrm>
        </p:spPr>
        <p:txBody>
          <a:bodyPr>
            <a:normAutofit/>
          </a:bodyPr>
          <a:lstStyle/>
          <a:p>
            <a:pPr marL="82296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 dynamiki dotyczy opisu kształtowania zjawisk masowych </a:t>
            </a:r>
          </a:p>
          <a:p>
            <a:pPr marL="82296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czasie</a:t>
            </a:r>
            <a:endParaRPr lang="pl-PL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l-PL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1900" dirty="0">
                <a:latin typeface="Calibri" panose="020F0502020204030204" pitchFamily="34" charset="0"/>
                <a:cs typeface="Calibri" panose="020F0502020204030204" pitchFamily="34" charset="0"/>
              </a:rPr>
              <a:t>Obserwacji podlegają także zjawiska mierzone w pewnych okresach czasu, np. produkcja na koniec roku jest wielkością nagromadzoną od początku do końca roku, utarg na koniec dnia jest wielkością nagromadzoną od początku do końca dnia, itp. </a:t>
            </a:r>
          </a:p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1900" dirty="0">
                <a:latin typeface="Calibri" panose="020F0502020204030204" pitchFamily="34" charset="0"/>
                <a:cs typeface="Calibri" panose="020F0502020204030204" pitchFamily="34" charset="0"/>
              </a:rPr>
              <a:t>Takie szeregi nazywane są </a:t>
            </a:r>
            <a:r>
              <a:rPr lang="pl-PL" sz="1900" b="1" dirty="0">
                <a:latin typeface="Calibri" panose="020F0502020204030204" pitchFamily="34" charset="0"/>
                <a:cs typeface="Calibri" panose="020F0502020204030204" pitchFamily="34" charset="0"/>
              </a:rPr>
              <a:t>szeregami okresów</a:t>
            </a:r>
            <a:r>
              <a:rPr lang="pl-PL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20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71599" y="1500174"/>
            <a:ext cx="7985739" cy="4449106"/>
          </a:xfrm>
        </p:spPr>
        <p:txBody>
          <a:bodyPr>
            <a:noAutofit/>
          </a:bodyPr>
          <a:lstStyle/>
          <a:p>
            <a:pPr indent="270510" algn="just">
              <a:lnSpc>
                <a:spcPct val="115000"/>
              </a:lnSpc>
              <a:spcAft>
                <a:spcPts val="0"/>
              </a:spcAft>
            </a:pP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 przypadku szeregów czasowych ocenianą zmienną najczęściej oznacza się symbolem </a:t>
            </a:r>
            <a:r>
              <a:rPr lang="pl-PL" sz="18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 jej realizacje, czyli obserwacje w kolejnych jednostkach czasu </a:t>
            </a:r>
            <a:r>
              <a:rPr lang="pl-PL" sz="18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pl-PL" sz="1800" i="1" baseline="-25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gdzie </a:t>
            </a:r>
            <a:r>
              <a:rPr lang="pl-PL" sz="18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jest kolejnym punktem czasu </a:t>
            </a:r>
            <a:r>
              <a:rPr lang="pl-PL" sz="18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1, 2, …, </a:t>
            </a:r>
            <a:r>
              <a:rPr lang="pl-PL" sz="18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indent="270510" algn="just">
              <a:lnSpc>
                <a:spcPct val="115000"/>
              </a:lnSpc>
              <a:spcAft>
                <a:spcPts val="0"/>
              </a:spcAft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270510" algn="just">
              <a:lnSpc>
                <a:spcPct val="115000"/>
              </a:lnSpc>
            </a:pPr>
            <a:r>
              <a:rPr lang="pl-PL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Szeregiem czasowym 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będziemy nazywać ciąg obserwacji dowolnej cechy statystycznej, dokonanych w kolejnych punktach czasowych.</a:t>
            </a:r>
          </a:p>
          <a:p>
            <a:pPr indent="270510" algn="just">
              <a:lnSpc>
                <a:spcPct val="115000"/>
              </a:lnSpc>
              <a:spcAft>
                <a:spcPts val="0"/>
              </a:spcAft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270510" algn="just">
              <a:lnSpc>
                <a:spcPct val="115000"/>
              </a:lnSpc>
              <a:spcAft>
                <a:spcPts val="0"/>
              </a:spcAft>
            </a:pP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Przeciętny poziom zjawiska przedstawianego w postaci </a:t>
            </a:r>
            <a:r>
              <a:rPr lang="pl-PL" sz="1800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szeregu czasowego okresów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ustala się za pomocą </a:t>
            </a:r>
            <a:r>
              <a:rPr lang="pl-PL" sz="1800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średniej arytmetycznej </a:t>
            </a: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(wartości się kumulują):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Przeciętny poziom zjawiska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2108F009-900F-4BD4-809D-4B5619A1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961782"/>
            <a:ext cx="1320147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926CC074-9CED-4A39-9280-E17B4DF5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332656"/>
            <a:ext cx="7890080" cy="5915744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Przykład. 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Szereg przedstawia liczbę podpisanych umów handlowych przez handlowców przedsiębiorstwa w kolejnych latach:</a:t>
            </a:r>
          </a:p>
          <a:p>
            <a:pPr marL="82296" indent="0">
              <a:buNone/>
            </a:pP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pl-PL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W całym ocenianym okresie podpisano 2393 umowy, co daje przeciętnie 265,9 umowy na rok.</a:t>
            </a:r>
          </a:p>
          <a:p>
            <a:pPr marL="82296" indent="0" algn="just">
              <a:buNone/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pl-PL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11AECD9-2D9E-4344-8933-F952C458F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2430"/>
              </p:ext>
            </p:extLst>
          </p:nvPr>
        </p:nvGraphicFramePr>
        <p:xfrm>
          <a:off x="2339752" y="1340768"/>
          <a:ext cx="4955261" cy="1012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591">
                  <a:extLst>
                    <a:ext uri="{9D8B030D-6E8A-4147-A177-3AD203B41FA5}">
                      <a16:colId xmlns:a16="http://schemas.microsoft.com/office/drawing/2014/main" val="2217259396"/>
                    </a:ext>
                  </a:extLst>
                </a:gridCol>
                <a:gridCol w="460630">
                  <a:extLst>
                    <a:ext uri="{9D8B030D-6E8A-4147-A177-3AD203B41FA5}">
                      <a16:colId xmlns:a16="http://schemas.microsoft.com/office/drawing/2014/main" val="3398007136"/>
                    </a:ext>
                  </a:extLst>
                </a:gridCol>
                <a:gridCol w="460630">
                  <a:extLst>
                    <a:ext uri="{9D8B030D-6E8A-4147-A177-3AD203B41FA5}">
                      <a16:colId xmlns:a16="http://schemas.microsoft.com/office/drawing/2014/main" val="3867182943"/>
                    </a:ext>
                  </a:extLst>
                </a:gridCol>
                <a:gridCol w="460630">
                  <a:extLst>
                    <a:ext uri="{9D8B030D-6E8A-4147-A177-3AD203B41FA5}">
                      <a16:colId xmlns:a16="http://schemas.microsoft.com/office/drawing/2014/main" val="4103297225"/>
                    </a:ext>
                  </a:extLst>
                </a:gridCol>
                <a:gridCol w="460630">
                  <a:extLst>
                    <a:ext uri="{9D8B030D-6E8A-4147-A177-3AD203B41FA5}">
                      <a16:colId xmlns:a16="http://schemas.microsoft.com/office/drawing/2014/main" val="2481090898"/>
                    </a:ext>
                  </a:extLst>
                </a:gridCol>
                <a:gridCol w="460630">
                  <a:extLst>
                    <a:ext uri="{9D8B030D-6E8A-4147-A177-3AD203B41FA5}">
                      <a16:colId xmlns:a16="http://schemas.microsoft.com/office/drawing/2014/main" val="3267930314"/>
                    </a:ext>
                  </a:extLst>
                </a:gridCol>
                <a:gridCol w="460630">
                  <a:extLst>
                    <a:ext uri="{9D8B030D-6E8A-4147-A177-3AD203B41FA5}">
                      <a16:colId xmlns:a16="http://schemas.microsoft.com/office/drawing/2014/main" val="1959167544"/>
                    </a:ext>
                  </a:extLst>
                </a:gridCol>
                <a:gridCol w="460630">
                  <a:extLst>
                    <a:ext uri="{9D8B030D-6E8A-4147-A177-3AD203B41FA5}">
                      <a16:colId xmlns:a16="http://schemas.microsoft.com/office/drawing/2014/main" val="3115610253"/>
                    </a:ext>
                  </a:extLst>
                </a:gridCol>
                <a:gridCol w="460630">
                  <a:extLst>
                    <a:ext uri="{9D8B030D-6E8A-4147-A177-3AD203B41FA5}">
                      <a16:colId xmlns:a16="http://schemas.microsoft.com/office/drawing/2014/main" val="3558587570"/>
                    </a:ext>
                  </a:extLst>
                </a:gridCol>
                <a:gridCol w="460630">
                  <a:extLst>
                    <a:ext uri="{9D8B030D-6E8A-4147-A177-3AD203B41FA5}">
                      <a16:colId xmlns:a16="http://schemas.microsoft.com/office/drawing/2014/main" val="2623243631"/>
                    </a:ext>
                  </a:extLst>
                </a:gridCol>
              </a:tblGrid>
              <a:tr h="3888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Rok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2012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47362487"/>
                  </a:ext>
                </a:extLst>
              </a:tr>
              <a:tr h="6237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Liczba umów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256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269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278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289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276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263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257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251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83994241"/>
                  </a:ext>
                </a:extLst>
              </a:tr>
            </a:tbl>
          </a:graphicData>
        </a:graphic>
      </p:graphicFrame>
      <p:pic>
        <p:nvPicPr>
          <p:cNvPr id="14" name="Obraz 13">
            <a:extLst>
              <a:ext uri="{FF2B5EF4-FFF2-40B4-BE49-F238E27FC236}">
                <a16:creationId xmlns:a16="http://schemas.microsoft.com/office/drawing/2014/main" id="{BEA24A5F-0E64-4AAB-B3C3-9B2CE6BF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636912"/>
            <a:ext cx="5112568" cy="5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7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25719" y="1500174"/>
            <a:ext cx="7831620" cy="444910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Przeciętny poziom zjawiska przedstawianego w </a:t>
            </a:r>
            <a:r>
              <a:rPr lang="pl-PL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postaci szeregu czasowego momentów 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ustala się za pomocą </a:t>
            </a:r>
            <a:r>
              <a:rPr lang="pl-PL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średniej chronologicznej 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określając przeciętną wartość zjawiska: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Przeciętny poziom zjawiska</a:t>
            </a: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A820E3C0-7FC1-4242-8FD8-38787FEC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41982"/>
            <a:ext cx="7180363" cy="9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7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926CC074-9CED-4A39-9280-E17B4DF5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332656"/>
            <a:ext cx="7890080" cy="591574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Przykład.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Szereg przedstawia liczbę zatrudnionych w przedsiębiorstwie na koniec lat:</a:t>
            </a:r>
          </a:p>
          <a:p>
            <a:pPr marL="82296" indent="0">
              <a:buNone/>
            </a:pP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r>
              <a:rPr lang="pl-PL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Idea ta jest podstawą średniej chronologicznej, która to powinna być zastosowana w celu określenia przeciętnej liczby pracowników w ocenianym okresie:</a:t>
            </a:r>
          </a:p>
          <a:p>
            <a:pPr marL="82296" indent="0" algn="just">
              <a:buNone/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pl-PL" sz="1800" b="1" i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pl-PL" sz="1800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Zatem przeciętna liczba zatrudnionych w przedsiębiorstwie w badanym okresie wynosiła 45,25 osoby.</a:t>
            </a:r>
          </a:p>
          <a:p>
            <a:pPr marL="82296" indent="0" algn="just">
              <a:buNone/>
            </a:pP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343DBFC-FFF1-4F9A-B2D4-F905EEA8D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36262"/>
              </p:ext>
            </p:extLst>
          </p:nvPr>
        </p:nvGraphicFramePr>
        <p:xfrm>
          <a:off x="2843808" y="1124744"/>
          <a:ext cx="3593824" cy="72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254">
                  <a:extLst>
                    <a:ext uri="{9D8B030D-6E8A-4147-A177-3AD203B41FA5}">
                      <a16:colId xmlns:a16="http://schemas.microsoft.com/office/drawing/2014/main" val="3567524830"/>
                    </a:ext>
                  </a:extLst>
                </a:gridCol>
                <a:gridCol w="466914">
                  <a:extLst>
                    <a:ext uri="{9D8B030D-6E8A-4147-A177-3AD203B41FA5}">
                      <a16:colId xmlns:a16="http://schemas.microsoft.com/office/drawing/2014/main" val="2050532780"/>
                    </a:ext>
                  </a:extLst>
                </a:gridCol>
                <a:gridCol w="466914">
                  <a:extLst>
                    <a:ext uri="{9D8B030D-6E8A-4147-A177-3AD203B41FA5}">
                      <a16:colId xmlns:a16="http://schemas.microsoft.com/office/drawing/2014/main" val="3428277613"/>
                    </a:ext>
                  </a:extLst>
                </a:gridCol>
                <a:gridCol w="466914">
                  <a:extLst>
                    <a:ext uri="{9D8B030D-6E8A-4147-A177-3AD203B41FA5}">
                      <a16:colId xmlns:a16="http://schemas.microsoft.com/office/drawing/2014/main" val="1289690559"/>
                    </a:ext>
                  </a:extLst>
                </a:gridCol>
                <a:gridCol w="466914">
                  <a:extLst>
                    <a:ext uri="{9D8B030D-6E8A-4147-A177-3AD203B41FA5}">
                      <a16:colId xmlns:a16="http://schemas.microsoft.com/office/drawing/2014/main" val="334913470"/>
                    </a:ext>
                  </a:extLst>
                </a:gridCol>
                <a:gridCol w="466914">
                  <a:extLst>
                    <a:ext uri="{9D8B030D-6E8A-4147-A177-3AD203B41FA5}">
                      <a16:colId xmlns:a16="http://schemas.microsoft.com/office/drawing/2014/main" val="2374424493"/>
                    </a:ext>
                  </a:extLst>
                </a:gridCol>
              </a:tblGrid>
              <a:tr h="2765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Rok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2018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75807127"/>
                  </a:ext>
                </a:extLst>
              </a:tr>
              <a:tr h="4435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Liczba zatrudnionych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42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effectLst/>
                        </a:rPr>
                        <a:t>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effectLst/>
                        </a:rPr>
                        <a:t>56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924735"/>
                  </a:ext>
                </a:extLst>
              </a:tr>
            </a:tbl>
          </a:graphicData>
        </a:graphic>
      </p:graphicFrame>
      <p:pic>
        <p:nvPicPr>
          <p:cNvPr id="11" name="Obraz 10">
            <a:extLst>
              <a:ext uri="{FF2B5EF4-FFF2-40B4-BE49-F238E27FC236}">
                <a16:creationId xmlns:a16="http://schemas.microsoft.com/office/drawing/2014/main" id="{880F94F6-DF62-4342-95BA-C2871EE2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331" y="2780928"/>
            <a:ext cx="4058629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5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548680"/>
            <a:ext cx="7616816" cy="588009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Dość często spotykanym problemem w ocenie kształtowania wartości zmiennej danej szeregiem okresów jest </a:t>
            </a:r>
            <a:r>
              <a:rPr lang="pl-PL" sz="1800" b="1" dirty="0">
                <a:latin typeface="Calibri" panose="020F0502020204030204" pitchFamily="34" charset="0"/>
              </a:rPr>
              <a:t>różna długość odcinków czasu, w jakich prowadzona jest obserwacja.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</a:rPr>
              <a:t>W celu zapewnienia porównywalności danych można dokonać korekty wartości zmiennej zgodnie ze wzorem: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7C1C723-DE3D-48DE-86C5-938CD327E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996952"/>
            <a:ext cx="993199" cy="52082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3E2AE27-EE1F-4833-BFDE-55E589163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906" y="4005064"/>
            <a:ext cx="6441446" cy="135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49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4899</TotalTime>
  <Words>1456</Words>
  <Application>Microsoft Office PowerPoint</Application>
  <PresentationFormat>Pokaz na ekranie (4:3)</PresentationFormat>
  <Paragraphs>267</Paragraphs>
  <Slides>35</Slides>
  <Notes>21</Notes>
  <HiddenSlides>0</HiddenSlides>
  <MMClips>0</MMClips>
  <ScaleCrop>false</ScaleCrop>
  <HeadingPairs>
    <vt:vector size="8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5" baseType="lpstr">
      <vt:lpstr>Calibri</vt:lpstr>
      <vt:lpstr>Cambria Math</vt:lpstr>
      <vt:lpstr>Courier New</vt:lpstr>
      <vt:lpstr>Gill Sans MT</vt:lpstr>
      <vt:lpstr>Times New Roman</vt:lpstr>
      <vt:lpstr>Verdana</vt:lpstr>
      <vt:lpstr>Wingdings</vt:lpstr>
      <vt:lpstr>Wingdings 2</vt:lpstr>
      <vt:lpstr>Przesilenie</vt:lpstr>
      <vt:lpstr>Document</vt:lpstr>
      <vt:lpstr>Dynamika zjawisk masowych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Indeks Laspeyresa</vt:lpstr>
      <vt:lpstr>Indeks Paschego</vt:lpstr>
      <vt:lpstr>Agregatowe indeksy cen</vt:lpstr>
      <vt:lpstr>Agregatowe indeksy ilości</vt:lpstr>
      <vt:lpstr>Agregatowe indeksy ilości i cen</vt:lpstr>
      <vt:lpstr>Agregatowe indeksy Fishera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GP</dc:creator>
  <cp:lastModifiedBy>Anna Przekota</cp:lastModifiedBy>
  <cp:revision>236</cp:revision>
  <dcterms:created xsi:type="dcterms:W3CDTF">2018-01-31T17:55:03Z</dcterms:created>
  <dcterms:modified xsi:type="dcterms:W3CDTF">2024-01-11T09:29:04Z</dcterms:modified>
</cp:coreProperties>
</file>