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5"/>
  </p:notesMasterIdLst>
  <p:sldIdLst>
    <p:sldId id="282" r:id="rId2"/>
    <p:sldId id="256" r:id="rId3"/>
    <p:sldId id="360" r:id="rId4"/>
    <p:sldId id="361" r:id="rId5"/>
    <p:sldId id="300" r:id="rId6"/>
    <p:sldId id="260" r:id="rId7"/>
    <p:sldId id="257" r:id="rId8"/>
    <p:sldId id="259" r:id="rId9"/>
    <p:sldId id="328" r:id="rId10"/>
    <p:sldId id="329" r:id="rId11"/>
    <p:sldId id="330" r:id="rId12"/>
    <p:sldId id="331" r:id="rId13"/>
    <p:sldId id="332" r:id="rId14"/>
    <p:sldId id="264" r:id="rId15"/>
    <p:sldId id="261" r:id="rId16"/>
    <p:sldId id="311" r:id="rId17"/>
    <p:sldId id="314" r:id="rId18"/>
    <p:sldId id="262" r:id="rId19"/>
    <p:sldId id="281" r:id="rId20"/>
    <p:sldId id="315" r:id="rId21"/>
    <p:sldId id="263" r:id="rId22"/>
    <p:sldId id="316" r:id="rId23"/>
    <p:sldId id="323" r:id="rId24"/>
    <p:sldId id="268" r:id="rId25"/>
    <p:sldId id="324" r:id="rId26"/>
    <p:sldId id="338" r:id="rId27"/>
    <p:sldId id="325" r:id="rId28"/>
    <p:sldId id="326" r:id="rId29"/>
    <p:sldId id="341" r:id="rId30"/>
    <p:sldId id="342" r:id="rId31"/>
    <p:sldId id="343" r:id="rId32"/>
    <p:sldId id="358" r:id="rId33"/>
    <p:sldId id="359" r:id="rId34"/>
    <p:sldId id="269" r:id="rId35"/>
    <p:sldId id="346" r:id="rId36"/>
    <p:sldId id="344" r:id="rId37"/>
    <p:sldId id="347" r:id="rId38"/>
    <p:sldId id="317" r:id="rId39"/>
    <p:sldId id="348" r:id="rId40"/>
    <p:sldId id="350" r:id="rId41"/>
    <p:sldId id="351" r:id="rId42"/>
    <p:sldId id="304" r:id="rId43"/>
    <p:sldId id="353" r:id="rId44"/>
    <p:sldId id="321" r:id="rId45"/>
    <p:sldId id="349" r:id="rId46"/>
    <p:sldId id="352" r:id="rId47"/>
    <p:sldId id="318" r:id="rId48"/>
    <p:sldId id="356" r:id="rId49"/>
    <p:sldId id="354" r:id="rId50"/>
    <p:sldId id="357" r:id="rId51"/>
    <p:sldId id="319" r:id="rId52"/>
    <p:sldId id="320" r:id="rId53"/>
    <p:sldId id="339" r:id="rId5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82" d="100"/>
          <a:sy n="82" d="100"/>
        </p:scale>
        <p:origin x="172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F13C7-8CDD-472D-B1B3-DCEB7B185F39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3284-BBC3-4812-8D3A-57E4A9A83D0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34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5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382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9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21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34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15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520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D3CCAD-E446-47B2-8CCD-F1C413FE060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3B04D2-5A3B-4808-A331-716512DD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C36A02-109B-4872-BC4B-B39ECE2E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CE2B1C-81EF-4A1E-94BC-393BA9D3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E43298-9B04-45A9-92DC-0D74B217AA5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7731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187E-D761-42EC-8D00-C31CF62FB322}" type="datetimeFigureOut">
              <a:rPr lang="pl-PL" smtClean="0"/>
              <a:t>24 lis 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9DDA-9EF5-4158-903D-FF9248B35B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88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A32DBE-6314-4CEB-B5F1-D5533BE5F5B8}" type="datetimeFigureOut">
              <a:rPr lang="pl-PL" smtClean="0"/>
              <a:pPr/>
              <a:t>24 lis 2023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4" r:id="rId13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21.wmf"/><Relationship Id="rId3" Type="http://schemas.openxmlformats.org/officeDocument/2006/relationships/image" Target="../media/image5.wmf"/><Relationship Id="rId7" Type="http://schemas.openxmlformats.org/officeDocument/2006/relationships/image" Target="../media/image13.wmf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e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emf"/><Relationship Id="rId1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97400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/>
              <a:t>STATYSTYKI OPISOWE</a:t>
            </a:r>
          </a:p>
        </p:txBody>
      </p:sp>
      <p:pic>
        <p:nvPicPr>
          <p:cNvPr id="6" name="Obraz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64294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35" y="404664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700" b="1" dirty="0">
                <a:latin typeface="Calibri" panose="020F0502020204030204" pitchFamily="34" charset="0"/>
                <a:cs typeface="Calibri" panose="020F0502020204030204" pitchFamily="34" charset="0"/>
              </a:rPr>
              <a:t>Wady stosowania średniej arytmetycznej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616" y="1124744"/>
            <a:ext cx="7533454" cy="496855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Jest intuicyjna, łatwo się ją interpretuje, łatwo używa i dzięki temu właśnie jest powszechnie stosowana – niestety, również w sytuacjach, kiedy nie powinna.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SzPct val="100000"/>
              <a:buAutoNum type="arabicPeriod"/>
            </a:pPr>
            <a:r>
              <a:rPr lang="pl-PL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Duży wpływ wartości skrajnych</a:t>
            </a: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i="1" cap="none" dirty="0">
                <a:latin typeface="Calibri" panose="020F0502020204030204" pitchFamily="34" charset="0"/>
                <a:cs typeface="Calibri" panose="020F0502020204030204" pitchFamily="34" charset="0"/>
              </a:rPr>
              <a:t>Załóżmy, że chcemy sprzedać na Allegro książkę. Jeśli w większości przypadków w przeszłości, cena książki wynosiła 20-25 zł, a równocześnie jeden egzemplarz poszedł za 2000 zł (bo miał autograf Autora), to kwota 2000 zł bardzo istotnie zawyży średnią wartość książki.</a:t>
            </a:r>
          </a:p>
        </p:txBody>
      </p:sp>
    </p:spTree>
    <p:extLst>
      <p:ext uri="{BB962C8B-B14F-4D97-AF65-F5344CB8AC3E}">
        <p14:creationId xmlns:p14="http://schemas.microsoft.com/office/powerpoint/2010/main" val="422175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35" y="581201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700" b="1" dirty="0">
                <a:latin typeface="Calibri" panose="020F0502020204030204" pitchFamily="34" charset="0"/>
                <a:cs typeface="Calibri" panose="020F0502020204030204" pitchFamily="34" charset="0"/>
              </a:rPr>
              <a:t>Wady stosowania średniej arytmetycznej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7624" y="1476467"/>
            <a:ext cx="7344926" cy="454482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buSzPct val="100000"/>
              <a:buFont typeface="+mj-lt"/>
              <a:buAutoNum type="arabicPeriod" startAt="2"/>
            </a:pPr>
            <a:r>
              <a:rPr lang="pl-PL" sz="2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Średnia łatwo przyjmuje wartości ułamka</a:t>
            </a:r>
            <a:r>
              <a:rPr lang="pl-PL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, nawet w sytuacjach, kiedy ułamkowa wartość nigdy nie ma prawa wystąpić w rzeczywistości.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SzPct val="100000"/>
              <a:buNone/>
            </a:pPr>
            <a:r>
              <a:rPr lang="pl-PL" sz="21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Współczynnik dzietności, który dla Polski w 2018 roku wyniósł 1,45 i oznacza liczbę urodzonych dzieci przypadających na jedną kobietę w wieku rozrodczym.</a:t>
            </a:r>
          </a:p>
        </p:txBody>
      </p:sp>
    </p:spTree>
    <p:extLst>
      <p:ext uri="{BB962C8B-B14F-4D97-AF65-F5344CB8AC3E}">
        <p14:creationId xmlns:p14="http://schemas.microsoft.com/office/powerpoint/2010/main" val="1846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40363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700" b="1" dirty="0">
                <a:latin typeface="Calibri" panose="020F0502020204030204" pitchFamily="34" charset="0"/>
                <a:cs typeface="Calibri" panose="020F0502020204030204" pitchFamily="34" charset="0"/>
              </a:rPr>
              <a:t>Psi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615" y="1609633"/>
            <a:ext cx="7486847" cy="46276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Powiedzenie: „</a:t>
            </a:r>
            <a:r>
              <a:rPr lang="pl-PL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ja mam dwie nogi, a mój pies cztery, to średnio mamy po trzy nogi”.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Czy statystyka przekłamuje rzeczywistość</a:t>
            </a:r>
            <a:r>
              <a:rPr lang="pl-PL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pl-PL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2+4=6      </a:t>
            </a:r>
            <a:r>
              <a:rPr lang="pl-PL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6/2=3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l-PL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Czy interesuje nas średnia liczba nóg jednego psa i jednego człowieka? Mają oni reprezentować wszystkie psy i wszystkich ludzi? Mieszkańców naszego osiedla? Czy może wszystkie ssaki na ziemi?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b="1" cap="none" dirty="0">
                <a:latin typeface="Calibri" panose="020F0502020204030204" pitchFamily="34" charset="0"/>
                <a:cs typeface="Calibri" panose="020F0502020204030204" pitchFamily="34" charset="0"/>
              </a:rPr>
              <a:t>Po co liczymy średnią nóg dwóch zupełnie różnych stworzeń?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063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700" b="1" dirty="0">
                <a:latin typeface="Calibri" panose="020F0502020204030204" pitchFamily="34" charset="0"/>
                <a:cs typeface="Calibri" panose="020F0502020204030204" pitchFamily="34" charset="0"/>
              </a:rPr>
              <a:t>Przykład – torebki z mąką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616" y="1340768"/>
            <a:ext cx="7486847" cy="47716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b="1" dirty="0">
                <a:latin typeface="Calibri" panose="020F0502020204030204" pitchFamily="34" charset="0"/>
                <a:cs typeface="Calibri" panose="020F0502020204030204" pitchFamily="34" charset="0"/>
              </a:rPr>
              <a:t>Sytuacja, gdzie wykorzystanie średniej jest jak najbardziej uzasadnione</a:t>
            </a: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Załóżmy, że mamy młyn, w którym ładujemy mąkę do kilogramowych torebek. Po całym dniu chcielibyśmy sprawdzić, czy w torebkach rzeczywiście wylądował kilogram mąki. W związku z czym ważymy wszystkie torebki z mąką i okazuje się, że tylko niektóre ważą dokładnie 1000 gram. Są torebki lżejsze i cięższe. Ale jak się przekonać, czy sumarycznie nasypaliśmy za dużo, czy za mało?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b="1" dirty="0">
                <a:latin typeface="Calibri" panose="020F0502020204030204" pitchFamily="34" charset="0"/>
                <a:cs typeface="Calibri" panose="020F0502020204030204" pitchFamily="34" charset="0"/>
              </a:rPr>
              <a:t>Właśnie tutaj przyda się obliczenie średniej arytmetycznej.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l-PL" sz="1650" b="1" dirty="0">
                <a:latin typeface="Calibri" panose="020F0502020204030204" pitchFamily="34" charset="0"/>
                <a:cs typeface="Calibri" panose="020F0502020204030204" pitchFamily="34" charset="0"/>
              </a:rPr>
              <a:t>amy do czynienia z jednorodną zbiorowością, </a:t>
            </a: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w której nie powinno być zbyt wiele wartości skrajnych. Wszystkie przesłanki do użycia średniej arytmetycznej są więc spełnione.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122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616" y="116632"/>
            <a:ext cx="7704856" cy="648072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b="1" dirty="0">
                <a:latin typeface="Calibri" panose="020F0502020204030204" pitchFamily="34" charset="0"/>
                <a:cs typeface="Calibri" panose="020F0502020204030204" pitchFamily="34" charset="0"/>
              </a:rPr>
              <a:t>Firma rekrutuje pracowników i jako jeden z argumentów zachęcających podaje: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6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pl-PL" sz="6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średnie wynagrodzenie w naszej firmie wynosi 5 000 zł”.</a:t>
            </a:r>
            <a:r>
              <a:rPr lang="pl-PL" sz="6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dirty="0">
                <a:latin typeface="Calibri" panose="020F0502020204030204" pitchFamily="34" charset="0"/>
                <a:cs typeface="Calibri" panose="020F0502020204030204" pitchFamily="34" charset="0"/>
              </a:rPr>
              <a:t>Załóżmy, że mamy cztery firmy: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b="1" dirty="0">
                <a:latin typeface="Calibri" panose="020F0502020204030204" pitchFamily="34" charset="0"/>
                <a:cs typeface="Calibri" panose="020F0502020204030204" pitchFamily="34" charset="0"/>
              </a:rPr>
              <a:t>„Wszystkim Równo” </a:t>
            </a:r>
            <a:r>
              <a:rPr lang="pl-PL" sz="6400" dirty="0">
                <a:latin typeface="Calibri" panose="020F0502020204030204" pitchFamily="34" charset="0"/>
                <a:cs typeface="Calibri" panose="020F0502020204030204" pitchFamily="34" charset="0"/>
              </a:rPr>
              <a:t>– zatrudnia 10 pracowników, z których każdy dostaje co miesiąc 5 000 zł.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b="1" dirty="0"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pl-PL" sz="6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Szefo</a:t>
            </a:r>
            <a:r>
              <a:rPr lang="pl-PL" sz="6400" b="1" dirty="0">
                <a:latin typeface="Calibri" panose="020F0502020204030204" pitchFamily="34" charset="0"/>
                <a:cs typeface="Calibri" panose="020F0502020204030204" pitchFamily="34" charset="0"/>
              </a:rPr>
              <a:t> Górą” </a:t>
            </a:r>
            <a:r>
              <a:rPr lang="pl-PL" sz="6400" dirty="0">
                <a:latin typeface="Calibri" panose="020F0502020204030204" pitchFamily="34" charset="0"/>
                <a:cs typeface="Calibri" panose="020F0502020204030204" pitchFamily="34" charset="0"/>
              </a:rPr>
              <a:t>– zatrudnia panią sprzątaczkę, która na umowę zlecenie otrzymuje 500 zł, do tego 8 szeregowych pracowników z pensją 1 500 zł i kierownika, który co miesiąc na konto przyjmuje 37 500 zł.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b="1" dirty="0">
                <a:latin typeface="Calibri" panose="020F0502020204030204" pitchFamily="34" charset="0"/>
                <a:cs typeface="Calibri" panose="020F0502020204030204" pitchFamily="34" charset="0"/>
              </a:rPr>
              <a:t>„Byle do Awansu” </a:t>
            </a:r>
            <a:r>
              <a:rPr lang="pl-PL" sz="6400" dirty="0">
                <a:latin typeface="Calibri" panose="020F0502020204030204" pitchFamily="34" charset="0"/>
                <a:cs typeface="Calibri" panose="020F0502020204030204" pitchFamily="34" charset="0"/>
              </a:rPr>
              <a:t>– mamy tu również 10 pracowników – pięciu pracuje poniżej roku i otrzymują 3 000 zł, druga piątka ma już dłuższy staż i dzięki temu doczekała się pensji po 7 000 zł.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b="1" dirty="0">
                <a:latin typeface="Calibri" panose="020F0502020204030204" pitchFamily="34" charset="0"/>
                <a:cs typeface="Calibri" panose="020F0502020204030204" pitchFamily="34" charset="0"/>
              </a:rPr>
              <a:t>„Wielka Niewiadoma” </a:t>
            </a:r>
            <a:r>
              <a:rPr lang="pl-PL" sz="6400" dirty="0">
                <a:latin typeface="Calibri" panose="020F0502020204030204" pitchFamily="34" charset="0"/>
                <a:cs typeface="Calibri" panose="020F0502020204030204" pitchFamily="34" charset="0"/>
              </a:rPr>
              <a:t>– dziesięciu pracowników, każdy z inną pensją, od 1 000 do 9 000 zł.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endParaRPr lang="pl-PL" sz="6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6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każdej z powyższych firm </a:t>
            </a:r>
            <a:r>
              <a:rPr lang="pl-PL" sz="6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średnia wynagrodzenia wynosi 5 000 zł.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869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0AB6592-38EC-4757-BDBE-AA75E49FB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1125538"/>
            <a:ext cx="7715200" cy="5000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2800" b="1" dirty="0">
                <a:latin typeface="Calibri" panose="020F0502020204030204" pitchFamily="34" charset="0"/>
              </a:rPr>
              <a:t>	</a:t>
            </a:r>
            <a:r>
              <a:rPr lang="pl-PL" altLang="pl-PL" sz="2000" b="1" i="1" dirty="0">
                <a:latin typeface="Calibri" panose="020F0502020204030204" pitchFamily="34" charset="0"/>
              </a:rPr>
              <a:t>Kiedy należy liczyć średnią arytmetyczną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altLang="pl-PL" sz="1800" dirty="0">
                <a:latin typeface="Calibri" panose="020F0502020204030204" pitchFamily="34" charset="0"/>
              </a:rPr>
              <a:t>średnia jest miarą prawidłową tylko w odniesieniu do zbiorowości w jednorodnych;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altLang="pl-PL" sz="1800" dirty="0">
                <a:latin typeface="Calibri" panose="020F0502020204030204" pitchFamily="34" charset="0"/>
              </a:rPr>
              <a:t>szereg powinien mieć wszystkie przedziały jednakowej rozpiętości;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altLang="pl-PL" sz="1800" dirty="0">
                <a:latin typeface="Calibri" panose="020F0502020204030204" pitchFamily="34" charset="0"/>
              </a:rPr>
              <a:t>powinny one być domknięte (umowne zamykanie przedziałów otwartych o niewielkiej liczebności);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średnią arytmetyczną wyznacza się tylko dla cech wyrażonych w skali przedziałowej lub ilorazowej (czyli dla cech mierzalnych);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altLang="pl-PL" sz="1800" dirty="0">
              <a:latin typeface="Calibri" panose="020F050202020403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A884149-0BBB-457F-B372-CF569447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378618"/>
            <a:ext cx="367188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l-PL" altLang="pl-PL" sz="24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2400" b="1" i="1" dirty="0">
                <a:solidFill>
                  <a:srgbClr val="660033"/>
                </a:solidFill>
              </a:rPr>
              <a:t>rednia arytmetyczna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0AB6592-38EC-4757-BDBE-AA75E49FB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624" y="1125538"/>
            <a:ext cx="7499176" cy="5000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2800" b="1" dirty="0">
                <a:latin typeface="Calibri" panose="020F0502020204030204" pitchFamily="34" charset="0"/>
              </a:rPr>
              <a:t>	</a:t>
            </a:r>
            <a:r>
              <a:rPr lang="pl-PL" sz="1800" b="1" i="1" dirty="0">
                <a:latin typeface="Calibri" panose="020F0502020204030204" pitchFamily="34" charset="0"/>
              </a:rPr>
              <a:t>Obliczamy: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sz="1800" b="1" i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sz="1800" b="1" i="1" dirty="0">
                <a:latin typeface="Calibri" panose="020F0502020204030204" pitchFamily="34" charset="0"/>
              </a:rPr>
              <a:t>Własności średniej arytmetycznej:</a:t>
            </a:r>
          </a:p>
          <a:p>
            <a:pPr marL="425196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l-PL" sz="1800" b="1" i="1" dirty="0">
                <a:latin typeface="Calibri" panose="020F0502020204030204" pitchFamily="34" charset="0"/>
              </a:rPr>
              <a:t>	</a:t>
            </a:r>
          </a:p>
          <a:p>
            <a:pPr marL="425196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l-PL" sz="1800" b="1" i="1" dirty="0">
              <a:latin typeface="Calibri" panose="020F0502020204030204" pitchFamily="34" charset="0"/>
            </a:endParaRPr>
          </a:p>
          <a:p>
            <a:pPr marL="425196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l-PL" sz="1800" b="1" i="1" dirty="0">
                <a:latin typeface="Calibri" panose="020F0502020204030204" pitchFamily="34" charset="0"/>
              </a:rPr>
              <a:t>	 	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sz="1800" b="1" i="1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altLang="pl-PL" sz="1800" dirty="0">
              <a:latin typeface="Calibri" panose="020F050202020403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A884149-0BBB-457F-B372-CF569447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378618"/>
            <a:ext cx="367188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l-PL" altLang="pl-PL" sz="24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2400" b="1" i="1" dirty="0">
                <a:solidFill>
                  <a:srgbClr val="660033"/>
                </a:solidFill>
              </a:rPr>
              <a:t>rednia arytmetyczna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2F7ED4A6-760D-4A91-9181-470549A1E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50022"/>
              </p:ext>
            </p:extLst>
          </p:nvPr>
        </p:nvGraphicFramePr>
        <p:xfrm>
          <a:off x="3521740" y="1268760"/>
          <a:ext cx="86998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850531" imgH="774364" progId="Equation.3">
                  <p:embed/>
                </p:oleObj>
              </mc:Choice>
              <mc:Fallback>
                <p:oleObj name="Równanie" r:id="rId2" imgW="850531" imgH="774364" progId="Equation.3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F541D637-DF9E-45BE-A617-D7C1565C7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740" y="1268760"/>
                        <a:ext cx="869980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30545A9D-3A70-4840-B6CC-2BCF6DBB0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29715"/>
              </p:ext>
            </p:extLst>
          </p:nvPr>
        </p:nvGraphicFramePr>
        <p:xfrm>
          <a:off x="1835696" y="2852936"/>
          <a:ext cx="162439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177480" progId="Equation.DSMT4">
                  <p:embed/>
                </p:oleObj>
              </mc:Choice>
              <mc:Fallback>
                <p:oleObj name="Equation" r:id="rId4" imgW="698400" imgH="177480" progId="Equation.DSMT4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2F7ED4A6-760D-4A91-9181-470549A1E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162439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56851">
            <a:extLst>
              <a:ext uri="{FF2B5EF4-FFF2-40B4-BE49-F238E27FC236}">
                <a16:creationId xmlns:a16="http://schemas.microsoft.com/office/drawing/2014/main" id="{CE28267D-B0DB-4D83-854A-3CE59FCD010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43708" y="3589016"/>
            <a:ext cx="1224136" cy="5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5FADF-55D2-4763-8504-D36F074B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Klasyczne miary średnie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5484F3-AA6E-46D1-B2FB-5DE6E2AB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3556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W przypadku szeregu wyliczającego średnią arytmetyczną wyznacza się ze wzoru: </a:t>
            </a: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                                                  gdzie:</a:t>
            </a:r>
          </a:p>
          <a:p>
            <a:pPr marL="82296" indent="0" algn="ctr">
              <a:buNone/>
            </a:pPr>
            <a:r>
              <a:rPr lang="pl-PL" sz="1600" i="1" dirty="0">
                <a:latin typeface="Calibri" panose="020F0502020204030204" pitchFamily="34" charset="0"/>
              </a:rPr>
              <a:t>   x</a:t>
            </a:r>
            <a:r>
              <a:rPr lang="pl-PL" sz="1600" i="1" baseline="-25000" dirty="0">
                <a:latin typeface="Calibri" panose="020F0502020204030204" pitchFamily="34" charset="0"/>
              </a:rPr>
              <a:t>i</a:t>
            </a:r>
            <a:r>
              <a:rPr lang="pl-PL" sz="1600" dirty="0">
                <a:latin typeface="Calibri" panose="020F0502020204030204" pitchFamily="34" charset="0"/>
              </a:rPr>
              <a:t> – ciąg wartości badanej zmiennej;</a:t>
            </a:r>
          </a:p>
          <a:p>
            <a:pPr marL="82296" indent="0" algn="ctr">
              <a:buNone/>
            </a:pPr>
            <a:r>
              <a:rPr lang="pl-PL" sz="1600" i="1" dirty="0">
                <a:latin typeface="Calibri" panose="020F0502020204030204" pitchFamily="34" charset="0"/>
              </a:rPr>
              <a:t>  n</a:t>
            </a:r>
            <a:r>
              <a:rPr lang="pl-PL" sz="1600" dirty="0">
                <a:latin typeface="Calibri" panose="020F0502020204030204" pitchFamily="34" charset="0"/>
              </a:rPr>
              <a:t> – liczebność badanej zbiorowości</a:t>
            </a:r>
          </a:p>
          <a:p>
            <a:pPr marL="82296" indent="0" algn="ctr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W przypadku szeregu rozdzielczego jednowariantowego średnią arytmetyczną wyznacza się ze wzoru: </a:t>
            </a: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                                                    gdzie:</a:t>
            </a:r>
          </a:p>
          <a:p>
            <a:pPr marL="82296" indent="0" algn="ctr">
              <a:buNone/>
            </a:pPr>
            <a:r>
              <a:rPr lang="pl-PL" sz="1600" i="1" dirty="0">
                <a:latin typeface="Calibri" panose="020F0502020204030204" pitchFamily="34" charset="0"/>
              </a:rPr>
              <a:t>x</a:t>
            </a:r>
            <a:r>
              <a:rPr lang="pl-PL" sz="1600" i="1" baseline="-25000" dirty="0">
                <a:latin typeface="Calibri" panose="020F0502020204030204" pitchFamily="34" charset="0"/>
              </a:rPr>
              <a:t>i</a:t>
            </a:r>
            <a:r>
              <a:rPr lang="pl-PL" sz="1600" dirty="0">
                <a:latin typeface="Calibri" panose="020F0502020204030204" pitchFamily="34" charset="0"/>
              </a:rPr>
              <a:t> – warianty badanej zmiennej;</a:t>
            </a:r>
          </a:p>
          <a:p>
            <a:pPr marL="82296" indent="0" algn="ctr">
              <a:buNone/>
            </a:pPr>
            <a:r>
              <a:rPr lang="pl-PL" sz="1600" i="1" dirty="0">
                <a:latin typeface="Calibri" panose="020F0502020204030204" pitchFamily="34" charset="0"/>
              </a:rPr>
              <a:t>                                   n</a:t>
            </a:r>
            <a:r>
              <a:rPr lang="pl-PL" sz="1600" i="1" baseline="-25000" dirty="0">
                <a:latin typeface="Calibri" panose="020F0502020204030204" pitchFamily="34" charset="0"/>
              </a:rPr>
              <a:t>i</a:t>
            </a:r>
            <a:r>
              <a:rPr lang="pl-PL" sz="1600" dirty="0">
                <a:latin typeface="Calibri" panose="020F0502020204030204" pitchFamily="34" charset="0"/>
              </a:rPr>
              <a:t> – liczebność odpowiadająca danemu wariantowi.</a:t>
            </a:r>
          </a:p>
          <a:p>
            <a:pPr marL="82296" indent="0" algn="ctr"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W przypadku szeregu rozdzielczego przedziałowego średnią arytmetyczną wyznacza się ze wzoru: </a:t>
            </a: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                                                      gdzie:</a:t>
            </a:r>
          </a:p>
          <a:p>
            <a:pPr marL="82296" indent="0" algn="ctr">
              <a:buNone/>
            </a:pPr>
            <a:endParaRPr lang="pl-PL" sz="1700" dirty="0">
              <a:latin typeface="Calibri" panose="020F0502020204030204" pitchFamily="34" charset="0"/>
            </a:endParaRPr>
          </a:p>
          <a:p>
            <a:pPr marL="82296" indent="0" algn="ctr">
              <a:buNone/>
            </a:pPr>
            <a:endParaRPr lang="pl-PL" sz="1700" dirty="0">
              <a:latin typeface="Calibri" panose="020F0502020204030204" pitchFamily="34" charset="0"/>
            </a:endParaRPr>
          </a:p>
          <a:p>
            <a:pPr marL="82296" indent="0" algn="ctr">
              <a:buNone/>
            </a:pPr>
            <a:endParaRPr lang="pl-PL" sz="1200" dirty="0">
              <a:latin typeface="Calibri" panose="020F0502020204030204" pitchFamily="34" charset="0"/>
            </a:endParaRPr>
          </a:p>
          <a:p>
            <a:pPr marL="82296" indent="0" algn="ctr">
              <a:buNone/>
            </a:pPr>
            <a:endParaRPr lang="pl-PL" sz="1200" dirty="0">
              <a:latin typeface="Calibri" panose="020F0502020204030204" pitchFamily="34" charset="0"/>
            </a:endParaRPr>
          </a:p>
          <a:p>
            <a:pPr marL="82296" indent="0" algn="ctr">
              <a:buNone/>
            </a:pPr>
            <a:endParaRPr lang="pl-PL" sz="1200" dirty="0">
              <a:latin typeface="Calibri" panose="020F0502020204030204" pitchFamily="34" charset="0"/>
            </a:endParaRPr>
          </a:p>
          <a:p>
            <a:pPr marL="82296" indent="0" algn="ctr">
              <a:buNone/>
            </a:pPr>
            <a:endParaRPr lang="pl-PL" sz="12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CEC8B21-8D14-4ABD-87C9-C9D2AC43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47066"/>
            <a:ext cx="852338" cy="516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8274ADCA-DF19-41CA-87E0-69ADEFEB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10" y="3687000"/>
            <a:ext cx="969072" cy="51600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678052DB-0F9C-485D-88CD-84EDE8FF5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15" y="5627907"/>
            <a:ext cx="1268862" cy="619561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ED44145C-CAF7-4387-BD4B-626066B7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5707410"/>
            <a:ext cx="5688632" cy="8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6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2E3C8677-1E84-4D7C-89B4-AD7D2EA9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15888"/>
            <a:ext cx="79326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l-PL" altLang="pl-PL" sz="24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2400" b="1" i="1" dirty="0">
                <a:solidFill>
                  <a:srgbClr val="660033"/>
                </a:solidFill>
              </a:rPr>
              <a:t>rednia arytmetyczna		 </a:t>
            </a:r>
            <a:r>
              <a:rPr lang="pl-PL" altLang="pl-PL" sz="1800" b="1" dirty="0">
                <a:solidFill>
                  <a:schemeClr val="accent2"/>
                </a:solidFill>
              </a:rPr>
              <a:t>Excel		</a:t>
            </a:r>
            <a:r>
              <a:rPr lang="pl-PL" altLang="pl-PL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1800" b="1" dirty="0">
                <a:solidFill>
                  <a:schemeClr val="accent2"/>
                </a:solidFill>
              </a:rPr>
              <a:t>rednia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4583FE3-1A65-43EE-A4B6-4656D65F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808037"/>
            <a:ext cx="8172400" cy="593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altLang="pl-PL" sz="1800" b="1" i="1" dirty="0"/>
              <a:t>szereg szczegółowy         		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altLang="pl-PL" sz="1800" b="1" i="1" dirty="0"/>
              <a:t>szereg  punktowy   </a:t>
            </a:r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pl-PL" altLang="pl-PL" sz="1800" b="1" i="1" dirty="0"/>
              <a:t>           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altLang="pl-PL" sz="1800" b="1" i="1" dirty="0"/>
              <a:t>szereg z przedziałami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>
              <a:solidFill>
                <a:srgbClr val="660033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>
              <a:solidFill>
                <a:srgbClr val="660033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l-PL" altLang="pl-PL" sz="18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pl-PL" altLang="pl-PL" sz="1800" b="1" i="1" dirty="0"/>
              <a:t>  		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0E01E17-3B33-4971-8D32-7D6850DB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ADCE04A-FC67-42B7-8A3B-827E2BE7F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0D365B9C-461C-461E-9DA0-74E961CE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F541D637-DF9E-45BE-A617-D7C1565C7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63616"/>
              </p:ext>
            </p:extLst>
          </p:nvPr>
        </p:nvGraphicFramePr>
        <p:xfrm>
          <a:off x="1830231" y="1409093"/>
          <a:ext cx="11525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850531" imgH="774364" progId="Equation.3">
                  <p:embed/>
                </p:oleObj>
              </mc:Choice>
              <mc:Fallback>
                <p:oleObj name="Równanie" r:id="rId2" imgW="850531" imgH="774364" progId="Equation.3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F541D637-DF9E-45BE-A617-D7C1565C7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231" y="1409093"/>
                        <a:ext cx="115252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>
            <a:extLst>
              <a:ext uri="{FF2B5EF4-FFF2-40B4-BE49-F238E27FC236}">
                <a16:creationId xmlns:a16="http://schemas.microsoft.com/office/drawing/2014/main" id="{890B4161-81BA-4F28-B983-1061F1CA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04F7B429-8323-44CC-9BDA-2DC45BAB0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37015"/>
              </p:ext>
            </p:extLst>
          </p:nvPr>
        </p:nvGraphicFramePr>
        <p:xfrm>
          <a:off x="1447387" y="3109212"/>
          <a:ext cx="12969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1054100" imgH="787400" progId="Equation.3">
                  <p:embed/>
                </p:oleObj>
              </mc:Choice>
              <mc:Fallback>
                <p:oleObj name="Równanie" r:id="rId4" imgW="1054100" imgH="787400" progId="Equation.3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04F7B429-8323-44CC-9BDA-2DC45BAB0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387" y="3109212"/>
                        <a:ext cx="12969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>
            <a:extLst>
              <a:ext uri="{FF2B5EF4-FFF2-40B4-BE49-F238E27FC236}">
                <a16:creationId xmlns:a16="http://schemas.microsoft.com/office/drawing/2014/main" id="{EAC8486D-0736-45B5-AECD-D23D9231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8483560D-3705-47CD-B465-027C43DE9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50754"/>
              </p:ext>
            </p:extLst>
          </p:nvPr>
        </p:nvGraphicFramePr>
        <p:xfrm>
          <a:off x="1109507" y="5384801"/>
          <a:ext cx="12969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1117115" imgH="774364" progId="Equation.3">
                  <p:embed/>
                </p:oleObj>
              </mc:Choice>
              <mc:Fallback>
                <p:oleObj name="Równanie" r:id="rId6" imgW="1117115" imgH="774364" progId="Equation.3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8483560D-3705-47CD-B465-027C43DE9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507" y="5384801"/>
                        <a:ext cx="129698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>
            <a:extLst>
              <a:ext uri="{FF2B5EF4-FFF2-40B4-BE49-F238E27FC236}">
                <a16:creationId xmlns:a16="http://schemas.microsoft.com/office/drawing/2014/main" id="{9E315734-314C-46CC-97F9-058F4342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6327AD1E-DC1D-460A-96FE-74386A50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F13FA81D-50F8-4933-AD8B-B5489611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A631919B-3540-489B-991A-A8F006E7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150448DF-E39B-4A87-ACEC-073EBA762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997" y="404664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9240" name="Picture 24">
            <a:extLst>
              <a:ext uri="{FF2B5EF4-FFF2-40B4-BE49-F238E27FC236}">
                <a16:creationId xmlns:a16="http://schemas.microsoft.com/office/drawing/2014/main" id="{2E4C1FB8-6FD7-404F-8622-B36A577A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12" y="1069972"/>
            <a:ext cx="3313113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1" name="Picture 25">
            <a:extLst>
              <a:ext uri="{FF2B5EF4-FFF2-40B4-BE49-F238E27FC236}">
                <a16:creationId xmlns:a16="http://schemas.microsoft.com/office/drawing/2014/main" id="{2DB9FEDF-A657-43DC-8DF1-EDCC6730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53" y="2954336"/>
            <a:ext cx="3311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9C8AF924-3ADA-47F2-A151-5AD23C4D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78" y="2944810"/>
            <a:ext cx="798512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3" name="Picture 27">
            <a:extLst>
              <a:ext uri="{FF2B5EF4-FFF2-40B4-BE49-F238E27FC236}">
                <a16:creationId xmlns:a16="http://schemas.microsoft.com/office/drawing/2014/main" id="{F4B45169-01D3-4D03-976F-4D4EEFDB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54625"/>
            <a:ext cx="32400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4" name="Picture 28">
            <a:extLst>
              <a:ext uri="{FF2B5EF4-FFF2-40B4-BE49-F238E27FC236}">
                <a16:creationId xmlns:a16="http://schemas.microsoft.com/office/drawing/2014/main" id="{5A9959F0-D6B2-4C79-B661-E44D709A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45099"/>
            <a:ext cx="21605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46" name="Rectangle 30">
            <a:extLst>
              <a:ext uri="{FF2B5EF4-FFF2-40B4-BE49-F238E27FC236}">
                <a16:creationId xmlns:a16="http://schemas.microsoft.com/office/drawing/2014/main" id="{CBE7EC63-3E3D-4552-8E7B-35E72BCB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9245" name="Object 29">
            <a:extLst>
              <a:ext uri="{FF2B5EF4-FFF2-40B4-BE49-F238E27FC236}">
                <a16:creationId xmlns:a16="http://schemas.microsoft.com/office/drawing/2014/main" id="{16A49B96-E406-4567-97F1-B24FCA49A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6149"/>
              </p:ext>
            </p:extLst>
          </p:nvPr>
        </p:nvGraphicFramePr>
        <p:xfrm>
          <a:off x="7354203" y="1437390"/>
          <a:ext cx="15843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3" imgW="1091726" imgH="393529" progId="Equation.3">
                  <p:embed/>
                </p:oleObj>
              </mc:Choice>
              <mc:Fallback>
                <p:oleObj name="Równanie" r:id="rId13" imgW="1091726" imgH="393529" progId="Equation.3">
                  <p:embed/>
                  <p:pic>
                    <p:nvPicPr>
                      <p:cNvPr id="9245" name="Object 29">
                        <a:extLst>
                          <a:ext uri="{FF2B5EF4-FFF2-40B4-BE49-F238E27FC236}">
                            <a16:creationId xmlns:a16="http://schemas.microsoft.com/office/drawing/2014/main" id="{16A49B96-E406-4567-97F1-B24FCA49A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203" y="1437390"/>
                        <a:ext cx="15843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Rectangle 32">
            <a:extLst>
              <a:ext uri="{FF2B5EF4-FFF2-40B4-BE49-F238E27FC236}">
                <a16:creationId xmlns:a16="http://schemas.microsoft.com/office/drawing/2014/main" id="{79E02E5E-E58A-43FD-BDCF-657C21617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9247" name="Object 31">
            <a:extLst>
              <a:ext uri="{FF2B5EF4-FFF2-40B4-BE49-F238E27FC236}">
                <a16:creationId xmlns:a16="http://schemas.microsoft.com/office/drawing/2014/main" id="{B3CFD539-2DDE-4E2B-96B4-AEFCAB5F6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674922"/>
              </p:ext>
            </p:extLst>
          </p:nvPr>
        </p:nvGraphicFramePr>
        <p:xfrm>
          <a:off x="7524750" y="3322638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5" imgW="825500" imgH="393700" progId="Equation.3">
                  <p:embed/>
                </p:oleObj>
              </mc:Choice>
              <mc:Fallback>
                <p:oleObj name="Równanie" r:id="rId15" imgW="825500" imgH="393700" progId="Equation.3">
                  <p:embed/>
                  <p:pic>
                    <p:nvPicPr>
                      <p:cNvPr id="9247" name="Object 31">
                        <a:extLst>
                          <a:ext uri="{FF2B5EF4-FFF2-40B4-BE49-F238E27FC236}">
                            <a16:creationId xmlns:a16="http://schemas.microsoft.com/office/drawing/2014/main" id="{B3CFD539-2DDE-4E2B-96B4-AEFCAB5F6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322638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Rectangle 34">
            <a:extLst>
              <a:ext uri="{FF2B5EF4-FFF2-40B4-BE49-F238E27FC236}">
                <a16:creationId xmlns:a16="http://schemas.microsoft.com/office/drawing/2014/main" id="{9C9DB521-04CB-4653-A824-DC4C2299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BC4D1D3A-3728-4B31-9DC5-DDA0D8BEB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57574"/>
              </p:ext>
            </p:extLst>
          </p:nvPr>
        </p:nvGraphicFramePr>
        <p:xfrm>
          <a:off x="7740650" y="5652672"/>
          <a:ext cx="1441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7" imgW="888614" imgH="406224" progId="Equation.3">
                  <p:embed/>
                </p:oleObj>
              </mc:Choice>
              <mc:Fallback>
                <p:oleObj name="Równanie" r:id="rId17" imgW="888614" imgH="406224" progId="Equation.3">
                  <p:embed/>
                  <p:pic>
                    <p:nvPicPr>
                      <p:cNvPr id="9249" name="Object 33">
                        <a:extLst>
                          <a:ext uri="{FF2B5EF4-FFF2-40B4-BE49-F238E27FC236}">
                            <a16:creationId xmlns:a16="http://schemas.microsoft.com/office/drawing/2014/main" id="{BC4D1D3A-3728-4B31-9DC5-DDA0D8BEB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652672"/>
                        <a:ext cx="14414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Klasyczne miary średnie</a:t>
            </a:r>
            <a:endParaRPr lang="pl-PL" sz="3200" b="1" dirty="0">
              <a:latin typeface="Calibri" panose="020F0502020204030204" pitchFamily="34" charset="0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38642"/>
              </p:ext>
            </p:extLst>
          </p:nvPr>
        </p:nvGraphicFramePr>
        <p:xfrm>
          <a:off x="1214414" y="1124744"/>
          <a:ext cx="7443259" cy="219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227929" imgH="1643099" progId="Word.Document.12">
                  <p:embed/>
                </p:oleObj>
              </mc:Choice>
              <mc:Fallback>
                <p:oleObj name="Dokument" r:id="rId3" imgW="6227929" imgH="1643099" progId="Word.Document.12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124744"/>
                        <a:ext cx="7443259" cy="219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214414" y="3429000"/>
          <a:ext cx="7500990" cy="302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6227929" imgH="2809541" progId="Word.Document.12">
                  <p:embed/>
                </p:oleObj>
              </mc:Choice>
              <mc:Fallback>
                <p:oleObj name="Dokument" r:id="rId5" imgW="6227929" imgH="2809541" progId="Word.Document.12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429000"/>
                        <a:ext cx="7500990" cy="3024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A809CF-54AD-4492-81DD-C006DEF6AA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196752"/>
            <a:ext cx="7556376" cy="2376264"/>
          </a:xfrm>
        </p:spPr>
        <p:txBody>
          <a:bodyPr anchor="ctr"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pl-PL" altLang="pl-PL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Charakterystyki opisowe </a:t>
            </a:r>
            <a:r>
              <a:rPr lang="pl-PL" altLang="pl-PL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wartości liczbowe pozwalające na syntetyczny opis rozkładów zmiennych ilościowych.</a:t>
            </a:r>
            <a:br>
              <a:rPr lang="pl-PL" altLang="pl-PL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altLang="pl-PL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Charakterystyki opisowe dla populacji próbnych nazywają się statystykami, a dla populacji generalnych parametrami.</a:t>
            </a:r>
            <a:endParaRPr lang="pl-PL" altLang="pl-PL" sz="18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Klasyczne miary średnie</a:t>
            </a:r>
            <a:endParaRPr lang="pl-PL" sz="3200" b="1" dirty="0">
              <a:latin typeface="Calibri" panose="020F0502020204030204" pitchFamily="34" charset="0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428728" y="1928802"/>
          <a:ext cx="6750934" cy="30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227929" imgH="2570132" progId="Word.Document.12">
                  <p:embed/>
                </p:oleObj>
              </mc:Choice>
              <mc:Fallback>
                <p:oleObj name="Dokument" r:id="rId3" imgW="6227929" imgH="2570132" progId="Word.Document.12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928802"/>
                        <a:ext cx="6750934" cy="30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rostokąt 11"/>
          <p:cNvSpPr/>
          <p:nvPr/>
        </p:nvSpPr>
        <p:spPr>
          <a:xfrm>
            <a:off x="1214414" y="1357298"/>
            <a:ext cx="721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Obliczanie średniej arytmetycznej </a:t>
            </a:r>
            <a:r>
              <a:rPr lang="pl-PL" sz="1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PKB</a:t>
            </a:r>
            <a:r>
              <a:rPr lang="pl-PL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1400" i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per capita</a:t>
            </a:r>
            <a:r>
              <a:rPr lang="pl-PL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dla szeregu przedziałowego o liczbie przedziałów </a:t>
            </a:r>
            <a:r>
              <a:rPr lang="pl-PL" sz="1400" i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k</a:t>
            </a:r>
            <a:r>
              <a:rPr lang="pl-PL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=8</a:t>
            </a:r>
            <a:endParaRPr lang="pl-P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357290" y="4929198"/>
            <a:ext cx="7143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Stąd średnia arytmetyczna jest równa: 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357554" y="5429264"/>
          <a:ext cx="2428892" cy="56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5" imgW="1587500" imgH="368300" progId="Equation.3">
                  <p:embed/>
                </p:oleObj>
              </mc:Choice>
              <mc:Fallback>
                <p:oleObj name="Równanie" r:id="rId5" imgW="1587500" imgH="368300" progId="Equation.3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429264"/>
                        <a:ext cx="2428892" cy="566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69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FE69B631-FEB2-4282-A742-12BF002D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57205"/>
            <a:ext cx="72008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l-PL" altLang="pl-PL" sz="24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2400" b="1" i="1" dirty="0">
                <a:solidFill>
                  <a:srgbClr val="660033"/>
                </a:solidFill>
              </a:rPr>
              <a:t>rednia arytmetyczna – szczególne przypadki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FC1B144D-2CF7-43AC-A91F-F658C9C0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908050"/>
            <a:ext cx="7920880" cy="57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1800" dirty="0">
                <a:latin typeface="Calibri" panose="020F0502020204030204" pitchFamily="34" charset="0"/>
              </a:rPr>
              <a:t>Gdy dostępne są tylko informacje o wartościach średnich dla grup, to średnia arytmetyczna całości jest średnią arytmetyczną ważoną ze średnich dla poszczególnych grup: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altLang="pl-PL" sz="1800" dirty="0">
              <a:latin typeface="Calibri" panose="020F0502020204030204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altLang="pl-PL" sz="1800" dirty="0">
              <a:latin typeface="Calibri" panose="020F0502020204030204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1800" u="sng" dirty="0">
                <a:latin typeface="Calibri" panose="020F0502020204030204" pitchFamily="34" charset="0"/>
              </a:rPr>
              <a:t>Przykład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l-PL" altLang="pl-PL" sz="1800" dirty="0">
              <a:latin typeface="Calibri" panose="020F0502020204030204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1800" dirty="0">
                <a:latin typeface="Calibri" panose="020F0502020204030204" pitchFamily="34" charset="0"/>
              </a:rPr>
              <a:t>Przebadano  n =15 studentów ze względu na czas rozwiązywania zadania ze statystyki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1800" dirty="0">
                <a:latin typeface="Calibri" panose="020F0502020204030204" pitchFamily="34" charset="0"/>
              </a:rPr>
              <a:t>studenci: 	                min.  	    = 5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l-PL" altLang="pl-PL" sz="1800" dirty="0">
                <a:latin typeface="Calibri" panose="020F0502020204030204" pitchFamily="34" charset="0"/>
              </a:rPr>
              <a:t>studentki	                   min. 	    = 10	 	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FE7A2DA-707F-4858-9868-0D21FE8C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75068DD7-9657-430F-871C-3B949FCC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5A43327-4AB6-4542-8643-D1D6D2A8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C59B8F2F-FAC7-4628-AA09-C804119B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98C16F67-496F-4A97-A935-A1D5CB6B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4BB91DA7-F8A2-4AAC-98E4-B627FD8A1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FF259137-035B-4A4F-8671-17E0B0AB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535F8B95-EE94-467E-89F3-730D85B1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340AEE4-B7FC-41AE-8782-3952B27D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E97DB83-4EF9-4893-B04F-FDF80C0F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B8328470-7502-4FA6-8FDB-D303BAED5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05097"/>
              </p:ext>
            </p:extLst>
          </p:nvPr>
        </p:nvGraphicFramePr>
        <p:xfrm>
          <a:off x="2029710" y="4647623"/>
          <a:ext cx="936675" cy="32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482181" imgH="215713" progId="Equation.3">
                  <p:embed/>
                </p:oleObj>
              </mc:Choice>
              <mc:Fallback>
                <p:oleObj name="Równanie" r:id="rId2" imgW="482181" imgH="215713" progId="Equation.3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B8328470-7502-4FA6-8FDB-D303BAED5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710" y="4647623"/>
                        <a:ext cx="936675" cy="329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17">
            <a:extLst>
              <a:ext uri="{FF2B5EF4-FFF2-40B4-BE49-F238E27FC236}">
                <a16:creationId xmlns:a16="http://schemas.microsoft.com/office/drawing/2014/main" id="{FBF84B1B-0333-4680-85F2-74100DFC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533E1A5C-443D-4BFE-8232-CA382F04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BDC245C2-A5E5-4986-A3C4-AB55AFAFE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616278"/>
              </p:ext>
            </p:extLst>
          </p:nvPr>
        </p:nvGraphicFramePr>
        <p:xfrm>
          <a:off x="3815645" y="4665940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126890" imgH="190335" progId="Equation.3">
                  <p:embed/>
                </p:oleObj>
              </mc:Choice>
              <mc:Fallback>
                <p:oleObj name="Równanie" r:id="rId4" imgW="126890" imgH="190335" progId="Equation.3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BDC245C2-A5E5-4986-A3C4-AB55AFAFE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645" y="4665940"/>
                        <a:ext cx="2349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21">
            <a:extLst>
              <a:ext uri="{FF2B5EF4-FFF2-40B4-BE49-F238E27FC236}">
                <a16:creationId xmlns:a16="http://schemas.microsoft.com/office/drawing/2014/main" id="{FEC254F9-477F-4831-9CF9-CF26664A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A97EC23E-6F2E-4CDA-A193-4451982C3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3914"/>
              </p:ext>
            </p:extLst>
          </p:nvPr>
        </p:nvGraphicFramePr>
        <p:xfrm>
          <a:off x="2029710" y="5083369"/>
          <a:ext cx="10080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609336" imgH="241195" progId="Equation.3">
                  <p:embed/>
                </p:oleObj>
              </mc:Choice>
              <mc:Fallback>
                <p:oleObj name="Równanie" r:id="rId6" imgW="609336" imgH="241195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A97EC23E-6F2E-4CDA-A193-4451982C3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710" y="5083369"/>
                        <a:ext cx="10080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23">
            <a:extLst>
              <a:ext uri="{FF2B5EF4-FFF2-40B4-BE49-F238E27FC236}">
                <a16:creationId xmlns:a16="http://schemas.microsoft.com/office/drawing/2014/main" id="{778C36C8-003B-4A80-8006-3516470C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3D24C741-7602-49F5-A349-74D0801CD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8747"/>
              </p:ext>
            </p:extLst>
          </p:nvPr>
        </p:nvGraphicFramePr>
        <p:xfrm>
          <a:off x="3809917" y="5115118"/>
          <a:ext cx="2714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8" imgW="139639" imgH="190417" progId="Equation.3">
                  <p:embed/>
                </p:oleObj>
              </mc:Choice>
              <mc:Fallback>
                <p:oleObj name="Równanie" r:id="rId8" imgW="139639" imgH="190417" progId="Equation.3">
                  <p:embed/>
                  <p:pic>
                    <p:nvPicPr>
                      <p:cNvPr id="10264" name="Object 24">
                        <a:extLst>
                          <a:ext uri="{FF2B5EF4-FFF2-40B4-BE49-F238E27FC236}">
                            <a16:creationId xmlns:a16="http://schemas.microsoft.com/office/drawing/2014/main" id="{3D24C741-7602-49F5-A349-74D0801CD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17" y="5115118"/>
                        <a:ext cx="271463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Rectangle 25">
            <a:extLst>
              <a:ext uri="{FF2B5EF4-FFF2-40B4-BE49-F238E27FC236}">
                <a16:creationId xmlns:a16="http://schemas.microsoft.com/office/drawing/2014/main" id="{E3CC56F9-9548-4082-AA68-B3AA9EFF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10266" name="Object 26">
            <a:extLst>
              <a:ext uri="{FF2B5EF4-FFF2-40B4-BE49-F238E27FC236}">
                <a16:creationId xmlns:a16="http://schemas.microsoft.com/office/drawing/2014/main" id="{E8FE2EB7-0779-4045-9B1A-91EBED21C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64418"/>
              </p:ext>
            </p:extLst>
          </p:nvPr>
        </p:nvGraphicFramePr>
        <p:xfrm>
          <a:off x="2664385" y="5660507"/>
          <a:ext cx="4230797" cy="87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0" imgW="2895600" imgH="596900" progId="Equation.3">
                  <p:embed/>
                </p:oleObj>
              </mc:Choice>
              <mc:Fallback>
                <p:oleObj name="Równanie" r:id="rId10" imgW="2895600" imgH="596900" progId="Equation.3">
                  <p:embed/>
                  <p:pic>
                    <p:nvPicPr>
                      <p:cNvPr id="10266" name="Object 26">
                        <a:extLst>
                          <a:ext uri="{FF2B5EF4-FFF2-40B4-BE49-F238E27FC236}">
                            <a16:creationId xmlns:a16="http://schemas.microsoft.com/office/drawing/2014/main" id="{E8FE2EB7-0779-4045-9B1A-91EBED21C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385" y="5660507"/>
                        <a:ext cx="4230797" cy="876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>
            <a:extLst>
              <a:ext uri="{FF2B5EF4-FFF2-40B4-BE49-F238E27FC236}">
                <a16:creationId xmlns:a16="http://schemas.microsoft.com/office/drawing/2014/main" id="{B70E510D-F17B-4711-BC3B-8FF23B041304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93353037"/>
              </p:ext>
            </p:extLst>
          </p:nvPr>
        </p:nvGraphicFramePr>
        <p:xfrm>
          <a:off x="3707904" y="1962246"/>
          <a:ext cx="3384376" cy="88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2" imgW="2362200" imgH="876300" progId="Equation.3">
                  <p:embed/>
                </p:oleObj>
              </mc:Choice>
              <mc:Fallback>
                <p:oleObj name="Równanie" r:id="rId12" imgW="2362200" imgH="876300" progId="Equation.3">
                  <p:embed/>
                  <p:pic>
                    <p:nvPicPr>
                      <p:cNvPr id="10267" name="Object 27">
                        <a:extLst>
                          <a:ext uri="{FF2B5EF4-FFF2-40B4-BE49-F238E27FC236}">
                            <a16:creationId xmlns:a16="http://schemas.microsoft.com/office/drawing/2014/main" id="{B70E510D-F17B-4711-BC3B-8FF23B041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962246"/>
                        <a:ext cx="3384376" cy="88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r>
              <a:rPr lang="pl-PL" sz="1800" b="1" dirty="0">
                <a:latin typeface="Calibri" panose="020F0502020204030204" pitchFamily="34" charset="0"/>
              </a:rPr>
              <a:t>Średnia w klasach otwartych</a:t>
            </a: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r>
              <a:rPr lang="pl-PL" sz="1800" b="1" i="1" dirty="0">
                <a:solidFill>
                  <a:srgbClr val="66065B"/>
                </a:solidFill>
                <a:latin typeface="Calibri" panose="020F0502020204030204" pitchFamily="34" charset="0"/>
              </a:rPr>
              <a:t>Domykając klasy otwarte powoduje się zaniżenie wartości średniej. </a:t>
            </a:r>
          </a:p>
          <a:p>
            <a:r>
              <a:rPr lang="pl-PL" sz="1800" b="1" i="1" dirty="0">
                <a:solidFill>
                  <a:srgbClr val="66065B"/>
                </a:solidFill>
                <a:latin typeface="Calibri" panose="020F0502020204030204" pitchFamily="34" charset="0"/>
              </a:rPr>
              <a:t>Gdyby otwarte były klasy dolne, to domknięcie z reguły powoduje zawyżenie wartości średniej.</a:t>
            </a:r>
          </a:p>
          <a:p>
            <a:r>
              <a:rPr lang="pl-PL" sz="1800" b="1" dirty="0">
                <a:latin typeface="Calibri" panose="020F0502020204030204" pitchFamily="34" charset="0"/>
              </a:rPr>
              <a:t>Domknięcia przeprowadza się, gdy analizy nie można oprzeć na innych miarach np. dominancie lub medianie i liczebności klas domykanych nie są zbyt liczne tj. nie przekraczają 5% ogółu liczebności.</a:t>
            </a:r>
          </a:p>
          <a:p>
            <a:r>
              <a:rPr lang="pl-PL" sz="1800" dirty="0">
                <a:latin typeface="Calibri" panose="020F0502020204030204" pitchFamily="34" charset="0"/>
              </a:rPr>
              <a:t>np. 4/35=11,4% ;  4/20=20%</a:t>
            </a: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859416"/>
              </p:ext>
            </p:extLst>
          </p:nvPr>
        </p:nvGraphicFramePr>
        <p:xfrm>
          <a:off x="1331640" y="1656655"/>
          <a:ext cx="6310484" cy="273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6227929" imgH="1986911" progId="Word.Document.12">
                  <p:embed/>
                </p:oleObj>
              </mc:Choice>
              <mc:Fallback>
                <p:oleObj name="Dokument" r:id="rId3" imgW="6227929" imgH="1986911" progId="Word.Document.12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56655"/>
                        <a:ext cx="6310484" cy="2736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362634E5-EE9A-40EC-A803-CAF36641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310640"/>
            <a:ext cx="72008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l-PL" altLang="pl-PL" sz="24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2400" b="1" i="1" dirty="0">
                <a:solidFill>
                  <a:srgbClr val="660033"/>
                </a:solidFill>
              </a:rPr>
              <a:t>rednia arytmetyczna – szczególne przypadki</a:t>
            </a:r>
          </a:p>
        </p:txBody>
      </p:sp>
    </p:spTree>
    <p:extLst>
      <p:ext uri="{BB962C8B-B14F-4D97-AF65-F5344CB8AC3E}">
        <p14:creationId xmlns:p14="http://schemas.microsoft.com/office/powerpoint/2010/main" val="264222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Klasyczne miary średnie</a:t>
            </a:r>
            <a:endParaRPr lang="pl-PL" sz="3200" b="1" dirty="0">
              <a:latin typeface="Calibri" panose="020F0502020204030204" pitchFamily="34" charset="0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r>
              <a:rPr lang="pl-PL" sz="1800" b="1" dirty="0">
                <a:latin typeface="Calibri" panose="020F0502020204030204" pitchFamily="34" charset="0"/>
              </a:rPr>
              <a:t>Średnia harmoniczna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Średnia harmoniczna jest odwrotnością średniej arytmetycznej obliczonej z odwrotności wartości badanej cechy.</a:t>
            </a:r>
          </a:p>
          <a:p>
            <a:pPr algn="just"/>
            <a:r>
              <a:rPr lang="pl-PL" sz="1800" b="1" i="1" dirty="0">
                <a:solidFill>
                  <a:srgbClr val="66065B"/>
                </a:solidFill>
                <a:latin typeface="Calibri" panose="020F0502020204030204" pitchFamily="34" charset="0"/>
              </a:rPr>
              <a:t>Średnią harmoniczną stosuje się przy obliczaniu wartości średniej, kiedy wartości zmiennej podawane są w jednostkach względnych (np. gęstość zaludnienia – osób/km2, prędkość – km/h, pracochłonność – czas/szt.). </a:t>
            </a: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Dla danych ujętych w postaci szeregu wyliczającego wyznacza się ją ze wzoru: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	</a:t>
            </a:r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r>
              <a:rPr lang="pl-PL" sz="1800" dirty="0">
                <a:latin typeface="Calibri" panose="020F0502020204030204" pitchFamily="34" charset="0"/>
              </a:rPr>
              <a:t>gdzie </a:t>
            </a:r>
            <a:r>
              <a:rPr lang="pl-PL" sz="1800" i="1" dirty="0">
                <a:latin typeface="Calibri" panose="020F0502020204030204" pitchFamily="34" charset="0"/>
              </a:rPr>
              <a:t>x</a:t>
            </a:r>
            <a:r>
              <a:rPr lang="pl-PL" sz="1800" i="1" baseline="-25000" dirty="0">
                <a:latin typeface="Calibri" panose="020F0502020204030204" pitchFamily="34" charset="0"/>
              </a:rPr>
              <a:t>i</a:t>
            </a:r>
            <a:r>
              <a:rPr lang="pl-PL" sz="1800" dirty="0">
                <a:latin typeface="Calibri" panose="020F0502020204030204" pitchFamily="34" charset="0"/>
              </a:rPr>
              <a:t>≠0.</a:t>
            </a: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C8D3EF6-EACB-4713-AFEF-B3E51ADD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28" y="4149080"/>
            <a:ext cx="1093837" cy="1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3608" y="2132856"/>
            <a:ext cx="7704857" cy="41764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Łączna liczba elementów wytworzonych przez badanych robotników ma być identyczna z łączną liczbą elementów wytworzonych przez trzech „średnich” robotników: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co sprowadza się do: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Zatem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endParaRPr lang="pl-PL" sz="16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b="1" dirty="0">
                <a:latin typeface="Calibri" panose="020F0502020204030204" pitchFamily="34" charset="0"/>
                <a:cs typeface="Calibri" panose="020F0502020204030204" pitchFamily="34" charset="0"/>
              </a:rPr>
              <a:t>Średni czas wykonania jednego elementu przez badanych trzech robotników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650" b="1" dirty="0">
                <a:latin typeface="Calibri" panose="020F0502020204030204" pitchFamily="34" charset="0"/>
                <a:cs typeface="Calibri" panose="020F0502020204030204" pitchFamily="34" charset="0"/>
              </a:rPr>
              <a:t> to 7,66 minuty.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797F509-29E2-4105-8985-7ADD9E8E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53" y="2967926"/>
            <a:ext cx="2737494" cy="48091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631AD3D-E5B5-4399-87D5-DEAA24CF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8" y="3649618"/>
            <a:ext cx="2256582" cy="48091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CA46038-0CBE-4EE9-A446-5299CD9E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343" y="4653136"/>
            <a:ext cx="1351992" cy="604300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E2931AFD-78D1-698A-2EAF-B7893C5DD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465" y="4653136"/>
            <a:ext cx="718859" cy="68667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6DD3AA9-B0C3-9F53-C601-1399230E009D}"/>
              </a:ext>
            </a:extLst>
          </p:cNvPr>
          <p:cNvSpPr txBox="1"/>
          <p:nvPr/>
        </p:nvSpPr>
        <p:spPr>
          <a:xfrm>
            <a:off x="1187624" y="250457"/>
            <a:ext cx="7848872" cy="151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Przykład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1400" b="1" dirty="0">
                <a:latin typeface="Calibri" panose="020F0502020204030204" pitchFamily="34" charset="0"/>
                <a:cs typeface="Calibri" panose="020F0502020204030204" pitchFamily="34" charset="0"/>
              </a:rPr>
              <a:t>Trzech robotników zatrudnionych jest na 8-godzinnej zmianie przy wykonywaniu pewnych elementów. Pierwszy wykonuje 1 element przeciętnie w 6 min., drugi w 8 min., a trzeci w 10 min. Problem dotyczy określenia średniego czasu wykonania jednego elementu.</a:t>
            </a:r>
          </a:p>
        </p:txBody>
      </p:sp>
    </p:spTree>
    <p:extLst>
      <p:ext uri="{BB962C8B-B14F-4D97-AF65-F5344CB8AC3E}">
        <p14:creationId xmlns:p14="http://schemas.microsoft.com/office/powerpoint/2010/main" val="165788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Klasyczne miary średnie</a:t>
            </a:r>
            <a:endParaRPr lang="pl-PL" sz="3200" b="1" dirty="0">
              <a:latin typeface="Calibri" panose="020F0502020204030204" pitchFamily="34" charset="0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pPr algn="just"/>
            <a:r>
              <a:rPr lang="pl-PL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Średnia geometryczna </a:t>
            </a:r>
            <a:r>
              <a:rPr lang="pl-PL" sz="1800" dirty="0">
                <a:latin typeface="Calibri" panose="020F0502020204030204" pitchFamily="34" charset="0"/>
              </a:rPr>
              <a:t>jest pierwiastkiem n-tego stopnia z iloczynu n wartości. Najważniejsze jej zastosowanie dotyczy określenia </a:t>
            </a:r>
            <a:r>
              <a:rPr lang="pl-PL" sz="1800" b="1" dirty="0">
                <a:latin typeface="Calibri" panose="020F0502020204030204" pitchFamily="34" charset="0"/>
              </a:rPr>
              <a:t>średniookresowego tempa zmian.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Średnią geometryczną dla danych zapisanych w postaci szeregu szczegółowego wyznacza się ze wzoru: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	 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gdzie xi&gt;0.</a:t>
            </a:r>
          </a:p>
          <a:p>
            <a:pPr algn="just"/>
            <a:endParaRPr lang="pl-PL" sz="1800" dirty="0">
              <a:latin typeface="Calibri" panose="020F0502020204030204" pitchFamily="34" charset="0"/>
            </a:endParaRP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Stosuje się ją przy </a:t>
            </a:r>
            <a:r>
              <a:rPr lang="pl-PL" sz="1800" b="1" dirty="0">
                <a:latin typeface="Calibri" panose="020F0502020204030204" pitchFamily="34" charset="0"/>
              </a:rPr>
              <a:t>analizie szeregów czasowych</a:t>
            </a:r>
            <a:r>
              <a:rPr lang="pl-PL" sz="1800" dirty="0">
                <a:latin typeface="Calibri" panose="020F0502020204030204" pitchFamily="34" charset="0"/>
              </a:rPr>
              <a:t>. Za pomocą średniej geometrycznej oblicza się </a:t>
            </a:r>
            <a:r>
              <a:rPr lang="pl-PL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średnie tempo zmian zjawisk w czasie </a:t>
            </a:r>
            <a:r>
              <a:rPr lang="pl-PL" sz="1800" dirty="0">
                <a:latin typeface="Calibri" panose="020F0502020204030204" pitchFamily="34" charset="0"/>
              </a:rPr>
              <a:t>(średnie tempo przyrostu lub średnie tempo spadku poziomu badanego zjawiska). </a:t>
            </a: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DBD4ABA8-9F70-430C-A5D5-2B999DDB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51" y="2819676"/>
            <a:ext cx="1034137" cy="6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907704" y="634681"/>
            <a:ext cx="5731572" cy="486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Średnia geometryczna - przykład</a:t>
            </a:r>
            <a:endParaRPr lang="pl-PL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1" y="8330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9473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143000" y="1592797"/>
            <a:ext cx="7810130" cy="419211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l-PL" sz="1500" b="1" i="1" dirty="0">
                <a:latin typeface="Calibri" panose="020F0502020204030204" pitchFamily="34" charset="0"/>
              </a:rPr>
              <a:t>Wskaźnik wzrostu wydajności pracowników w kolejnych trzech latach wynosił: 1,07; 1,05, 1,03. Określić przeciętny wzrost wydajności.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endParaRPr lang="pl-PL" sz="135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40" y="825368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sp>
        <p:nvSpPr>
          <p:cNvPr id="10" name="Podtytuł 2">
            <a:extLst>
              <a:ext uri="{FF2B5EF4-FFF2-40B4-BE49-F238E27FC236}">
                <a16:creationId xmlns:a16="http://schemas.microsoft.com/office/drawing/2014/main" id="{0F4405FA-9D44-401E-821C-CDB8D7229C82}"/>
              </a:ext>
            </a:extLst>
          </p:cNvPr>
          <p:cNvSpPr txBox="1">
            <a:spLocks/>
          </p:cNvSpPr>
          <p:nvPr/>
        </p:nvSpPr>
        <p:spPr>
          <a:xfrm>
            <a:off x="1143000" y="2692632"/>
            <a:ext cx="7810130" cy="2693103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l-PL" sz="1500" dirty="0">
                <a:latin typeface="Calibri" panose="020F0502020204030204" pitchFamily="34" charset="0"/>
              </a:rPr>
              <a:t>Wzrost wydajności wynikający ze średniej i łączny wzrost wydajności muszą być równe zatem: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l-PL" sz="1500" dirty="0">
                <a:latin typeface="Calibri" panose="020F0502020204030204" pitchFamily="34" charset="0"/>
              </a:rPr>
              <a:t>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l-PL" sz="1500" dirty="0">
                <a:latin typeface="Calibri" panose="020F0502020204030204" pitchFamily="34" charset="0"/>
              </a:rPr>
              <a:t>Sprowadza się to do: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l-PL" sz="1500" dirty="0">
                <a:latin typeface="Calibri" panose="020F0502020204030204" pitchFamily="34" charset="0"/>
              </a:rPr>
              <a:t>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endParaRPr lang="pl-PL" sz="1500" dirty="0">
              <a:latin typeface="Calibri" panose="020F0502020204030204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pl-PL" sz="1500" dirty="0">
                <a:latin typeface="Calibri" panose="020F0502020204030204" pitchFamily="34" charset="0"/>
              </a:rPr>
              <a:t>Zatem średnioroczny wzrost wydajności w badanym przedsiębiorstwie wyniósł 4,99%.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endParaRPr lang="pl-PL" sz="1350" b="1" dirty="0">
              <a:latin typeface="Calibri" panose="020F050202020403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A90E946-A080-4554-A21B-A2AA6886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06" y="3142765"/>
            <a:ext cx="2726767" cy="28623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7EE3CBB-3ADB-4DFF-B019-1BE41F27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806489"/>
            <a:ext cx="2346875" cy="3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altLang="pl-PL" sz="32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3200" b="1" i="1" dirty="0">
                <a:solidFill>
                  <a:srgbClr val="660033"/>
                </a:solidFill>
              </a:rPr>
              <a:t>rednia arytmetyczna – szczególne przypadki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pPr algn="ctr"/>
            <a:r>
              <a:rPr lang="pl-PL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Średnia odcięta typu Windsor</a:t>
            </a:r>
          </a:p>
          <a:p>
            <a:pPr algn="ctr"/>
            <a:endParaRPr lang="pl-PL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pl-PL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Wyznaczanie wartości średniej niewskazane jest w szeregach zawierających pojedyncze obserwacje silnie różniące się od pozostałych.</a:t>
            </a:r>
          </a:p>
          <a:p>
            <a:pPr algn="just"/>
            <a:r>
              <a:rPr lang="pl-PL" sz="1800" b="1" u="sng" dirty="0">
                <a:latin typeface="Calibri" panose="020F0502020204030204" pitchFamily="34" charset="0"/>
              </a:rPr>
              <a:t>Przykład: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Wynagrodzenie pracowników w pewnym oddziale banku kształtuje się następująco (dane w tys. zł):</a:t>
            </a:r>
          </a:p>
          <a:p>
            <a:pPr algn="ctr"/>
            <a:r>
              <a:rPr lang="pl-PL" sz="1800" dirty="0">
                <a:latin typeface="Calibri" panose="020F0502020204030204" pitchFamily="34" charset="0"/>
              </a:rPr>
              <a:t>3,4   3,5   3,5   3,5   3,8    3,9    4,1    4,1    4,2   4,3     4,6    12,7</a:t>
            </a:r>
          </a:p>
          <a:p>
            <a:r>
              <a:rPr lang="pl-PL" sz="1800" dirty="0">
                <a:latin typeface="Calibri" panose="020F0502020204030204" pitchFamily="34" charset="0"/>
              </a:rPr>
              <a:t>Średnia arytmetyczna to </a:t>
            </a:r>
            <a:r>
              <a:rPr lang="pl-PL" sz="1800" b="1" dirty="0">
                <a:latin typeface="Calibri" panose="020F0502020204030204" pitchFamily="34" charset="0"/>
              </a:rPr>
              <a:t>4,63 tys. zł (ZAWYŻONA)</a:t>
            </a:r>
          </a:p>
          <a:p>
            <a:endParaRPr lang="pl-PL" sz="1800" u="sng" dirty="0">
              <a:latin typeface="Calibri" panose="020F0502020204030204" pitchFamily="34" charset="0"/>
            </a:endParaRPr>
          </a:p>
          <a:p>
            <a:endParaRPr lang="pl-PL" sz="1800" u="sng" dirty="0">
              <a:latin typeface="Calibri" panose="020F0502020204030204" pitchFamily="34" charset="0"/>
            </a:endParaRPr>
          </a:p>
          <a:p>
            <a:r>
              <a:rPr lang="pl-PL" sz="1800" u="sng" dirty="0">
                <a:latin typeface="Calibri" panose="020F0502020204030204" pitchFamily="34" charset="0"/>
              </a:rPr>
              <a:t>Rozwiązania:</a:t>
            </a:r>
          </a:p>
          <a:p>
            <a:pPr marL="313182" indent="-285750" algn="just">
              <a:buFont typeface="Wingdings" panose="05000000000000000000" pitchFamily="2" charset="2"/>
              <a:buChar char="§"/>
            </a:pPr>
            <a:r>
              <a:rPr lang="pl-PL" sz="1800" dirty="0">
                <a:latin typeface="Calibri" panose="020F0502020204030204" pitchFamily="34" charset="0"/>
              </a:rPr>
              <a:t>Pominięcie wartości 12,7 jako osobliwej i wyznaczenie średniej z 11 obserwacji z podaniem wartości 12,7 jako odstającej,</a:t>
            </a:r>
          </a:p>
          <a:p>
            <a:pPr marL="313182" indent="-285750">
              <a:buFont typeface="Wingdings" panose="05000000000000000000" pitchFamily="2" charset="2"/>
              <a:buChar char="§"/>
            </a:pPr>
            <a:r>
              <a:rPr lang="pl-PL" sz="1800" dirty="0">
                <a:latin typeface="Calibri" panose="020F0502020204030204" pitchFamily="34" charset="0"/>
              </a:rPr>
              <a:t>Skorzystanie tylko z mediany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	 </a:t>
            </a:r>
          </a:p>
          <a:p>
            <a:endParaRPr lang="pl-PL" sz="18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33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altLang="pl-PL" sz="32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3200" b="1" i="1" dirty="0">
                <a:solidFill>
                  <a:srgbClr val="660033"/>
                </a:solidFill>
              </a:rPr>
              <a:t>rednia arytmetyczna – szczególne przypadki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pPr algn="just"/>
            <a:r>
              <a:rPr lang="pl-PL" sz="1800" b="1" u="sng" dirty="0">
                <a:latin typeface="Calibri" panose="020F0502020204030204" pitchFamily="34" charset="0"/>
              </a:rPr>
              <a:t>Przykład:</a:t>
            </a:r>
          </a:p>
          <a:p>
            <a:pPr algn="just"/>
            <a:r>
              <a:rPr lang="pl-PL" sz="1800" dirty="0">
                <a:latin typeface="Calibri" panose="020F0502020204030204" pitchFamily="34" charset="0"/>
              </a:rPr>
              <a:t>Wynagrodzenie pracowników w pewnym oddziale banku kształtuje się następująco (dane w tys. zł):</a:t>
            </a:r>
          </a:p>
          <a:p>
            <a:pPr algn="ctr"/>
            <a:r>
              <a:rPr lang="pl-PL" sz="1800" dirty="0">
                <a:latin typeface="Calibri" panose="020F0502020204030204" pitchFamily="34" charset="0"/>
              </a:rPr>
              <a:t>3,4   3,5   3,5   3,5   3,8    3,9    4,1    4,1    4,2    4,3   4,6    </a:t>
            </a:r>
            <a:r>
              <a:rPr lang="pl-PL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4,6</a:t>
            </a:r>
            <a:endParaRPr lang="pl-PL" sz="1800" b="1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pl-PL" sz="1800" u="sng" dirty="0">
                <a:latin typeface="Calibri" panose="020F0502020204030204" pitchFamily="34" charset="0"/>
              </a:rPr>
              <a:t>Rozwiązanie</a:t>
            </a:r>
            <a:r>
              <a:rPr lang="pl-PL" sz="1800" dirty="0">
                <a:latin typeface="Calibri" panose="020F0502020204030204" pitchFamily="34" charset="0"/>
              </a:rPr>
              <a:t>:                                                                                          </a:t>
            </a:r>
            <a:r>
              <a:rPr lang="pl-PL" sz="1800" strike="dblStrike" dirty="0">
                <a:solidFill>
                  <a:srgbClr val="FF0000"/>
                </a:solidFill>
                <a:latin typeface="Calibri" panose="020F0502020204030204" pitchFamily="34" charset="0"/>
              </a:rPr>
              <a:t>(12,7) </a:t>
            </a:r>
          </a:p>
          <a:p>
            <a:r>
              <a:rPr lang="pl-PL" sz="1800" dirty="0">
                <a:latin typeface="Calibri" panose="020F0502020204030204" pitchFamily="34" charset="0"/>
              </a:rPr>
              <a:t>Skorzystanie ze średniej typu Windsor, gdzie obserwacje odstające (z dołu lub z góry) zastępuje się obserwacjami typowymi. Wówczas taka średnia nie jest wrażliwa na obserwacje skrajne, gdyż zostają zastąpione przez typowe.</a:t>
            </a:r>
          </a:p>
          <a:p>
            <a:pPr algn="ctr"/>
            <a:endParaRPr lang="pl-PL" sz="1800" dirty="0">
              <a:latin typeface="Calibri" panose="020F0502020204030204" pitchFamily="34" charset="0"/>
            </a:endParaRPr>
          </a:p>
          <a:p>
            <a:pPr algn="ctr"/>
            <a:r>
              <a:rPr lang="pl-PL" sz="1800" dirty="0">
                <a:latin typeface="Calibri" panose="020F0502020204030204" pitchFamily="34" charset="0"/>
              </a:rPr>
              <a:t>Xśr</a:t>
            </a:r>
            <a:r>
              <a:rPr lang="pl-PL" sz="1800" baseline="-25000" dirty="0">
                <a:latin typeface="Calibri" panose="020F0502020204030204" pitchFamily="34" charset="0"/>
              </a:rPr>
              <a:t>0;0,08 </a:t>
            </a:r>
            <a:r>
              <a:rPr lang="pl-PL" sz="1800" dirty="0">
                <a:latin typeface="Calibri" panose="020F0502020204030204" pitchFamily="34" charset="0"/>
              </a:rPr>
              <a:t>=1/12[(3,4+…+4,6)+4,6]=3,95</a:t>
            </a: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52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altLang="pl-PL" sz="32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3200" b="1" i="1" dirty="0">
                <a:solidFill>
                  <a:srgbClr val="660033"/>
                </a:solidFill>
              </a:rPr>
              <a:t>rednia arytmetyczna – zadania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41D3F46-4101-45E8-A771-72061DCA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0" y="1438668"/>
            <a:ext cx="6576060" cy="23368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24053F75-CD84-444E-ADFB-2DB0B5B7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3429000"/>
            <a:ext cx="6576060" cy="30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0E1786-DF25-1B2D-BDBE-FA64B6E3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08" y="404664"/>
            <a:ext cx="7498080" cy="778098"/>
          </a:xfrm>
        </p:spPr>
        <p:txBody>
          <a:bodyPr/>
          <a:lstStyle/>
          <a:p>
            <a:pPr algn="ctr"/>
            <a:r>
              <a:rPr lang="pl-PL" dirty="0"/>
              <a:t>Analiza struktury zbiorowości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C098D-13AC-AE24-6BE8-BCC1FA3C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844824"/>
            <a:ext cx="7920880" cy="3168352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pl-PL" sz="2200" b="1" i="1" dirty="0">
                <a:solidFill>
                  <a:srgbClr val="6606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Zadaniem analizy struktury zbiorowości jest odzwierciedlenie zasadniczych właściwości w budowie badanej zbiorowości. Analizę tę przeprowadza się za pomocą tzw. parametrów opisowych, które umożliwiają dokonanie skróconego opisu struktury zbiorowości (z punktu widzenia badanej cechy zmiennej) oraz porównań między zbiorowościami. </a:t>
            </a: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34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 txBox="1">
            <a:spLocks/>
          </p:cNvSpPr>
          <p:nvPr/>
        </p:nvSpPr>
        <p:spPr>
          <a:xfrm>
            <a:off x="1060861" y="332656"/>
            <a:ext cx="7642096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altLang="pl-PL" sz="3200" b="1" i="1" dirty="0">
                <a:solidFill>
                  <a:srgbClr val="660033"/>
                </a:solidFill>
                <a:latin typeface="Times New Roman" panose="02020603050405020304" pitchFamily="18" charset="0"/>
              </a:rPr>
              <a:t>Ś</a:t>
            </a:r>
            <a:r>
              <a:rPr lang="pl-PL" altLang="pl-PL" sz="3200" b="1" i="1" dirty="0">
                <a:solidFill>
                  <a:srgbClr val="660033"/>
                </a:solidFill>
              </a:rPr>
              <a:t>rednia arytmetyczna – zadania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endParaRPr lang="pl-PL" sz="18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A3833F-F62C-4C99-8423-261939CE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EE2A24-0E4B-4E57-961C-FB44B63C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77" y="1628800"/>
            <a:ext cx="756083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9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BEBD0A-E037-46E1-A238-4B801A8B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Pozycyjne parametry analizy struktury zbiorowości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A86AE92-00CF-2402-D50D-2304CD31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9" y="3717032"/>
            <a:ext cx="1982418" cy="12530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87558A3-C894-CA15-A0D4-9E8661F69EDB}"/>
              </a:ext>
            </a:extLst>
          </p:cNvPr>
          <p:cNvSpPr txBox="1"/>
          <p:nvPr/>
        </p:nvSpPr>
        <p:spPr>
          <a:xfrm>
            <a:off x="1120240" y="1810464"/>
            <a:ext cx="80648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Decyle to wartości dzielące zbiorowość na 10 części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. Wszystkich decyli jest więc 9, przy czym warto pamiętać że decyl 5 jest równy medianie.</a:t>
            </a:r>
          </a:p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np</a:t>
            </a:r>
            <a:r>
              <a:rPr lang="pl-PL" sz="1400" i="1" dirty="0">
                <a:latin typeface="Calibri" panose="020F0502020204030204" pitchFamily="34" charset="0"/>
                <a:cs typeface="Calibri" panose="020F0502020204030204" pitchFamily="34" charset="0"/>
              </a:rPr>
              <a:t>. decyl 4 podzieli badaną zbiorowość w taki sposób, że </a:t>
            </a:r>
            <a:r>
              <a:rPr lang="pl-PL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40% jednostek przyjmie wartości mniejsze lub równe wartości decyla, natomiast 60% jednostek będzie miała wartości równe lub wyższe</a:t>
            </a:r>
            <a:r>
              <a:rPr lang="pl-PL" sz="1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Percentyle</a:t>
            </a:r>
            <a:r>
              <a:rPr lang="pl-PL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centyle</a:t>
            </a:r>
            <a:r>
              <a:rPr lang="pl-PL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– 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jest ich 99. Wartości te dzielą zbiorowość statystyczną na 100 części. </a:t>
            </a:r>
            <a:r>
              <a:rPr lang="pl-P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Percentyl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 50 jest równy medianie.</a:t>
            </a:r>
          </a:p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np. 47 </a:t>
            </a:r>
            <a:r>
              <a:rPr lang="pl-P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percentyl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 dzieli analizowaną zbiorowość w taki sposób, </a:t>
            </a:r>
            <a:r>
              <a:rPr lang="pl-PL" sz="1400" i="1" dirty="0">
                <a:latin typeface="Calibri" panose="020F0502020204030204" pitchFamily="34" charset="0"/>
                <a:cs typeface="Calibri" panose="020F0502020204030204" pitchFamily="34" charset="0"/>
              </a:rPr>
              <a:t>że</a:t>
            </a:r>
            <a:r>
              <a:rPr lang="pl-PL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47% przypadków przyjmuje wartości mniejsze lub równe, a 53% jednostek przyjmuje wartości równe lub wyższe od tego </a:t>
            </a:r>
            <a:r>
              <a:rPr lang="pl-PL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percentyla</a:t>
            </a:r>
            <a:r>
              <a:rPr lang="pl-PL" sz="1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Na podstawie wartości </a:t>
            </a:r>
            <a:r>
              <a:rPr lang="pl-PL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kwartyli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 np.  (inaczej 25 </a:t>
            </a:r>
            <a:r>
              <a:rPr lang="pl-P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percentyl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) można wnioskować, że </a:t>
            </a:r>
            <a:r>
              <a:rPr lang="pl-PL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75% pracowników tego działu może pochwalić się wynagrodzeniem brutto takim samym lub wyższym</a:t>
            </a:r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. Analogicznie interpretacja  będzie brzmiała następująco: 25% pracowników zarabia 11,3 tys. brutto lub więcej w ciągu miesiąca.</a:t>
            </a: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8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90C287-FF36-619E-A661-D0BC8608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16632"/>
            <a:ext cx="8064896" cy="6624736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KIEDY WARTO WYKORZYSTAĆ KWANTYLE?</a:t>
            </a: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Analizując strukturę rozkładu danej zmiennej czasami można natrafić na sytuację, w której średnia nie będzie dobrze reprezentować wartości typowej dla danego rozkładu </a:t>
            </a:r>
            <a:r>
              <a:rPr lang="pl-PL" sz="1800" i="1" dirty="0">
                <a:latin typeface="Calibri" panose="020F0502020204030204" pitchFamily="34" charset="0"/>
                <a:cs typeface="Calibri" panose="020F0502020204030204" pitchFamily="34" charset="0"/>
              </a:rPr>
              <a:t>np. z powodu występowania skrajnie ekstremalnych wartości, otwartych przedziałów kategorii czy też w przypadku gdy rozkłady charakteryzują się silną asymetrią. </a:t>
            </a:r>
            <a:r>
              <a:rPr lang="pl-PL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W takich sytuacjach szczególnie przydatne w analizie struktury rozkładu danej zmiennej będą właśnie wartości poszczególnych </a:t>
            </a:r>
            <a:r>
              <a:rPr lang="pl-PL" sz="1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kwartyli</a:t>
            </a:r>
            <a:r>
              <a:rPr lang="pl-PL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buNone/>
            </a:pPr>
            <a:endParaRPr lang="pl-P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pl-PL" sz="1800" b="1" dirty="0">
                <a:latin typeface="Calibri" panose="020F0502020204030204" pitchFamily="34" charset="0"/>
                <a:cs typeface="Calibri" panose="020F0502020204030204" pitchFamily="34" charset="0"/>
              </a:rPr>
              <a:t>SIATKA CENTYLOWA ROZWOJU DZIECKA</a:t>
            </a: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Na co dzień wykorzystywana jest przez lekarzy, pielęgniarki a nawet rodziców. Jest to wizualizacja wartości </a:t>
            </a:r>
            <a:r>
              <a:rPr lang="pl-P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centyli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ze względu na wiek dziecka i służy do kontrolowania i oceny indywidualnego rozwoju dziecka przez </a:t>
            </a:r>
            <a:r>
              <a:rPr lang="pl-PL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porównanie jego cech z tzw. normą rozwojową populacji zdrowych dzieci.</a:t>
            </a: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Najczęściej siatka przedstawia </a:t>
            </a:r>
            <a:r>
              <a:rPr lang="pl-P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centyle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: 3, 10, 25, 50, 75, 90, 97 lub 5, 10, 25, 50, 75, 90 i 95, przy czym </a:t>
            </a:r>
            <a:r>
              <a:rPr lang="pl-P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centyle</a:t>
            </a: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3 i 97 oraz 5 i 95 wyznaczają tzw. granicę normy.</a:t>
            </a: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Na takich siatkach centylowych najczęściej przedstawiane są wysokość i masa ciała dziecka.</a:t>
            </a: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10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BA692A-110F-FF45-92E6-4719A534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88640"/>
            <a:ext cx="7920880" cy="2304256"/>
          </a:xfrm>
        </p:spPr>
        <p:txBody>
          <a:bodyPr>
            <a:normAutofit/>
          </a:bodyPr>
          <a:lstStyle/>
          <a:p>
            <a:pPr indent="0"/>
            <a:r>
              <a:rPr lang="pl-PL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JAK CZYTAĆ SIATKĘ CENTYLOWĄ?</a:t>
            </a:r>
            <a:br>
              <a:rPr lang="pl-PL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l-PL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Poszczególne linie centylowe określają procent dzieci, które w każdej grupie wieku znajdują się poniżej ich poziomu. </a:t>
            </a:r>
            <a:br>
              <a:rPr lang="pl-P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Np. jeżeli wysokość ciała chłopca w danym wieku znajdzie się na linii 25 </a:t>
            </a:r>
            <a:r>
              <a:rPr lang="pl-PL" sz="180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centyla</a:t>
            </a:r>
            <a:r>
              <a:rPr lang="pl-PL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oznacza to że 25% jego rówieśników tego chłopca jest od niego niższa lub tego samego wzrostu. W ten sposób wyznaczamy kanały rozwojowe dzieci i możemy monitorować indywidualną ścieżkę rozwoju dziecka.</a:t>
            </a:r>
            <a:endParaRPr lang="pl-PL" sz="1800" i="1" dirty="0">
              <a:effectLst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C80765D-731D-534D-A58A-703711D3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2716763"/>
            <a:ext cx="3024336" cy="38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2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3C386B-8FAD-4E1A-A66D-AC2A03FC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764704"/>
            <a:ext cx="8034096" cy="5123309"/>
          </a:xfrm>
        </p:spPr>
        <p:txBody>
          <a:bodyPr/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Najbardziej popularne miary położenia to dominanta i mediana. Są to miary porównywane ze średnią, a w sytuacji, gdy nie można wyznaczyć wartości średniej mogą ją zastępować. </a:t>
            </a: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 praktyce stosowane są również inne miary położenia –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kwantyle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 ich przypadki szczególne: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kwartyle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decyle i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percentyle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l-PL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Dominanta</a:t>
            </a:r>
            <a:r>
              <a:rPr lang="pl-PL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(wartość modalna, moda) jest wartością najliczniej reprezentowaną w badanej zbiorowości statystycznej.</a:t>
            </a:r>
          </a:p>
          <a:p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5ED10F9-D88B-426F-88C7-20B6F867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9" y="3645024"/>
            <a:ext cx="8059611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3C386B-8FAD-4E1A-A66D-AC2A03FC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620688"/>
            <a:ext cx="7818072" cy="5267325"/>
          </a:xfrm>
        </p:spPr>
        <p:txBody>
          <a:bodyPr/>
          <a:lstStyle/>
          <a:p>
            <a:pPr marL="82296" indent="0">
              <a:buNone/>
            </a:pPr>
            <a:r>
              <a:rPr lang="pl-PL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Przykład: 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badaniu grupy mężczyzn (</a:t>
            </a:r>
            <a:r>
              <a:rPr lang="pl-P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=10) i kobiet (</a:t>
            </a:r>
            <a:r>
              <a:rPr lang="pl-P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=9) ze względu na liczbę dotychczasowych miejsc pracy uzyskano rezultaty:</a:t>
            </a:r>
          </a:p>
          <a:p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4963DD-E3DE-4412-8711-CC0636D8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81" y="1700808"/>
            <a:ext cx="6745037" cy="100113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9C99F64-7A8E-46A9-9230-A5B6360E94D5}"/>
              </a:ext>
            </a:extLst>
          </p:cNvPr>
          <p:cNvSpPr txBox="1"/>
          <p:nvPr/>
        </p:nvSpPr>
        <p:spPr>
          <a:xfrm>
            <a:off x="1199482" y="2411917"/>
            <a:ext cx="7548982" cy="319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Dominanta w grupie mężczyzn wynosi </a:t>
            </a:r>
            <a:r>
              <a:rPr lang="pl-P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=3, gdyż jest to wartość, która pojawia się najczęściej, tutaj cztery razy. Natomiast w grupie kobiet dominanty nie ma, gdyż są dwie wartości – 1 i 2, które występują tę samą liczbę razy (każda po trzy razy).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Szeregi, w których maksimum liczebności przypada na więcej niż jedną wartość nazywa się 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wielomodalnymi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Szereg liczby dotychczasowych miejsc pracy w grupie kobiet jest szeregiem dwumodalnym (albo bimodalnym), bo dwie wartości pojawiają się w nim najczęściej. 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Box 9">
            <a:extLst>
              <a:ext uri="{FF2B5EF4-FFF2-40B4-BE49-F238E27FC236}">
                <a16:creationId xmlns:a16="http://schemas.microsoft.com/office/drawing/2014/main" id="{D14A7073-5374-4231-83C7-4A6E6B141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403" y="620688"/>
            <a:ext cx="817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l-PL" altLang="pl-PL" b="1" dirty="0">
                <a:solidFill>
                  <a:srgbClr val="003300"/>
                </a:solidFill>
              </a:rPr>
              <a:t>W szeregu rozdzielczym punktowym wariant cechy najliczniej reprezentowany</a:t>
            </a:r>
            <a:endParaRPr lang="pl-PL" alt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AD24346-AA2B-41EB-A68D-8C53CA18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22257"/>
            <a:ext cx="5836940" cy="206614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6F54C94-9C9E-4BF5-9408-76BA229F5261}"/>
              </a:ext>
            </a:extLst>
          </p:cNvPr>
          <p:cNvSpPr txBox="1"/>
          <p:nvPr/>
        </p:nvSpPr>
        <p:spPr>
          <a:xfrm>
            <a:off x="1210780" y="1052736"/>
            <a:ext cx="7056784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Przykład.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Szereg przedstawia wyniki egzaminu w grupie studentów: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633C0AB-2456-44FC-A134-9129A2708781}"/>
              </a:ext>
            </a:extLst>
          </p:cNvPr>
          <p:cNvSpPr txBox="1"/>
          <p:nvPr/>
        </p:nvSpPr>
        <p:spPr>
          <a:xfrm>
            <a:off x="1297782" y="4278438"/>
            <a:ext cx="7056784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Dominanta w tym przykładzie wynosi </a:t>
            </a:r>
            <a:r>
              <a:rPr lang="pl-P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=4, gdyż najczęściej pojawiającą się oceną jest 4, które tutaj pojawiło się 16 razy.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996994" y="692699"/>
            <a:ext cx="7759611" cy="5989778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l-PL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Należy pamiętać, że:</a:t>
            </a:r>
          </a:p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szeregu przedziałowym 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 wyznacza się dominaty, gdy największa liczebność przypada na klasę pierwszą lub ostatnią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Wyznaczanie dominanty 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jest uzasadnione w klasycznych szeregach przedziałowych o równej rozpiętości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gdy największa liczebność przypada na jedną z klas środkowych. Ale nawet w takich nie ma pewności, że wyznaczona wartość jest rzeczywiście tą, która pojawia się najczęściej. </a:t>
            </a: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szeregach o różnej rozpiętości sprowadza się je do szeregów o równej rozpiętości </a:t>
            </a:r>
            <a:r>
              <a:rPr lang="pl-PL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rozdzielając proporcjonalnie liczebności. Jednak zabieg ten z uwagi na skupianie się wartości w takich szeregach bliżej dolnej lub górnej granicy może być nieskuteczny. </a:t>
            </a:r>
            <a:endParaRPr lang="pl-PL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b="1" dirty="0">
                <a:solidFill>
                  <a:srgbClr val="66065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przypadku szeregów przedziałowych lepiej jest interpretować dominantę jako wartość wokół, której najczęściej skupiają się obserwacje badanej zbiorowości niż jako taką, która występuje najczęściej.</a:t>
            </a:r>
            <a:endParaRPr lang="pl-PL" sz="1800" b="1" dirty="0">
              <a:solidFill>
                <a:srgbClr val="66065B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endParaRPr lang="pl-PL" sz="1800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94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1060860" y="980728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endParaRPr lang="pl-PL" sz="1600" dirty="0">
              <a:latin typeface="Calibri" panose="020F0502020204030204" pitchFamily="34" charset="0"/>
            </a:endParaRPr>
          </a:p>
          <a:p>
            <a:r>
              <a:rPr lang="pl-PL" sz="1600" dirty="0">
                <a:latin typeface="Calibri" panose="020F0502020204030204" pitchFamily="34" charset="0"/>
              </a:rPr>
              <a:t>gdzie:</a:t>
            </a:r>
          </a:p>
          <a:p>
            <a:r>
              <a:rPr lang="pl-PL" sz="1600" i="1" dirty="0" err="1">
                <a:latin typeface="Calibri" panose="020F0502020204030204" pitchFamily="34" charset="0"/>
              </a:rPr>
              <a:t>x</a:t>
            </a:r>
            <a:r>
              <a:rPr lang="pl-PL" sz="1600" i="1" baseline="-25000" dirty="0" err="1">
                <a:latin typeface="Calibri" panose="020F0502020204030204" pitchFamily="34" charset="0"/>
              </a:rPr>
              <a:t>D</a:t>
            </a:r>
            <a:r>
              <a:rPr lang="pl-PL" sz="1600" dirty="0">
                <a:latin typeface="Calibri" panose="020F0502020204030204" pitchFamily="34" charset="0"/>
              </a:rPr>
              <a:t> – dolna granica przedziału dominanty;</a:t>
            </a:r>
          </a:p>
          <a:p>
            <a:r>
              <a:rPr lang="pl-PL" sz="1600" i="1" dirty="0" err="1">
                <a:latin typeface="Calibri" panose="020F0502020204030204" pitchFamily="34" charset="0"/>
              </a:rPr>
              <a:t>n</a:t>
            </a:r>
            <a:r>
              <a:rPr lang="pl-PL" sz="1600" i="1" baseline="-25000" dirty="0" err="1">
                <a:latin typeface="Calibri" panose="020F0502020204030204" pitchFamily="34" charset="0"/>
              </a:rPr>
              <a:t>D</a:t>
            </a:r>
            <a:r>
              <a:rPr lang="pl-PL" sz="1600" dirty="0">
                <a:latin typeface="Calibri" panose="020F0502020204030204" pitchFamily="34" charset="0"/>
              </a:rPr>
              <a:t> – liczebność przedziału dominanty;</a:t>
            </a:r>
          </a:p>
          <a:p>
            <a:r>
              <a:rPr lang="pl-PL" sz="1600" i="1" dirty="0">
                <a:latin typeface="Calibri" panose="020F0502020204030204" pitchFamily="34" charset="0"/>
              </a:rPr>
              <a:t>n</a:t>
            </a:r>
            <a:r>
              <a:rPr lang="pl-PL" sz="1600" i="1" baseline="-25000" dirty="0">
                <a:latin typeface="Calibri" panose="020F0502020204030204" pitchFamily="34" charset="0"/>
              </a:rPr>
              <a:t>D</a:t>
            </a:r>
            <a:r>
              <a:rPr lang="pl-PL" sz="1600" baseline="-25000" dirty="0">
                <a:latin typeface="Calibri" panose="020F0502020204030204" pitchFamily="34" charset="0"/>
              </a:rPr>
              <a:t>-1</a:t>
            </a:r>
            <a:r>
              <a:rPr lang="pl-PL" sz="1600" dirty="0">
                <a:latin typeface="Calibri" panose="020F0502020204030204" pitchFamily="34" charset="0"/>
              </a:rPr>
              <a:t> – liczebność przedziału poprzedzającego przedział dominanty;</a:t>
            </a:r>
          </a:p>
          <a:p>
            <a:r>
              <a:rPr lang="pl-PL" sz="1600" i="1" dirty="0">
                <a:latin typeface="Calibri" panose="020F0502020204030204" pitchFamily="34" charset="0"/>
              </a:rPr>
              <a:t>n</a:t>
            </a:r>
            <a:r>
              <a:rPr lang="pl-PL" sz="1600" i="1" baseline="-25000" dirty="0">
                <a:latin typeface="Calibri" panose="020F0502020204030204" pitchFamily="34" charset="0"/>
              </a:rPr>
              <a:t>D</a:t>
            </a:r>
            <a:r>
              <a:rPr lang="pl-PL" sz="1600" baseline="-25000" dirty="0">
                <a:latin typeface="Calibri" panose="020F0502020204030204" pitchFamily="34" charset="0"/>
              </a:rPr>
              <a:t>+1</a:t>
            </a:r>
            <a:r>
              <a:rPr lang="pl-PL" sz="1600" dirty="0">
                <a:latin typeface="Calibri" panose="020F0502020204030204" pitchFamily="34" charset="0"/>
              </a:rPr>
              <a:t> – liczebność przedziału następującego po przedziale dominanty;</a:t>
            </a:r>
          </a:p>
          <a:p>
            <a:r>
              <a:rPr lang="pl-PL" sz="1600" i="1" dirty="0" err="1">
                <a:latin typeface="Calibri" panose="020F0502020204030204" pitchFamily="34" charset="0"/>
              </a:rPr>
              <a:t>h</a:t>
            </a:r>
            <a:r>
              <a:rPr lang="pl-PL" sz="1600" i="1" baseline="-25000" dirty="0" err="1">
                <a:latin typeface="Calibri" panose="020F0502020204030204" pitchFamily="34" charset="0"/>
              </a:rPr>
              <a:t>D</a:t>
            </a:r>
            <a:r>
              <a:rPr lang="pl-PL" sz="1600" dirty="0">
                <a:latin typeface="Calibri" panose="020F0502020204030204" pitchFamily="34" charset="0"/>
              </a:rPr>
              <a:t> – rozpiętość przedziału dominanty.</a:t>
            </a:r>
          </a:p>
          <a:p>
            <a:endParaRPr lang="pl-PL" sz="1400" dirty="0">
              <a:latin typeface="Calibri" panose="020F0502020204030204" pitchFamily="34" charset="0"/>
            </a:endParaRPr>
          </a:p>
          <a:p>
            <a:endParaRPr lang="pl-PL" sz="1800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27653" name="Obiekt 27652">
            <a:extLst>
              <a:ext uri="{FF2B5EF4-FFF2-40B4-BE49-F238E27FC236}">
                <a16:creationId xmlns:a16="http://schemas.microsoft.com/office/drawing/2014/main" id="{D7486644-B38F-4A7C-AD7B-844D79538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01251"/>
              </p:ext>
            </p:extLst>
          </p:nvPr>
        </p:nvGraphicFramePr>
        <p:xfrm>
          <a:off x="2051720" y="2203802"/>
          <a:ext cx="4201706" cy="81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15124" imgH="409739" progId="">
                  <p:embed/>
                </p:oleObj>
              </mc:Choice>
              <mc:Fallback>
                <p:oleObj name="Equation" r:id="rId3" imgW="2115124" imgH="409739" progId="">
                  <p:embed/>
                  <p:pic>
                    <p:nvPicPr>
                      <p:cNvPr id="27653" name="Obiekt 27652">
                        <a:extLst>
                          <a:ext uri="{FF2B5EF4-FFF2-40B4-BE49-F238E27FC236}">
                            <a16:creationId xmlns:a16="http://schemas.microsoft.com/office/drawing/2014/main" id="{D7486644-B38F-4A7C-AD7B-844D79538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03802"/>
                        <a:ext cx="4201706" cy="813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8F40EBBD-9686-4A3A-8195-C44A0A80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09" y="1340822"/>
            <a:ext cx="7343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l-PL" altLang="pl-PL" b="1" dirty="0">
                <a:solidFill>
                  <a:srgbClr val="003300"/>
                </a:solidFill>
              </a:rPr>
              <a:t>  szereg rozdzielczy przedziałowy </a:t>
            </a:r>
          </a:p>
          <a:p>
            <a:pPr lvl="3"/>
            <a:r>
              <a:rPr lang="pl-PL" altLang="pl-PL" i="1" dirty="0">
                <a:solidFill>
                  <a:srgbClr val="003300"/>
                </a:solidFill>
              </a:rPr>
              <a:t>- wskazanie przedziału</a:t>
            </a:r>
            <a:endParaRPr lang="pl-PL" altLang="pl-PL" i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8968108-1808-4E7C-82F5-5C6E9263DBE4}"/>
              </a:ext>
            </a:extLst>
          </p:cNvPr>
          <p:cNvSpPr txBox="1">
            <a:spLocks noChangeArrowheads="1"/>
          </p:cNvSpPr>
          <p:nvPr/>
        </p:nvSpPr>
        <p:spPr>
          <a:xfrm>
            <a:off x="1274711" y="352176"/>
            <a:ext cx="7498080" cy="680769"/>
          </a:xfrm>
          <a:prstGeom prst="rect">
            <a:avLst/>
          </a:prstGeom>
          <a:noFill/>
          <a:ln/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l-PL" altLang="pl-PL" sz="2400" b="1" i="1" dirty="0">
                <a:solidFill>
                  <a:srgbClr val="800000"/>
                </a:solidFill>
              </a:rPr>
              <a:t>Dominanta 	</a:t>
            </a:r>
            <a:r>
              <a:rPr lang="pl-PL" altLang="pl-PL" sz="24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D=Mo</a:t>
            </a:r>
          </a:p>
        </p:txBody>
      </p:sp>
    </p:spTree>
    <p:extLst>
      <p:ext uri="{BB962C8B-B14F-4D97-AF65-F5344CB8AC3E}">
        <p14:creationId xmlns:p14="http://schemas.microsoft.com/office/powerpoint/2010/main" val="281518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C04542-A8D1-4B27-A43B-5740351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442E1-E769-4E90-B8CD-DE54B710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9FB26A2-3C29-4ABE-AE11-08B881F7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C57EA486-119D-4776-85C1-323E2A925B57}"/>
              </a:ext>
            </a:extLst>
          </p:cNvPr>
          <p:cNvSpPr txBox="1">
            <a:spLocks/>
          </p:cNvSpPr>
          <p:nvPr/>
        </p:nvSpPr>
        <p:spPr>
          <a:xfrm>
            <a:off x="996994" y="634259"/>
            <a:ext cx="7759611" cy="558948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pl-PL" sz="1400" b="1" dirty="0">
              <a:latin typeface="Calibri" panose="020F0502020204030204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E0816E-6F50-4FC5-91E1-EEC1DE6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8" y="14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0FE02A4-04BC-4DB7-8EB7-E028EA19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61" y="1789531"/>
            <a:ext cx="6461878" cy="280831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6E8A6E4-83E7-4302-90CB-78291843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4560256"/>
            <a:ext cx="56166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Przedziałem o największej liczebności jest tutaj przedział 100-150. </a:t>
            </a: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191694CB-C81B-4F67-BA60-74B1D8122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488167"/>
              </p:ext>
            </p:extLst>
          </p:nvPr>
        </p:nvGraphicFramePr>
        <p:xfrm>
          <a:off x="2601287" y="5081349"/>
          <a:ext cx="3509378" cy="58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38400" imgH="393700" progId="Equation.3">
                  <p:embed/>
                </p:oleObj>
              </mc:Choice>
              <mc:Fallback>
                <p:oleObj r:id="rId4" imgW="24384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287" y="5081349"/>
                        <a:ext cx="3509378" cy="582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5F48CE7-08EB-4BD8-975E-EC3A5D0A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876090"/>
            <a:ext cx="792088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Interpretacja: największe wydatki badanych gospodarstw domowych na energię elektryczną</a:t>
            </a: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skupiają się wok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ł 118,89 zł.</a:t>
            </a:r>
            <a:endParaRPr kumimoji="0" lang="pl-PL" altLang="pl-P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851711-DF22-47C5-AAAD-7151127A411E}"/>
              </a:ext>
            </a:extLst>
          </p:cNvPr>
          <p:cNvSpPr txBox="1"/>
          <p:nvPr/>
        </p:nvSpPr>
        <p:spPr>
          <a:xfrm>
            <a:off x="1493461" y="645112"/>
            <a:ext cx="6894963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Przykład.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Szereg przedstawia wydatki na energię elektryczną w wylosowanej próbie gospodarstw domowych: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0E1786-DF25-1B2D-BDBE-FA64B6E3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08" y="332656"/>
            <a:ext cx="7498080" cy="778098"/>
          </a:xfrm>
        </p:spPr>
        <p:txBody>
          <a:bodyPr/>
          <a:lstStyle/>
          <a:p>
            <a:pPr marL="82296" indent="0" algn="just">
              <a:buNone/>
            </a:pPr>
            <a:r>
              <a:rPr lang="pl-PL" sz="4400" b="1" dirty="0">
                <a:latin typeface="Calibri" panose="020F0502020204030204" pitchFamily="34" charset="0"/>
                <a:cs typeface="Calibri" panose="020F0502020204030204" pitchFamily="34" charset="0"/>
              </a:rPr>
              <a:t>Wskaźniki struktury i natężenia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C098D-13AC-AE24-6BE8-BCC1FA3C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268760"/>
            <a:ext cx="7920880" cy="5184576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Wskaźnik struktury (częstość, liczebność względna, frakcja, odsetek) to stosunek </a:t>
            </a:r>
          </a:p>
          <a:p>
            <a:pPr marL="82296" indent="0" algn="just">
              <a:buNone/>
            </a:pPr>
            <a:r>
              <a:rPr 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liczby jednostek o danej wartości cechy zmiennej do łącznej liczebności zbiorowości </a:t>
            </a: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pl-PL" sz="1600" i="1" dirty="0">
                <a:latin typeface="Calibri" panose="020F0502020204030204" pitchFamily="34" charset="0"/>
                <a:cs typeface="Calibri" panose="020F0502020204030204" pitchFamily="34" charset="0"/>
              </a:rPr>
              <a:t>gdzie: </a:t>
            </a:r>
          </a:p>
          <a:p>
            <a:pPr marL="82296" indent="0" algn="just">
              <a:buNone/>
            </a:pPr>
            <a:r>
              <a:rPr lang="pl-PL" sz="1600" i="1" dirty="0">
                <a:latin typeface="Calibri" panose="020F0502020204030204" pitchFamily="34" charset="0"/>
                <a:cs typeface="Calibri" panose="020F0502020204030204" pitchFamily="34" charset="0"/>
              </a:rPr>
              <a:t>ni – liczebność cząstkowa określająca, ile jednostek zbiorowości przypada na daną</a:t>
            </a:r>
          </a:p>
          <a:p>
            <a:pPr marL="82296" indent="0" algn="just">
              <a:buNone/>
            </a:pPr>
            <a:r>
              <a:rPr lang="pl-PL" sz="1600" i="1" dirty="0">
                <a:latin typeface="Calibri" panose="020F0502020204030204" pitchFamily="34" charset="0"/>
                <a:cs typeface="Calibri" panose="020F0502020204030204" pitchFamily="34" charset="0"/>
              </a:rPr>
              <a:t>wartość cechy zmiennej, </a:t>
            </a:r>
          </a:p>
          <a:p>
            <a:pPr marL="82296" indent="0" algn="just">
              <a:buNone/>
            </a:pPr>
            <a:r>
              <a:rPr lang="pl-PL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– liczebność zbiorowości.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A71B0B0-3857-C05B-D558-B6BC40B9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636912"/>
            <a:ext cx="14168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3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49419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908720"/>
            <a:ext cx="7747040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l-PL" sz="1500" b="1" dirty="0">
              <a:latin typeface="Calibri" panose="020F050202020403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Szczególnym przypadkiem </a:t>
            </a:r>
            <a:r>
              <a:rPr lang="pl-PL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jest mediana (</a:t>
            </a:r>
            <a:r>
              <a:rPr lang="pl-PL" sz="19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Mediana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jest to wartość cechy, która dzieli szereg obserwacji na połowy, w ten sposób, że </a:t>
            </a:r>
            <a:r>
              <a:rPr lang="pl-PL" sz="19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połowa jednostek badanej zbiorowości charakteryzuje się wartościami cechy </a:t>
            </a:r>
            <a:r>
              <a:rPr lang="pl-PL" sz="19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niewiększymi</a:t>
            </a:r>
            <a:r>
              <a:rPr lang="pl-PL" sz="19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mediany i równocześnie połowa jednostek badanej zbiorowości charakteryzuje się wartościami cechy niemniejszymi od mediany.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Inaczej można powiedzieć, że mediana jest wartością środkową szeregu statystycznego, </a:t>
            </a:r>
            <a:r>
              <a:rPr lang="pl-PL" sz="19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dzieli szereg na dwie równe liczebnie części.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FF3E2AC-5FD1-4BDB-9FE2-41F3F94788D9}"/>
              </a:ext>
            </a:extLst>
          </p:cNvPr>
          <p:cNvSpPr txBox="1"/>
          <p:nvPr/>
        </p:nvSpPr>
        <p:spPr>
          <a:xfrm>
            <a:off x="1704152" y="4221087"/>
            <a:ext cx="48062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Mediana </a:t>
            </a:r>
            <a:r>
              <a:rPr lang="pl-PL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pl-PL" sz="22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Me</a:t>
            </a:r>
            <a:r>
              <a:rPr lang="pl-PL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) </a:t>
            </a:r>
            <a:endParaRPr lang="pl-PL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DC0B49B-FAEB-4B0F-AC1B-198CC739EE59}"/>
              </a:ext>
            </a:extLst>
          </p:cNvPr>
          <p:cNvSpPr txBox="1"/>
          <p:nvPr/>
        </p:nvSpPr>
        <p:spPr>
          <a:xfrm>
            <a:off x="1282224" y="4797152"/>
            <a:ext cx="7498080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szeregach szczegółowych oraz w szeregach jednowariantowych zawsze: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pl-P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pl-P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pl-P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96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49419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040560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ediana jest wartością szczególnie przydatną, gdy z różnych przyczyn (otwarte przedziały klasowe, nierówne przedziały klasowe, występowanie obserwacji odbiegających od ogółu) nie można wyznaczyć średniej arytmetycznej i/lub dominanty. 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Natomiast, nawet gdy możliwe jest wyznaczenie średniej arytmetycznej, to 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medianę można traktować jako wartość uzupełniającą. </a:t>
            </a:r>
          </a:p>
          <a:p>
            <a:r>
              <a:rPr lang="pl-PL" alt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50% jednostek zbiorowości ma poziom cechy wyższy lub równy Me, a 50% zbiorowości ma poziom cechy niższy bądź równy Me</a:t>
            </a:r>
          </a:p>
          <a:p>
            <a:r>
              <a:rPr lang="pl-PL" alt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nie zależy od wartości skrajnych</a:t>
            </a:r>
          </a:p>
          <a:p>
            <a:r>
              <a:rPr lang="pl-PL" alt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trzeba zawsze porządkować dane</a:t>
            </a:r>
          </a:p>
          <a:p>
            <a:r>
              <a:rPr lang="pl-PL" altLang="pl-PL" sz="1800" dirty="0">
                <a:latin typeface="Calibri" panose="020F0502020204030204" pitchFamily="34" charset="0"/>
                <a:cs typeface="Calibri" panose="020F0502020204030204" pitchFamily="34" charset="0"/>
              </a:rPr>
              <a:t>jeśli ilość danych jest nie parzysta to medianą jest środkowa wartość</a:t>
            </a:r>
          </a:p>
        </p:txBody>
      </p:sp>
    </p:spTree>
    <p:extLst>
      <p:ext uri="{BB962C8B-B14F-4D97-AF65-F5344CB8AC3E}">
        <p14:creationId xmlns:p14="http://schemas.microsoft.com/office/powerpoint/2010/main" val="2160902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B31A8D-8116-4D19-B45F-31B04E8CD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921005" cy="561975"/>
          </a:xfrm>
        </p:spPr>
        <p:txBody>
          <a:bodyPr>
            <a:normAutofit fontScale="90000"/>
          </a:bodyPr>
          <a:lstStyle/>
          <a:p>
            <a:pPr algn="l"/>
            <a:r>
              <a:rPr lang="pl-PL" altLang="pl-PL" sz="2400" b="1" i="1" dirty="0">
                <a:solidFill>
                  <a:srgbClr val="800000"/>
                </a:solidFill>
              </a:rPr>
              <a:t>Kwartyl 2 - Mediana 	Q</a:t>
            </a:r>
            <a:r>
              <a:rPr lang="pl-PL" altLang="pl-PL" sz="2400" b="1" i="1" baseline="-25000" dirty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pl-PL" altLang="pl-PL" sz="24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=Me       </a:t>
            </a:r>
            <a:r>
              <a:rPr lang="pl-PL" altLang="pl-PL" sz="1800" b="1" dirty="0">
                <a:solidFill>
                  <a:srgbClr val="0000CC"/>
                </a:solidFill>
              </a:rPr>
              <a:t>Excel           kwartyl, mediana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F1703A7-174D-4DFE-B23E-B23602876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7" y="908050"/>
            <a:ext cx="7654305" cy="4525963"/>
          </a:xfrm>
        </p:spPr>
        <p:txBody>
          <a:bodyPr/>
          <a:lstStyle/>
          <a:p>
            <a:pPr algn="r">
              <a:buFontTx/>
              <a:buNone/>
            </a:pPr>
            <a:endParaRPr lang="pl-PL" altLang="pl-PL" sz="1800" b="1" dirty="0">
              <a:solidFill>
                <a:srgbClr val="0000CC"/>
              </a:solidFill>
            </a:endParaRPr>
          </a:p>
          <a:p>
            <a:r>
              <a:rPr lang="pl-PL" altLang="pl-PL" sz="1800" dirty="0"/>
              <a:t>wartość środkowa </a:t>
            </a:r>
          </a:p>
          <a:p>
            <a:r>
              <a:rPr lang="pl-PL" altLang="pl-PL" sz="1800" dirty="0"/>
              <a:t>50% jednostek zbiorowości ma poziom cechy wyższy lub równy Me, a 50% zbiorowości ma poziom cechy niższy bądź równy Me</a:t>
            </a:r>
          </a:p>
          <a:p>
            <a:endParaRPr lang="pl-PL" altLang="pl-PL" sz="1800" dirty="0"/>
          </a:p>
          <a:p>
            <a:pPr>
              <a:buFontTx/>
              <a:buNone/>
            </a:pPr>
            <a:r>
              <a:rPr lang="pl-PL" altLang="pl-PL" sz="1800" dirty="0"/>
              <a:t>   </a:t>
            </a:r>
            <a:r>
              <a:rPr lang="pl-PL" altLang="pl-PL" sz="1800" b="1" dirty="0">
                <a:solidFill>
                  <a:srgbClr val="003300"/>
                </a:solidFill>
              </a:rPr>
              <a:t>* w szeregu szczegółowym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A93C60C6-FDD1-4600-B14F-50582BEA9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144" y="548680"/>
            <a:ext cx="366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8512A09-352D-4676-8D9F-2DF0CA0C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7F367ED3-B688-467B-B682-CD692B159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02740"/>
              </p:ext>
            </p:extLst>
          </p:nvPr>
        </p:nvGraphicFramePr>
        <p:xfrm>
          <a:off x="1835150" y="3171031"/>
          <a:ext cx="54737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3378200" imgH="889000" progId="Equation.3">
                  <p:embed/>
                </p:oleObj>
              </mc:Choice>
              <mc:Fallback>
                <p:oleObj name="Równanie" r:id="rId2" imgW="3378200" imgH="88900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7F367ED3-B688-467B-B682-CD692B159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71031"/>
                        <a:ext cx="547370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8695A958-9BD5-4E18-BD8D-93B4CB1C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00" y="5250260"/>
            <a:ext cx="478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dirty="0"/>
              <a:t>Wzrost:   166, 168, 170, 180, 170, 172, 170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A0D25180-46B4-434F-BFE9-35FA924A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25" y="5799930"/>
            <a:ext cx="475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dirty="0"/>
              <a:t>Wzrost:  166, 168, 170, </a:t>
            </a:r>
            <a:r>
              <a:rPr lang="pl-PL" altLang="pl-PL" b="1" dirty="0">
                <a:solidFill>
                  <a:schemeClr val="accent3">
                    <a:lumMod val="75000"/>
                  </a:schemeClr>
                </a:solidFill>
              </a:rPr>
              <a:t>170</a:t>
            </a:r>
            <a:r>
              <a:rPr lang="pl-PL" altLang="pl-PL" dirty="0"/>
              <a:t>, 170, 172, 180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0" grpId="1"/>
      <p:bldP spid="235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31" y="1124744"/>
            <a:ext cx="7674056" cy="525658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l-PL" sz="1500" b="1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4ECDE9E-F733-4DC5-BCB0-B0588D33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48" y="775915"/>
            <a:ext cx="7770805" cy="47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34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49419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908720"/>
            <a:ext cx="7890080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l-PL" sz="1500" b="1" dirty="0">
              <a:latin typeface="Calibri" panose="020F050202020403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l-PL" sz="19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Kwantyle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wartości cechy badanej zbiorowości, które dzielą tę zbiorowość na określone części pod względem liczby (albo częstości) jednostek statystycznych.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 najczęściej stosowanych </a:t>
            </a:r>
            <a:r>
              <a:rPr lang="pl-PL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kwantyli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należą: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l-PL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kwartyle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dzielące szereg na 4 części (ćwiartki)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decyle – dzielące szereg na 10 części;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pl-PL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centyle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pl-PL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percentyle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– dzielące szereg na 100 części.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Wyznaczenie </a:t>
            </a:r>
            <a:r>
              <a:rPr lang="pl-PL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kwantyli</a:t>
            </a:r>
            <a:r>
              <a:rPr lang="pl-PL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wymaga wcześniejszego uporządkowania wartości szeregu od najmniejszych do największych (częściej stosowane) lub odwrotnie.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494190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25658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l-PL" sz="1500" b="1" dirty="0">
              <a:latin typeface="Calibri" panose="020F050202020403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Poza medianą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kwartylami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są także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pierwszy, nazywany także dolnym (</a:t>
            </a:r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i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trzeci, nazywany także górnym (</a:t>
            </a:r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):</a:t>
            </a:r>
          </a:p>
          <a:p>
            <a:pPr marL="285750" lvl="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pl-PL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pierwszy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jest medianą pierwszej połowy szeregu, zatem dzieli zbiorowość w ten sposób, że </a:t>
            </a:r>
            <a:r>
              <a:rPr lang="pl-PL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¼ (25%) obserwacji ma wartości nie przekraczające </a:t>
            </a:r>
            <a:r>
              <a:rPr lang="pl-PL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</a:t>
            </a:r>
            <a:r>
              <a:rPr lang="pl-PL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pierwszego, a ¾ (75%) obserwacji ma wartości nie mniejsze od </a:t>
            </a:r>
            <a:r>
              <a:rPr lang="pl-PL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</a:t>
            </a:r>
            <a:r>
              <a:rPr lang="pl-PL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pierwszego;</a:t>
            </a:r>
          </a:p>
          <a:p>
            <a:pPr marL="285750" lvl="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pl-PL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trzeci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jest medianą drugiej połowy szeregu, zatem dzieli zbiorowość w ten sposób, że </a:t>
            </a:r>
            <a:r>
              <a:rPr lang="pl-PL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¾ (75%) obserwacji ma wartości nie przekraczające </a:t>
            </a:r>
            <a:r>
              <a:rPr lang="pl-PL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</a:t>
            </a:r>
            <a:r>
              <a:rPr lang="pl-PL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trzeciego, a ¼ (25%) obserwacji ma wartości nie mniejsze od </a:t>
            </a:r>
            <a:r>
              <a:rPr lang="pl-PL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</a:t>
            </a:r>
            <a:r>
              <a:rPr lang="pl-PL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trzeciego. 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83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587724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31" y="1124744"/>
            <a:ext cx="7674056" cy="525658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pl-PL" sz="1500" b="1" dirty="0">
              <a:latin typeface="Calibri" panose="020F050202020403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Kwartyle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pierwszy i trzeci mogą być także oznaczane jako </a:t>
            </a:r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1.4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 </a:t>
            </a:r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3.4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co wskazuje na podział szeregu na 4 części lub też </a:t>
            </a:r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0,25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 </a:t>
            </a:r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0,75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co wskazuje na odsetek obserwacji mniejszych lub równych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kwartylowi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Mediana jest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kwartylem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drugim (</a:t>
            </a:r>
            <a:r>
              <a:rPr lang="pl-PL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pl-PL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pl-PL" sz="1800" b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pl-PL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Mediana wspólnie z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kwartylami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dzielą uporządkowany szereg na ćwiartki. </a:t>
            </a:r>
            <a:r>
              <a:rPr lang="pl-PL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Podział ten nie dotyczy osi liczbowej, a liczby obserwacji! W każdej ćwiartce znajduje się po 25% obserwacji.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61394F-4A24-454B-B4A4-84DD5F22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20" y="4509120"/>
            <a:ext cx="6984776" cy="14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0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123656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000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CC0C731-7282-4AE6-B5A8-404CC08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CDE4AB9-40A4-42A2-B8E6-67CCCD2C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53616"/>
            <a:ext cx="742071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1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123656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000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CC0C731-7282-4AE6-B5A8-404CC08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E0C2FA1-39A8-4F47-A887-D34B48B3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81" y="692696"/>
            <a:ext cx="767947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8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854230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123656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000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600" dirty="0">
                <a:latin typeface="Calibri" panose="020F0502020204030204" pitchFamily="34" charset="0"/>
              </a:rPr>
              <a:t>Wzór na </a:t>
            </a:r>
            <a:r>
              <a:rPr lang="pl-PL" sz="1600" b="1" dirty="0">
                <a:latin typeface="Calibri" panose="020F0502020204030204" pitchFamily="34" charset="0"/>
              </a:rPr>
              <a:t>medianę w szeregu przedziałowym</a:t>
            </a:r>
            <a:r>
              <a:rPr lang="pl-PL" sz="1600" dirty="0">
                <a:latin typeface="Calibri" panose="020F0502020204030204" pitchFamily="34" charset="0"/>
              </a:rPr>
              <a:t>: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b="1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pl-PL" sz="1400" dirty="0">
                <a:latin typeface="Calibri" panose="020F0502020204030204" pitchFamily="34" charset="0"/>
              </a:rPr>
              <a:t>gdzie: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400" i="1" dirty="0" err="1">
                <a:latin typeface="Calibri" panose="020F0502020204030204" pitchFamily="34" charset="0"/>
              </a:rPr>
              <a:t>x</a:t>
            </a:r>
            <a:r>
              <a:rPr lang="pl-PL" sz="1400" i="1" baseline="-25000" dirty="0" err="1">
                <a:latin typeface="Calibri" panose="020F0502020204030204" pitchFamily="34" charset="0"/>
              </a:rPr>
              <a:t>Me</a:t>
            </a:r>
            <a:r>
              <a:rPr lang="pl-PL" sz="1400" dirty="0">
                <a:latin typeface="Calibri" panose="020F0502020204030204" pitchFamily="34" charset="0"/>
              </a:rPr>
              <a:t>  – dolna granica przedziału mediany;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400" i="1" dirty="0">
                <a:latin typeface="Calibri" panose="020F0502020204030204" pitchFamily="34" charset="0"/>
              </a:rPr>
              <a:t>n</a:t>
            </a:r>
            <a:r>
              <a:rPr lang="pl-PL" sz="1400" dirty="0">
                <a:latin typeface="Calibri" panose="020F0502020204030204" pitchFamily="34" charset="0"/>
              </a:rPr>
              <a:t>/2  – pozycja mediany;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400" dirty="0">
                <a:latin typeface="Calibri" panose="020F0502020204030204" pitchFamily="34" charset="0"/>
              </a:rPr>
              <a:t>          –  suma liczebności klas poprzedzających przedział mediany;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400" i="1" dirty="0" err="1">
                <a:latin typeface="Calibri" panose="020F0502020204030204" pitchFamily="34" charset="0"/>
              </a:rPr>
              <a:t>n</a:t>
            </a:r>
            <a:r>
              <a:rPr lang="pl-PL" sz="1400" i="1" baseline="-25000" dirty="0" err="1">
                <a:latin typeface="Calibri" panose="020F0502020204030204" pitchFamily="34" charset="0"/>
              </a:rPr>
              <a:t>Me</a:t>
            </a:r>
            <a:r>
              <a:rPr lang="pl-PL" sz="1400" dirty="0">
                <a:latin typeface="Calibri" panose="020F0502020204030204" pitchFamily="34" charset="0"/>
              </a:rPr>
              <a:t>  – liczebność przedziału mediany;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400" i="1" dirty="0" err="1">
                <a:latin typeface="Calibri" panose="020F0502020204030204" pitchFamily="34" charset="0"/>
              </a:rPr>
              <a:t>h</a:t>
            </a:r>
            <a:r>
              <a:rPr lang="pl-PL" sz="1400" i="1" baseline="-25000" dirty="0" err="1">
                <a:latin typeface="Calibri" panose="020F0502020204030204" pitchFamily="34" charset="0"/>
              </a:rPr>
              <a:t>Me</a:t>
            </a:r>
            <a:r>
              <a:rPr lang="pl-PL" sz="1400" dirty="0">
                <a:latin typeface="Calibri" panose="020F0502020204030204" pitchFamily="34" charset="0"/>
              </a:rPr>
              <a:t>  – rozpiętość przedziału mediany</a:t>
            </a:r>
            <a:r>
              <a:rPr lang="pl-PL" sz="1600" dirty="0">
                <a:latin typeface="Calibri" panose="020F0502020204030204" pitchFamily="34" charset="0"/>
              </a:rPr>
              <a:t>;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D6F11DE4-C193-4178-9308-91D0C73EF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800" y="1988840"/>
          <a:ext cx="20964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10082" imgH="581123" progId="">
                  <p:embed/>
                </p:oleObj>
              </mc:Choice>
              <mc:Fallback>
                <p:oleObj name="Equation" r:id="rId2" imgW="1410082" imgH="581123" progId="">
                  <p:embed/>
                  <p:pic>
                    <p:nvPicPr>
                      <p:cNvPr id="6" name="Obiekt 5">
                        <a:extLst>
                          <a:ext uri="{FF2B5EF4-FFF2-40B4-BE49-F238E27FC236}">
                            <a16:creationId xmlns:a16="http://schemas.microsoft.com/office/drawing/2014/main" id="{D6F11DE4-C193-4178-9308-91D0C73EF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840"/>
                        <a:ext cx="2096496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FCC0C731-7282-4AE6-B5A8-404CC08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40E4A70-A54C-4516-817C-73BE59450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90" y="3861048"/>
            <a:ext cx="55446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7292D6-7C9D-46D2-9ABF-7E77BBAC3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74638"/>
            <a:ext cx="7715200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pl-PL" altLang="pl-PL" sz="2000" b="1" dirty="0"/>
              <a:t>PARAMETRY ANALIZY STRUKTURY</a:t>
            </a:r>
            <a:r>
              <a:rPr lang="pl-PL" altLang="pl-PL" sz="4000" dirty="0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4875686-C03B-4D57-83E3-3736AC560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1600200"/>
            <a:ext cx="8064896" cy="50691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i="1" dirty="0"/>
              <a:t>	     </a:t>
            </a:r>
            <a:r>
              <a:rPr lang="pl-PL" altLang="pl-PL" sz="1800" b="1" i="1" dirty="0">
                <a:solidFill>
                  <a:srgbClr val="990099"/>
                </a:solidFill>
              </a:rPr>
              <a:t>klasyczne</a:t>
            </a:r>
            <a:r>
              <a:rPr lang="pl-PL" altLang="pl-PL" sz="1600" b="1" dirty="0">
                <a:solidFill>
                  <a:srgbClr val="990099"/>
                </a:solidFill>
              </a:rPr>
              <a:t>	</a:t>
            </a:r>
            <a:r>
              <a:rPr lang="pl-PL" altLang="pl-PL" sz="1600" b="1" dirty="0"/>
              <a:t>					</a:t>
            </a:r>
            <a:r>
              <a:rPr lang="pl-PL" altLang="pl-PL" sz="1800" b="1" i="1" dirty="0">
                <a:solidFill>
                  <a:srgbClr val="0000CC"/>
                </a:solidFill>
              </a:rPr>
              <a:t>pozycyjne</a:t>
            </a:r>
            <a:endParaRPr lang="pl-PL" altLang="pl-PL" sz="1800" b="1" dirty="0">
              <a:solidFill>
                <a:srgbClr val="0000CC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b="1" dirty="0"/>
              <a:t>  </a:t>
            </a:r>
            <a:r>
              <a:rPr lang="pl-PL" altLang="pl-PL" sz="1800" b="1" u="sng" dirty="0"/>
              <a:t>Miary przeciętne </a:t>
            </a:r>
            <a:endParaRPr lang="pl-PL" altLang="pl-PL" sz="1800" i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i="1" dirty="0"/>
              <a:t>tendencji centralnej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średnia arytmetyczna</a:t>
            </a:r>
            <a:r>
              <a:rPr lang="pl-PL" altLang="pl-PL" sz="1600" b="1" dirty="0"/>
              <a:t>			         </a:t>
            </a:r>
            <a:r>
              <a:rPr lang="pl-PL" altLang="pl-PL" sz="1600" b="1" dirty="0">
                <a:solidFill>
                  <a:srgbClr val="0000CC"/>
                </a:solidFill>
              </a:rPr>
              <a:t>- dominanta    ( moda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średnia geometryczna</a:t>
            </a:r>
            <a:r>
              <a:rPr lang="pl-PL" altLang="pl-PL" sz="1600" b="1" dirty="0"/>
              <a:t>			         </a:t>
            </a:r>
            <a:r>
              <a:rPr lang="pl-PL" altLang="pl-PL" sz="1600" b="1" dirty="0">
                <a:solidFill>
                  <a:srgbClr val="0000CC"/>
                </a:solidFill>
              </a:rPr>
              <a:t>-  </a:t>
            </a:r>
            <a:r>
              <a:rPr lang="pl-PL" altLang="pl-PL" sz="1600" b="1" dirty="0" err="1">
                <a:solidFill>
                  <a:srgbClr val="0000CC"/>
                </a:solidFill>
              </a:rPr>
              <a:t>kwantyle</a:t>
            </a:r>
            <a:r>
              <a:rPr lang="pl-PL" altLang="pl-PL" sz="1600" b="1" dirty="0">
                <a:solidFill>
                  <a:srgbClr val="0000CC"/>
                </a:solidFill>
              </a:rPr>
              <a:t>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średnia harmoniczna</a:t>
            </a:r>
            <a:r>
              <a:rPr lang="pl-PL" altLang="pl-PL" sz="1600" b="1" dirty="0"/>
              <a:t>	           		         </a:t>
            </a:r>
            <a:r>
              <a:rPr lang="pl-PL" altLang="pl-PL" sz="1600" b="1" dirty="0">
                <a:solidFill>
                  <a:srgbClr val="0000CC"/>
                </a:solidFill>
              </a:rPr>
              <a:t>- </a:t>
            </a:r>
            <a:r>
              <a:rPr lang="pl-PL" altLang="pl-PL" sz="1600" b="1" dirty="0" err="1">
                <a:solidFill>
                  <a:srgbClr val="0000CC"/>
                </a:solidFill>
              </a:rPr>
              <a:t>kwartyle</a:t>
            </a:r>
            <a:r>
              <a:rPr lang="pl-PL" altLang="pl-PL" sz="1600" b="1" dirty="0">
                <a:solidFill>
                  <a:srgbClr val="0000CC"/>
                </a:solidFill>
              </a:rPr>
              <a:t>, decyle, </a:t>
            </a:r>
            <a:r>
              <a:rPr lang="pl-PL" altLang="pl-PL" sz="1600" b="1" dirty="0" err="1">
                <a:solidFill>
                  <a:srgbClr val="0000CC"/>
                </a:solidFill>
              </a:rPr>
              <a:t>percentyle</a:t>
            </a:r>
            <a:endParaRPr lang="pl-PL" altLang="pl-PL" sz="1600" b="1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/>
              <a:t>				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b="1" dirty="0"/>
              <a:t>   </a:t>
            </a:r>
            <a:r>
              <a:rPr lang="pl-PL" altLang="pl-PL" sz="1800" b="1" u="sng" dirty="0"/>
              <a:t>Miary zróżnicowania</a:t>
            </a:r>
            <a:endParaRPr lang="pl-PL" altLang="pl-PL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i="1" dirty="0"/>
              <a:t>dyspersji , zmienności, rozproszenia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pl-PL" altLang="pl-PL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odchylenie standardowe</a:t>
            </a:r>
            <a:r>
              <a:rPr lang="pl-PL" altLang="pl-PL" sz="1600" b="1" dirty="0"/>
              <a:t>			  </a:t>
            </a:r>
            <a:r>
              <a:rPr lang="pl-PL" altLang="pl-PL" sz="1600" b="1" dirty="0">
                <a:solidFill>
                  <a:srgbClr val="0000CC"/>
                </a:solidFill>
              </a:rPr>
              <a:t>- obszar  zmienności (rozstęp)</a:t>
            </a:r>
            <a:r>
              <a:rPr lang="pl-PL" altLang="pl-PL" sz="16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wariancja = drugi moment centralny</a:t>
            </a:r>
            <a:r>
              <a:rPr lang="pl-PL" altLang="pl-PL" sz="1600" b="1" dirty="0"/>
              <a:t> 	  </a:t>
            </a:r>
            <a:r>
              <a:rPr lang="pl-PL" altLang="pl-PL" sz="1600" b="1" dirty="0">
                <a:solidFill>
                  <a:srgbClr val="0000CC"/>
                </a:solidFill>
              </a:rPr>
              <a:t>- odchylenie ćwiartkowe</a:t>
            </a:r>
            <a:r>
              <a:rPr lang="pl-PL" altLang="pl-PL" sz="1600" b="1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/>
              <a:t>					                  </a:t>
            </a:r>
            <a:r>
              <a:rPr lang="pl-PL" altLang="pl-PL" sz="1600" b="1" dirty="0">
                <a:solidFill>
                  <a:srgbClr val="0000CC"/>
                </a:solidFill>
              </a:rPr>
              <a:t>- odchylenie decylowe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klasyczny </a:t>
            </a:r>
            <a:r>
              <a:rPr lang="pl-PL" altLang="pl-PL" sz="1600" b="1" dirty="0" err="1">
                <a:solidFill>
                  <a:srgbClr val="990099"/>
                </a:solidFill>
              </a:rPr>
              <a:t>współ</a:t>
            </a:r>
            <a:r>
              <a:rPr lang="pl-PL" altLang="pl-PL" sz="1600" b="1" dirty="0">
                <a:solidFill>
                  <a:srgbClr val="990099"/>
                </a:solidFill>
              </a:rPr>
              <a:t>. zmienności</a:t>
            </a:r>
            <a:r>
              <a:rPr lang="pl-PL" altLang="pl-PL" sz="1600" b="1" dirty="0"/>
              <a:t>	   	  </a:t>
            </a:r>
            <a:r>
              <a:rPr lang="pl-PL" altLang="pl-PL" sz="1600" b="1" dirty="0">
                <a:solidFill>
                  <a:srgbClr val="0000CC"/>
                </a:solidFill>
              </a:rPr>
              <a:t>- pozycyjny </a:t>
            </a:r>
            <a:r>
              <a:rPr lang="pl-PL" altLang="pl-PL" sz="1600" b="1" dirty="0" err="1">
                <a:solidFill>
                  <a:srgbClr val="0000CC"/>
                </a:solidFill>
              </a:rPr>
              <a:t>współ</a:t>
            </a:r>
            <a:r>
              <a:rPr lang="pl-PL" altLang="pl-PL" sz="1600" b="1" dirty="0">
                <a:solidFill>
                  <a:srgbClr val="0000CC"/>
                </a:solidFill>
              </a:rPr>
              <a:t>. zmienności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altLang="pl-PL" sz="1600" b="1" dirty="0">
                <a:solidFill>
                  <a:srgbClr val="990099"/>
                </a:solidFill>
              </a:rPr>
              <a:t>typowy obszar zmienności	</a:t>
            </a:r>
            <a:r>
              <a:rPr lang="pl-PL" altLang="pl-PL" sz="1600" b="1" dirty="0"/>
              <a:t>                  </a:t>
            </a:r>
            <a:r>
              <a:rPr lang="pl-PL" altLang="pl-PL" sz="1600" b="1" dirty="0">
                <a:solidFill>
                  <a:srgbClr val="0000CC"/>
                </a:solidFill>
              </a:rPr>
              <a:t>- </a:t>
            </a:r>
            <a:r>
              <a:rPr lang="pl-PL" altLang="pl-PL" sz="1600" b="1" dirty="0" err="1">
                <a:solidFill>
                  <a:srgbClr val="0000CC"/>
                </a:solidFill>
              </a:rPr>
              <a:t>kwartylowy</a:t>
            </a:r>
            <a:r>
              <a:rPr lang="pl-PL" altLang="pl-PL" sz="1600" b="1" dirty="0">
                <a:solidFill>
                  <a:srgbClr val="0000CC"/>
                </a:solidFill>
              </a:rPr>
              <a:t> typowy obszar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pl-PL" altLang="pl-PL" sz="1600" b="1" dirty="0">
                <a:solidFill>
                  <a:srgbClr val="0000CC"/>
                </a:solidFill>
              </a:rPr>
              <a:t>                                                                                 zmienności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odchylenie przeciętne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3ECB8607-F798-4F0E-ACC0-4FD1C5806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98107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B2373309-9982-4656-92F6-AD38954C0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908050"/>
            <a:ext cx="6492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123656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b="1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CC0C731-7282-4AE6-B5A8-404CC08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2D3F921-408C-43AB-B778-2E8D98F0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"/>
            <a:ext cx="5242520" cy="69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44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854230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328592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600" b="1" dirty="0">
                <a:latin typeface="Calibri" panose="020F0502020204030204" pitchFamily="34" charset="0"/>
              </a:rPr>
              <a:t>Kwartyl pierwszy</a:t>
            </a:r>
            <a:r>
              <a:rPr lang="pl-PL" sz="1600" dirty="0">
                <a:latin typeface="Calibri" panose="020F0502020204030204" pitchFamily="34" charset="0"/>
              </a:rPr>
              <a:t> jest medianą pierwszej połowy szeregu, zatem dzieli zbiorowość                    w ten sposób, że ¼ (25%) obserwacji ma wartości nie przekraczające </a:t>
            </a:r>
            <a:r>
              <a:rPr lang="pl-PL" sz="1600" dirty="0" err="1">
                <a:latin typeface="Calibri" panose="020F0502020204030204" pitchFamily="34" charset="0"/>
              </a:rPr>
              <a:t>kwartyla</a:t>
            </a:r>
            <a:r>
              <a:rPr lang="pl-PL" sz="1600" dirty="0">
                <a:latin typeface="Calibri" panose="020F0502020204030204" pitchFamily="34" charset="0"/>
              </a:rPr>
              <a:t> pierwszego, a ¾ (75%) obserwacji ma wartości nie mniejsze od </a:t>
            </a:r>
            <a:r>
              <a:rPr lang="pl-PL" sz="1600" dirty="0" err="1">
                <a:latin typeface="Calibri" panose="020F0502020204030204" pitchFamily="34" charset="0"/>
              </a:rPr>
              <a:t>kwartyla</a:t>
            </a:r>
            <a:r>
              <a:rPr lang="pl-PL" sz="1600" dirty="0">
                <a:latin typeface="Calibri" panose="020F0502020204030204" pitchFamily="34" charset="0"/>
              </a:rPr>
              <a:t> pierwszego.</a:t>
            </a:r>
          </a:p>
          <a:p>
            <a:pPr marL="82296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l-PL" sz="1000" b="1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600" dirty="0">
                <a:latin typeface="Calibri" panose="020F0502020204030204" pitchFamily="34" charset="0"/>
              </a:rPr>
              <a:t>Wzór </a:t>
            </a:r>
            <a:r>
              <a:rPr lang="pl-PL" sz="1600" b="1" dirty="0" err="1">
                <a:latin typeface="Calibri" panose="020F0502020204030204" pitchFamily="34" charset="0"/>
              </a:rPr>
              <a:t>kwartyla</a:t>
            </a:r>
            <a:r>
              <a:rPr lang="pl-PL" sz="1600" b="1" dirty="0">
                <a:latin typeface="Calibri" panose="020F0502020204030204" pitchFamily="34" charset="0"/>
              </a:rPr>
              <a:t> pierwszego w szeregu przedziałowym</a:t>
            </a:r>
            <a:r>
              <a:rPr lang="pl-PL" sz="1400" dirty="0">
                <a:latin typeface="Calibri" panose="020F0502020204030204" pitchFamily="34" charset="0"/>
              </a:rPr>
              <a:t>: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gdzie: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 err="1">
                <a:latin typeface="Calibri" panose="020F0502020204030204" pitchFamily="34" charset="0"/>
              </a:rPr>
              <a:t>x</a:t>
            </a:r>
            <a:r>
              <a:rPr lang="pl-PL" sz="1600" i="1" baseline="-25000" dirty="0" err="1">
                <a:latin typeface="Calibri" panose="020F0502020204030204" pitchFamily="34" charset="0"/>
              </a:rPr>
              <a:t>Q</a:t>
            </a:r>
            <a:r>
              <a:rPr lang="pl-PL" sz="1600" dirty="0">
                <a:latin typeface="Calibri" panose="020F0502020204030204" pitchFamily="34" charset="0"/>
              </a:rPr>
              <a:t>  – dolna granica przedziału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>
                <a:latin typeface="Calibri" panose="020F0502020204030204" pitchFamily="34" charset="0"/>
              </a:rPr>
              <a:t>n</a:t>
            </a:r>
            <a:r>
              <a:rPr lang="pl-PL" sz="1600" dirty="0">
                <a:latin typeface="Calibri" panose="020F0502020204030204" pitchFamily="34" charset="0"/>
              </a:rPr>
              <a:t>/4  – pozycja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dirty="0">
                <a:latin typeface="Calibri" panose="020F0502020204030204" pitchFamily="34" charset="0"/>
              </a:rPr>
              <a:t>          –  suma liczebności klas poprzedzających przedział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 err="1">
                <a:latin typeface="Calibri" panose="020F0502020204030204" pitchFamily="34" charset="0"/>
              </a:rPr>
              <a:t>n</a:t>
            </a:r>
            <a:r>
              <a:rPr lang="pl-PL" sz="1600" i="1" baseline="-25000" dirty="0" err="1">
                <a:latin typeface="Calibri" panose="020F0502020204030204" pitchFamily="34" charset="0"/>
              </a:rPr>
              <a:t>Q</a:t>
            </a:r>
            <a:r>
              <a:rPr lang="pl-PL" sz="1600" dirty="0">
                <a:latin typeface="Calibri" panose="020F0502020204030204" pitchFamily="34" charset="0"/>
              </a:rPr>
              <a:t>  – liczebność przedziału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 err="1">
                <a:latin typeface="Calibri" panose="020F0502020204030204" pitchFamily="34" charset="0"/>
              </a:rPr>
              <a:t>h</a:t>
            </a:r>
            <a:r>
              <a:rPr lang="pl-PL" sz="1600" i="1" baseline="-25000" dirty="0" err="1">
                <a:latin typeface="Calibri" panose="020F0502020204030204" pitchFamily="34" charset="0"/>
              </a:rPr>
              <a:t>Q</a:t>
            </a:r>
            <a:r>
              <a:rPr lang="pl-PL" sz="1600" dirty="0">
                <a:latin typeface="Calibri" panose="020F0502020204030204" pitchFamily="34" charset="0"/>
              </a:rPr>
              <a:t>  – rozpiętość przedziału kwartyla;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CC0C731-7282-4AE6-B5A8-404CC08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B0F9128C-5D36-4409-8B77-D86031E6B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53624"/>
              </p:ext>
            </p:extLst>
          </p:nvPr>
        </p:nvGraphicFramePr>
        <p:xfrm>
          <a:off x="3121840" y="2685312"/>
          <a:ext cx="1919768" cy="87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4383" imgH="600206" progId="">
                  <p:embed/>
                </p:oleObj>
              </mc:Choice>
              <mc:Fallback>
                <p:oleObj name="Equation" r:id="rId2" imgW="1324383" imgH="600206" progId="">
                  <p:embed/>
                  <p:pic>
                    <p:nvPicPr>
                      <p:cNvPr id="7" name="Obiekt 6">
                        <a:extLst>
                          <a:ext uri="{FF2B5EF4-FFF2-40B4-BE49-F238E27FC236}">
                            <a16:creationId xmlns:a16="http://schemas.microsoft.com/office/drawing/2014/main" id="{B0F9128C-5D36-4409-8B77-D86031E6B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840" y="2685312"/>
                        <a:ext cx="1919768" cy="870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0F25018C-D3F5-483D-B176-67A16ED9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68" y="4869160"/>
            <a:ext cx="545561" cy="5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0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68" y="270514"/>
            <a:ext cx="7498080" cy="854230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Pozycyjne miary położenia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328592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sz="1700" b="1" dirty="0">
                <a:latin typeface="Calibri" panose="020F0502020204030204" pitchFamily="34" charset="0"/>
              </a:rPr>
              <a:t>Kwartyl trzeci</a:t>
            </a:r>
            <a:r>
              <a:rPr lang="pl-PL" sz="1700" dirty="0">
                <a:latin typeface="Calibri" panose="020F0502020204030204" pitchFamily="34" charset="0"/>
              </a:rPr>
              <a:t> jest medianą drugiej połowy szeregu, zatem dzieli zbiorowość w ten sposób, że ¾ (75%) obserwacji ma wartości nie przekraczające </a:t>
            </a:r>
            <a:r>
              <a:rPr lang="pl-PL" sz="1700" dirty="0" err="1">
                <a:latin typeface="Calibri" panose="020F0502020204030204" pitchFamily="34" charset="0"/>
              </a:rPr>
              <a:t>kwartyla</a:t>
            </a:r>
            <a:r>
              <a:rPr lang="pl-PL" sz="1700" dirty="0">
                <a:latin typeface="Calibri" panose="020F0502020204030204" pitchFamily="34" charset="0"/>
              </a:rPr>
              <a:t> trzeciego,                  a ¼ (25%) obserwacji ma wartości nie mniejsze od </a:t>
            </a:r>
            <a:r>
              <a:rPr lang="pl-PL" sz="1700" dirty="0" err="1">
                <a:latin typeface="Calibri" panose="020F0502020204030204" pitchFamily="34" charset="0"/>
              </a:rPr>
              <a:t>kwartyla</a:t>
            </a:r>
            <a:r>
              <a:rPr lang="pl-PL" sz="1700" dirty="0">
                <a:latin typeface="Calibri" panose="020F0502020204030204" pitchFamily="34" charset="0"/>
              </a:rPr>
              <a:t> pierwszego. 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7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pl-PL" sz="1700" dirty="0">
                <a:latin typeface="Calibri" panose="020F0502020204030204" pitchFamily="34" charset="0"/>
              </a:rPr>
              <a:t>Wzór </a:t>
            </a:r>
            <a:r>
              <a:rPr lang="pl-PL" sz="1700" b="1" dirty="0">
                <a:latin typeface="Calibri" panose="020F0502020204030204" pitchFamily="34" charset="0"/>
              </a:rPr>
              <a:t>kwartyla trzeciego w szeregu przedziałowym</a:t>
            </a:r>
            <a:r>
              <a:rPr lang="pl-PL" sz="1700" dirty="0">
                <a:latin typeface="Calibri" panose="020F0502020204030204" pitchFamily="34" charset="0"/>
              </a:rPr>
              <a:t>:</a:t>
            </a: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pl-PL" sz="1400" dirty="0"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pl-PL" sz="1600" dirty="0">
                <a:latin typeface="Calibri" panose="020F0502020204030204" pitchFamily="34" charset="0"/>
              </a:rPr>
              <a:t>gdzie: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 err="1">
                <a:latin typeface="Calibri" panose="020F0502020204030204" pitchFamily="34" charset="0"/>
              </a:rPr>
              <a:t>x</a:t>
            </a:r>
            <a:r>
              <a:rPr lang="pl-PL" sz="1600" i="1" baseline="-25000" dirty="0" err="1">
                <a:latin typeface="Calibri" panose="020F0502020204030204" pitchFamily="34" charset="0"/>
              </a:rPr>
              <a:t>Q</a:t>
            </a:r>
            <a:r>
              <a:rPr lang="pl-PL" sz="1600" dirty="0">
                <a:latin typeface="Calibri" panose="020F0502020204030204" pitchFamily="34" charset="0"/>
              </a:rPr>
              <a:t>  – dolna granica przedziału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dirty="0">
                <a:latin typeface="Calibri" panose="020F0502020204030204" pitchFamily="34" charset="0"/>
              </a:rPr>
              <a:t> ¾*n – pozycja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dirty="0">
                <a:latin typeface="Calibri" panose="020F0502020204030204" pitchFamily="34" charset="0"/>
              </a:rPr>
              <a:t>          –  suma liczebności klas poprzedzających przedział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 err="1">
                <a:latin typeface="Calibri" panose="020F0502020204030204" pitchFamily="34" charset="0"/>
              </a:rPr>
              <a:t>n</a:t>
            </a:r>
            <a:r>
              <a:rPr lang="pl-PL" sz="1600" i="1" baseline="-25000" dirty="0" err="1">
                <a:latin typeface="Calibri" panose="020F0502020204030204" pitchFamily="34" charset="0"/>
              </a:rPr>
              <a:t>Q</a:t>
            </a:r>
            <a:r>
              <a:rPr lang="pl-PL" sz="1600" dirty="0">
                <a:latin typeface="Calibri" panose="020F0502020204030204" pitchFamily="34" charset="0"/>
              </a:rPr>
              <a:t>  – liczebność przedziału kwartyla;</a:t>
            </a:r>
          </a:p>
          <a:p>
            <a:pPr marL="82296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l-PL" sz="1600" i="1" dirty="0" err="1">
                <a:latin typeface="Calibri" panose="020F0502020204030204" pitchFamily="34" charset="0"/>
              </a:rPr>
              <a:t>h</a:t>
            </a:r>
            <a:r>
              <a:rPr lang="pl-PL" sz="1600" i="1" baseline="-25000" dirty="0" err="1">
                <a:latin typeface="Calibri" panose="020F0502020204030204" pitchFamily="34" charset="0"/>
              </a:rPr>
              <a:t>Q</a:t>
            </a:r>
            <a:r>
              <a:rPr lang="pl-PL" sz="1600" dirty="0">
                <a:latin typeface="Calibri" panose="020F0502020204030204" pitchFamily="34" charset="0"/>
              </a:rPr>
              <a:t>  – rozpiętość przedziału kwartyla;</a:t>
            </a: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CC0C731-7282-4AE6-B5A8-404CC08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436BB4B1-D2DC-4D0D-AC92-294FFB383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39727"/>
              </p:ext>
            </p:extLst>
          </p:nvPr>
        </p:nvGraphicFramePr>
        <p:xfrm>
          <a:off x="2884992" y="2930958"/>
          <a:ext cx="2043052" cy="85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9167" imgH="600206" progId="">
                  <p:embed/>
                </p:oleObj>
              </mc:Choice>
              <mc:Fallback>
                <p:oleObj name="Equation" r:id="rId2" imgW="1429167" imgH="600206" progId="">
                  <p:embed/>
                  <p:pic>
                    <p:nvPicPr>
                      <p:cNvPr id="8" name="Obiekt 7">
                        <a:extLst>
                          <a:ext uri="{FF2B5EF4-FFF2-40B4-BE49-F238E27FC236}">
                            <a16:creationId xmlns:a16="http://schemas.microsoft.com/office/drawing/2014/main" id="{436BB4B1-D2DC-4D0D-AC92-294FFB383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992" y="2930958"/>
                        <a:ext cx="2043052" cy="858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0F25018C-D3F5-483D-B176-67A16ED9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41168"/>
            <a:ext cx="545561" cy="5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1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7C49-8F17-43AA-8AAF-1227C6C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60" y="404664"/>
            <a:ext cx="7498080" cy="854230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9060C-569E-424D-BC56-9D727E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124744"/>
            <a:ext cx="7272808" cy="5462742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b="1" dirty="0">
              <a:latin typeface="Calibri" panose="020F0502020204030204" pitchFamily="34" charset="0"/>
            </a:endParaRPr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endParaRPr lang="pl-PL" sz="1600" dirty="0">
              <a:latin typeface="Calibri" panose="020F0502020204030204" pitchFamily="34" charset="0"/>
            </a:endParaRPr>
          </a:p>
          <a:p>
            <a:pPr marL="82296" indent="0" algn="just">
              <a:buNone/>
            </a:pPr>
            <a:endParaRPr lang="pl-PL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8CDD34D2-C300-492F-9EFF-39D734570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404664"/>
            <a:ext cx="7993013" cy="612068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b="1" i="1" dirty="0"/>
              <a:t>	</a:t>
            </a:r>
            <a:r>
              <a:rPr lang="pl-PL" altLang="pl-PL" sz="1700" b="1" i="1" dirty="0"/>
              <a:t>    </a:t>
            </a:r>
            <a:r>
              <a:rPr lang="pl-PL" altLang="pl-PL" sz="1700" b="1" u="sng" dirty="0"/>
              <a:t>Miary asymetrii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700" i="1" dirty="0"/>
              <a:t>skośności</a:t>
            </a:r>
            <a:r>
              <a:rPr lang="pl-PL" altLang="pl-PL" sz="1700" b="1" i="1" dirty="0"/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400" b="1" i="1" dirty="0">
                <a:solidFill>
                  <a:srgbClr val="990099"/>
                </a:solidFill>
              </a:rPr>
              <a:t>klasyczne</a:t>
            </a:r>
            <a:r>
              <a:rPr lang="pl-PL" altLang="pl-PL" sz="1200" b="1" dirty="0">
                <a:solidFill>
                  <a:srgbClr val="990099"/>
                </a:solidFill>
              </a:rPr>
              <a:t>	</a:t>
            </a:r>
            <a:r>
              <a:rPr lang="pl-PL" altLang="pl-PL" sz="1200" b="1" dirty="0"/>
              <a:t>			</a:t>
            </a:r>
            <a:r>
              <a:rPr lang="pl-PL" altLang="pl-PL" sz="1400" b="1" i="1" dirty="0">
                <a:solidFill>
                  <a:srgbClr val="0000CC"/>
                </a:solidFill>
              </a:rPr>
              <a:t>pozycyjne</a:t>
            </a:r>
            <a:endParaRPr lang="pl-PL" altLang="pl-PL" sz="1400" i="1" dirty="0"/>
          </a:p>
          <a:p>
            <a:pPr>
              <a:lnSpc>
                <a:spcPct val="80000"/>
              </a:lnSpc>
              <a:buFontTx/>
              <a:buNone/>
            </a:pPr>
            <a:endParaRPr lang="pl-PL" altLang="pl-PL" sz="1600" b="1" i="1" dirty="0"/>
          </a:p>
          <a:p>
            <a:pPr>
              <a:lnSpc>
                <a:spcPct val="80000"/>
              </a:lnSpc>
              <a:buFontTx/>
              <a:buNone/>
            </a:pPr>
            <a:endParaRPr lang="pl-PL" altLang="pl-PL" sz="1600" b="1" i="1" dirty="0"/>
          </a:p>
          <a:p>
            <a:pPr>
              <a:lnSpc>
                <a:spcPct val="80000"/>
              </a:lnSpc>
              <a:buFontTx/>
              <a:buNone/>
            </a:pPr>
            <a:endParaRPr lang="pl-PL" altLang="pl-PL" sz="1800" b="1" dirty="0">
              <a:solidFill>
                <a:srgbClr val="0000CC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b="1" dirty="0"/>
              <a:t>  </a:t>
            </a:r>
            <a:r>
              <a:rPr lang="pl-PL" altLang="pl-PL" sz="1600" dirty="0"/>
              <a:t>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altLang="pl-PL" sz="1600" b="1" dirty="0">
                <a:solidFill>
                  <a:srgbClr val="990099"/>
                </a:solidFill>
              </a:rPr>
              <a:t>wskaźnik (miernik) asymetrii</a:t>
            </a:r>
            <a:r>
              <a:rPr lang="pl-PL" altLang="pl-PL" sz="1600" b="1" dirty="0"/>
              <a:t>	        </a:t>
            </a:r>
            <a:r>
              <a:rPr lang="pl-PL" altLang="pl-PL" sz="1600" b="1" dirty="0">
                <a:solidFill>
                  <a:srgbClr val="0000CC"/>
                </a:solidFill>
              </a:rPr>
              <a:t>- pozycyjny wskaźnik (miernik)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pl-PL" altLang="pl-PL" sz="1600" b="1" dirty="0">
                <a:solidFill>
                  <a:srgbClr val="0000CC"/>
                </a:solidFill>
              </a:rPr>
              <a:t>                                                                         asymetrii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współczynnik asymetrii</a:t>
            </a:r>
            <a:r>
              <a:rPr lang="pl-PL" altLang="pl-PL" sz="1600" b="1" dirty="0"/>
              <a:t>		        </a:t>
            </a:r>
            <a:r>
              <a:rPr lang="pl-PL" altLang="pl-PL" sz="1600" b="1" dirty="0">
                <a:solidFill>
                  <a:srgbClr val="0000CC"/>
                </a:solidFill>
              </a:rPr>
              <a:t>- pozycyjny </a:t>
            </a:r>
            <a:r>
              <a:rPr lang="pl-PL" altLang="pl-PL" sz="1600" b="1" dirty="0" err="1">
                <a:solidFill>
                  <a:srgbClr val="0000CC"/>
                </a:solidFill>
              </a:rPr>
              <a:t>współ</a:t>
            </a:r>
            <a:r>
              <a:rPr lang="pl-PL" altLang="pl-PL" sz="1600" b="1" dirty="0">
                <a:solidFill>
                  <a:srgbClr val="0000CC"/>
                </a:solidFill>
              </a:rPr>
              <a:t>. asymetrii</a:t>
            </a:r>
            <a:r>
              <a:rPr lang="pl-PL" altLang="pl-PL" sz="1600" b="1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moment trzeci centralny	</a:t>
            </a:r>
            <a:r>
              <a:rPr lang="pl-PL" altLang="pl-PL" sz="1600" b="1" dirty="0"/>
              <a:t>		 </a:t>
            </a:r>
          </a:p>
          <a:p>
            <a:pPr>
              <a:lnSpc>
                <a:spcPct val="80000"/>
              </a:lnSpc>
              <a:buFontTx/>
              <a:buNone/>
            </a:pPr>
            <a:endParaRPr lang="pl-PL" altLang="pl-PL" sz="1600" dirty="0"/>
          </a:p>
          <a:p>
            <a:pPr>
              <a:lnSpc>
                <a:spcPct val="80000"/>
              </a:lnSpc>
              <a:buFontTx/>
              <a:buChar char="-"/>
            </a:pPr>
            <a:endParaRPr lang="pl-PL" altLang="pl-PL" sz="1600" dirty="0"/>
          </a:p>
          <a:p>
            <a:pPr>
              <a:lnSpc>
                <a:spcPct val="80000"/>
              </a:lnSpc>
              <a:buFontTx/>
              <a:buChar char="-"/>
            </a:pPr>
            <a:endParaRPr lang="pl-PL" altLang="pl-PL" sz="1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b="1" dirty="0"/>
              <a:t>   </a:t>
            </a:r>
            <a:r>
              <a:rPr lang="pl-PL" altLang="pl-PL" sz="1800" b="1" u="sng" dirty="0"/>
              <a:t>Miary koncentracji</a:t>
            </a:r>
            <a:endParaRPr lang="pl-PL" altLang="pl-PL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pl-PL" sz="1600" i="1" dirty="0" err="1"/>
              <a:t>kurtozy</a:t>
            </a:r>
            <a:r>
              <a:rPr lang="pl-PL" altLang="pl-PL" sz="1600" i="1" dirty="0"/>
              <a:t> , ekscesu</a:t>
            </a:r>
            <a:r>
              <a:rPr lang="pl-PL" altLang="pl-PL" sz="1600" dirty="0"/>
              <a:t> </a:t>
            </a:r>
            <a:endParaRPr lang="pl-PL" altLang="pl-PL" sz="1600" i="1" dirty="0"/>
          </a:p>
          <a:p>
            <a:pPr algn="ctr">
              <a:lnSpc>
                <a:spcPct val="80000"/>
              </a:lnSpc>
              <a:buFontTx/>
              <a:buNone/>
            </a:pPr>
            <a:endParaRPr lang="pl-PL" altLang="pl-PL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moment czwarty centralny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współczynnik Lorenza –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pl-PL" sz="1600" b="1" dirty="0">
                <a:solidFill>
                  <a:srgbClr val="990099"/>
                </a:solidFill>
              </a:rPr>
              <a:t>- współczynnik </a:t>
            </a:r>
            <a:r>
              <a:rPr lang="pl-PL" altLang="pl-PL" sz="1600" b="1" dirty="0" err="1">
                <a:solidFill>
                  <a:srgbClr val="990099"/>
                </a:solidFill>
              </a:rPr>
              <a:t>Giniego</a:t>
            </a:r>
            <a:endParaRPr lang="pl-PL" altLang="pl-PL" sz="1600" b="1" dirty="0">
              <a:solidFill>
                <a:srgbClr val="990099"/>
              </a:solidFill>
            </a:endParaRP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035FA66A-507E-47E0-8F18-8E2CFDAD2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6868" y="1339850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4BF0A1B8-3948-4E30-B0A6-B0BC7482B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264" y="1530192"/>
            <a:ext cx="6492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13723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475" b="1" dirty="0">
                <a:latin typeface="Calibri" panose="020F0502020204030204" pitchFamily="34" charset="0"/>
                <a:cs typeface="Calibri" panose="020F0502020204030204" pitchFamily="34" charset="0"/>
              </a:rPr>
              <a:t>„średnio na jeża” czyli jak?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600" y="1268760"/>
            <a:ext cx="7920880" cy="484370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4500" cap="none" dirty="0">
                <a:latin typeface="Calibri" panose="020F0502020204030204" pitchFamily="34" charset="0"/>
                <a:cs typeface="Calibri" panose="020F0502020204030204" pitchFamily="34" charset="0"/>
              </a:rPr>
              <a:t>Średnia arytmetyczna jest zapewne najbardziej znanym pojęciem statystycznym. 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4500" dirty="0">
                <a:latin typeface="Calibri" panose="020F0502020204030204" pitchFamily="34" charset="0"/>
                <a:cs typeface="Calibri" panose="020F0502020204030204" pitchFamily="34" charset="0"/>
              </a:rPr>
              <a:t>Np. </a:t>
            </a:r>
            <a:r>
              <a:rPr lang="pl-PL" sz="4500" cap="none" dirty="0">
                <a:latin typeface="Calibri" panose="020F0502020204030204" pitchFamily="34" charset="0"/>
                <a:cs typeface="Calibri" panose="020F0502020204030204" pitchFamily="34" charset="0"/>
              </a:rPr>
              <a:t>średnia ocen, średnie zarobki, średnie zużycie paliwa w samochodzie.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pl-PL" sz="45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45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 to jest właściwie ta średnia i jak ją można policzyć? Czy jej znaczenie jest zawsze oczywiste?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l-PL" sz="4500" cap="none" dirty="0">
                <a:latin typeface="Calibri" panose="020F0502020204030204" pitchFamily="34" charset="0"/>
                <a:cs typeface="Calibri" panose="020F0502020204030204" pitchFamily="34" charset="0"/>
              </a:rPr>
              <a:t> Jest to miara pozwalająca na ocenę przeciętnego poziomu wartości badanej zmiennej. 	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552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56358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475" b="1" dirty="0">
                <a:latin typeface="Calibri" panose="020F0502020204030204" pitchFamily="34" charset="0"/>
                <a:cs typeface="Calibri" panose="020F0502020204030204" pitchFamily="34" charset="0"/>
              </a:rPr>
              <a:t>Średnia arytmetyczna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615" y="1609633"/>
            <a:ext cx="7486847" cy="36915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Średnią arytmetyczną otrzymujemy poprzez zsumowanie wartości wszystkich badanych obiektów i podzielenie tej sumy przez liczbę obiektów, wg wzoru: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pl-PL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gdzie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xi – ciąg wartości badanej zmiennej;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n – liczebność badanej zbiorowości.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C56E52A-A41A-4B85-86E9-DC07C8C9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78" y="2636912"/>
            <a:ext cx="1450844" cy="8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5E571-3A2E-4402-8ADD-749976E3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48680"/>
            <a:ext cx="8021529" cy="511021"/>
          </a:xfrm>
        </p:spPr>
        <p:txBody>
          <a:bodyPr>
            <a:normAutofit/>
          </a:bodyPr>
          <a:lstStyle/>
          <a:p>
            <a:pPr algn="ctr"/>
            <a:r>
              <a:rPr lang="pl-PL" sz="2700" b="1" dirty="0">
                <a:latin typeface="Calibri" panose="020F0502020204030204" pitchFamily="34" charset="0"/>
                <a:cs typeface="Calibri" panose="020F0502020204030204" pitchFamily="34" charset="0"/>
              </a:rPr>
              <a:t>Średnia arytmetyczna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264E6-A8C6-4E0F-87DB-5A0D5B2D1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615" y="1412777"/>
            <a:ext cx="7632849" cy="424847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lasyczny przykład - </a:t>
            </a:r>
            <a:r>
              <a:rPr lang="pl-PL" b="1" i="1" dirty="0">
                <a:latin typeface="Calibri" panose="020F0502020204030204" pitchFamily="34" charset="0"/>
                <a:cs typeface="Calibri" panose="020F0502020204030204" pitchFamily="34" charset="0"/>
              </a:rPr>
              <a:t>średnia ocen.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cap="none" dirty="0">
                <a:latin typeface="Calibri" panose="020F0502020204030204" pitchFamily="34" charset="0"/>
                <a:cs typeface="Calibri" panose="020F0502020204030204" pitchFamily="34" charset="0"/>
              </a:rPr>
              <a:t> język polski, matematykę, język angielski, biologię oraz wychowanie fizyczne: 4, 5, 2, 4, 5.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(4+5+2+4+5)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20/5 = 4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l-PL" b="1" cap="none" dirty="0">
                <a:latin typeface="Calibri" panose="020F0502020204030204" pitchFamily="34" charset="0"/>
                <a:cs typeface="Calibri" panose="020F0502020204030204" pitchFamily="34" charset="0"/>
              </a:rPr>
              <a:t>Średnia ocen ucznia wynosi 4.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61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4330</TotalTime>
  <Words>3432</Words>
  <Application>Microsoft Office PowerPoint</Application>
  <PresentationFormat>Pokaz na ekranie (4:3)</PresentationFormat>
  <Paragraphs>407</Paragraphs>
  <Slides>53</Slides>
  <Notes>13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4</vt:i4>
      </vt:variant>
      <vt:variant>
        <vt:lpstr>Tytuły slajdów</vt:lpstr>
      </vt:variant>
      <vt:variant>
        <vt:i4>53</vt:i4>
      </vt:variant>
    </vt:vector>
  </HeadingPairs>
  <TitlesOfParts>
    <vt:vector size="65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Przesilenie</vt:lpstr>
      <vt:lpstr>Równanie</vt:lpstr>
      <vt:lpstr>Equation</vt:lpstr>
      <vt:lpstr>Dokument</vt:lpstr>
      <vt:lpstr>Equation.3</vt:lpstr>
      <vt:lpstr>STATYSTYKI OPISOWE</vt:lpstr>
      <vt:lpstr>Charakterystyki opisowe – wartości liczbowe pozwalające na syntetyczny opis rozkładów zmiennych ilościowych. Charakterystyki opisowe dla populacji próbnych nazywają się statystykami, a dla populacji generalnych parametrami.</vt:lpstr>
      <vt:lpstr>Analiza struktury zbiorowości</vt:lpstr>
      <vt:lpstr>Wskaźniki struktury i natężenia </vt:lpstr>
      <vt:lpstr>PARAMETRY ANALIZY STRUKTURY </vt:lpstr>
      <vt:lpstr>Prezentacja programu PowerPoint</vt:lpstr>
      <vt:lpstr>„średnio na jeża” czyli jak?</vt:lpstr>
      <vt:lpstr>Średnia arytmetyczna</vt:lpstr>
      <vt:lpstr>Średnia arytmetyczna - przykład</vt:lpstr>
      <vt:lpstr>Wady stosowania średniej arytmetycznej</vt:lpstr>
      <vt:lpstr>Wady stosowania średniej arytmetycznej</vt:lpstr>
      <vt:lpstr>Psi przykład</vt:lpstr>
      <vt:lpstr>Przykład – torebki z mąką</vt:lpstr>
      <vt:lpstr>Prezentacja programu PowerPoint</vt:lpstr>
      <vt:lpstr>Prezentacja programu PowerPoint</vt:lpstr>
      <vt:lpstr>Prezentacja programu PowerPoint</vt:lpstr>
      <vt:lpstr>Klasyczne miary średnie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Pozycyjne parametry analizy struktury zbiorowości</vt:lpstr>
      <vt:lpstr>Prezentacja programu PowerPoint</vt:lpstr>
      <vt:lpstr>JAK CZYTAĆ SIATKĘ CENTYLOWĄ?  Poszczególne linie centylowe określają procent dzieci, które w każdej grupie wieku znajdują się poniżej ich poziomu.  Np. jeżeli wysokość ciała chłopca w danym wieku znajdzie się na linii 25 centyla oznacza to że 25% jego rówieśników tego chłopca jest od niego niższa lub tego samego wzrostu. W ten sposób wyznaczamy kanały rozwojowe dzieci i możemy monitorować indywidualną ścieżkę rozwoju dziecka.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Pozycyjne miary położenia</vt:lpstr>
      <vt:lpstr>Pozycyjne miary położenia</vt:lpstr>
      <vt:lpstr>Kwartyl 2 - Mediana  Q2=Me       Excel           kwartyl, mediana</vt:lpstr>
      <vt:lpstr>Prezentacja programu PowerPoint</vt:lpstr>
      <vt:lpstr>Pozycyjne miary położenia</vt:lpstr>
      <vt:lpstr>Pozycyjne miary położenia</vt:lpstr>
      <vt:lpstr>Pozycyjne miary położenia</vt:lpstr>
      <vt:lpstr>Prezentacja programu PowerPoint</vt:lpstr>
      <vt:lpstr>Prezentacja programu PowerPoint</vt:lpstr>
      <vt:lpstr>Pozycyjne miary położenia</vt:lpstr>
      <vt:lpstr>Prezentacja programu PowerPoint</vt:lpstr>
      <vt:lpstr>Pozycyjne miary położenia</vt:lpstr>
      <vt:lpstr>Pozycyjne miary położenia</vt:lpstr>
      <vt:lpstr>Zadania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GP</dc:creator>
  <cp:lastModifiedBy>Anna Przekota</cp:lastModifiedBy>
  <cp:revision>229</cp:revision>
  <dcterms:created xsi:type="dcterms:W3CDTF">2018-01-31T17:55:03Z</dcterms:created>
  <dcterms:modified xsi:type="dcterms:W3CDTF">2023-11-24T18:22:48Z</dcterms:modified>
</cp:coreProperties>
</file>