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8"/>
  </p:notesMasterIdLst>
  <p:sldIdLst>
    <p:sldId id="285" r:id="rId2"/>
    <p:sldId id="286" r:id="rId3"/>
    <p:sldId id="269" r:id="rId4"/>
    <p:sldId id="287" r:id="rId5"/>
    <p:sldId id="277" r:id="rId6"/>
    <p:sldId id="294" r:id="rId7"/>
    <p:sldId id="276" r:id="rId8"/>
    <p:sldId id="279" r:id="rId9"/>
    <p:sldId id="280" r:id="rId10"/>
    <p:sldId id="271" r:id="rId11"/>
    <p:sldId id="281" r:id="rId12"/>
    <p:sldId id="272" r:id="rId13"/>
    <p:sldId id="291" r:id="rId14"/>
    <p:sldId id="289" r:id="rId15"/>
    <p:sldId id="270" r:id="rId16"/>
    <p:sldId id="278" r:id="rId17"/>
    <p:sldId id="273" r:id="rId18"/>
    <p:sldId id="290" r:id="rId19"/>
    <p:sldId id="282" r:id="rId20"/>
    <p:sldId id="274" r:id="rId21"/>
    <p:sldId id="275" r:id="rId22"/>
    <p:sldId id="293" r:id="rId23"/>
    <p:sldId id="283" r:id="rId24"/>
    <p:sldId id="284" r:id="rId25"/>
    <p:sldId id="295" r:id="rId26"/>
    <p:sldId id="296" r:id="rId2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F13C7-8CDD-472D-B1B3-DCEB7B185F39}" type="datetimeFigureOut">
              <a:rPr lang="pl-PL" smtClean="0"/>
              <a:pPr/>
              <a:t>12 lis 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53284-BBC3-4812-8D3A-57E4A9A83D0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306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580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286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4719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4719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9454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6699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5109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5109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5109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0188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64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580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640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640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640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55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580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580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580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580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580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868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286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22" name="Podtytuł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12 lis 2023</a:t>
            </a:fld>
            <a:endParaRPr lang="pl-PL"/>
          </a:p>
        </p:txBody>
      </p:sp>
      <p:sp>
        <p:nvSpPr>
          <p:cNvPr id="20" name="Symbol zastępczy stopki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12 lis 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12 lis 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12 lis 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12 lis 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Prostokąt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12 lis 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12 lis 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12 lis 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12 lis 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Prostokąt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12 lis 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12 lis 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9" name="Schemat blokowy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Schemat blokowy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ycinek koł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ierście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Symbol zastępczy tytuł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9" name="Symbol zastępczy teks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24" name="Symbol zastępczy daty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DA32DBE-6314-4CEB-B5F1-D5533BE5F5B8}" type="datetimeFigureOut">
              <a:rPr lang="pl-PL" smtClean="0"/>
              <a:pPr/>
              <a:t>12 lis 2023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5" name="Prostokąt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package" Target="../embeddings/Microsoft_Word_Document.docx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2.bin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package" Target="../embeddings/Microsoft_Word_Document1.docx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6.w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4.emf"/><Relationship Id="rId7" Type="http://schemas.openxmlformats.org/officeDocument/2006/relationships/image" Target="../media/image3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5" Type="http://schemas.openxmlformats.org/officeDocument/2006/relationships/image" Target="../media/image31.emf"/><Relationship Id="rId4" Type="http://schemas.openxmlformats.org/officeDocument/2006/relationships/image" Target="../media/image3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>
          <a:xfrm>
            <a:off x="1331640" y="2564904"/>
            <a:ext cx="7488832" cy="2088232"/>
          </a:xfrm>
        </p:spPr>
        <p:txBody>
          <a:bodyPr>
            <a:normAutofit fontScale="90000"/>
          </a:bodyPr>
          <a:lstStyle/>
          <a:p>
            <a:pPr algn="ctr"/>
            <a:r>
              <a:rPr lang="pl-PL" sz="4600" b="1" dirty="0">
                <a:effectLst/>
                <a:latin typeface="Calibri" pitchFamily="34" charset="0"/>
              </a:rPr>
              <a:t>Miary zróżnicowania</a:t>
            </a:r>
            <a:br>
              <a:rPr lang="pl-PL" sz="4600" b="1" dirty="0">
                <a:effectLst/>
                <a:latin typeface="Calibri" pitchFamily="34" charset="0"/>
              </a:rPr>
            </a:br>
            <a:br>
              <a:rPr lang="pl-PL" sz="4600" b="1" dirty="0">
                <a:effectLst/>
                <a:latin typeface="Calibri" pitchFamily="34" charset="0"/>
              </a:rPr>
            </a:br>
            <a:br>
              <a:rPr lang="pl-PL" sz="4600" b="1" dirty="0">
                <a:effectLst/>
                <a:latin typeface="Calibri" pitchFamily="34" charset="0"/>
              </a:rPr>
            </a:br>
            <a:r>
              <a:rPr lang="pl-PL" sz="2200" b="1" dirty="0">
                <a:effectLst/>
                <a:latin typeface="Calibri" pitchFamily="34" charset="0"/>
              </a:rPr>
              <a:t>Miary zmienności (dyspersji) charakteryzują zbiorowość statystyczną, uwzględniając różnice między poszczególnymi jednostkami wchodzącymi w jej skład. </a:t>
            </a:r>
            <a:br>
              <a:rPr lang="pl-PL" sz="2200" b="1" dirty="0">
                <a:effectLst/>
                <a:latin typeface="Calibri" pitchFamily="34" charset="0"/>
              </a:rPr>
            </a:br>
            <a:r>
              <a:rPr lang="pl-PL" sz="2200" b="1" dirty="0">
                <a:effectLst/>
                <a:latin typeface="Calibri" pitchFamily="34" charset="0"/>
              </a:rPr>
              <a:t>Dokonują one charakterystyki stopnia zróżnicowania zbiorowości ze względu na wyróżnioną cechę zmienną.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02437" y="1196752"/>
            <a:ext cx="7402011" cy="5544616"/>
          </a:xfrm>
        </p:spPr>
        <p:txBody>
          <a:bodyPr>
            <a:noAutofit/>
          </a:bodyPr>
          <a:lstStyle/>
          <a:p>
            <a:pPr algn="just"/>
            <a:endParaRPr lang="pl-PL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  <a:cs typeface="Calibri" panose="020F0502020204030204" pitchFamily="34" charset="0"/>
              </a:rPr>
              <a:t>Odchylenie standardowe </a:t>
            </a: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jest pierwiastkiem kwadratowym z wariancji: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600" b="1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Odchylenie standardowe </a:t>
            </a:r>
            <a:r>
              <a:rPr lang="pl-PL" sz="16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informuje o ile średnie zróżnicowanie obserwowanych jednostek odchyla się od wartości średniej.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600" dirty="0">
                <a:latin typeface="Calibri" panose="020F0502020204030204" pitchFamily="34" charset="0"/>
                <a:cs typeface="Calibri" panose="020F0502020204030204" pitchFamily="34" charset="0"/>
              </a:rPr>
              <a:t>Miano odchylenia standardowego jest w takich samych jednostkach jak wartości dokonywanych pomiarów.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Miary zróżnicowania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pic>
        <p:nvPicPr>
          <p:cNvPr id="16" name="Obraz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616596"/>
            <a:ext cx="1610829" cy="48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5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02437" y="1196752"/>
            <a:ext cx="7402011" cy="5544616"/>
          </a:xfrm>
        </p:spPr>
        <p:txBody>
          <a:bodyPr>
            <a:noAutofit/>
          </a:bodyPr>
          <a:lstStyle/>
          <a:p>
            <a:pPr algn="just"/>
            <a:r>
              <a:rPr lang="pl-PL" sz="1800" b="1" i="1" u="sng" dirty="0"/>
              <a:t>Przykład</a:t>
            </a:r>
          </a:p>
          <a:p>
            <a:pPr algn="just"/>
            <a:r>
              <a:rPr lang="pl-PL" sz="1800" dirty="0">
                <a:latin typeface="Calibri" pitchFamily="34" charset="0"/>
              </a:rPr>
              <a:t>Wyznacz odchylenie standardowe dla szeregu przedziałowego na przykładzie informacji o wielkości działek gruntu (w arach) przeznaczonych pod budownictwo jednorodzinne.</a:t>
            </a:r>
          </a:p>
          <a:p>
            <a:pPr algn="just"/>
            <a:endParaRPr lang="pl-PL" sz="1800" dirty="0"/>
          </a:p>
          <a:p>
            <a:pPr algn="just"/>
            <a:endParaRPr lang="pl-PL" sz="1800" dirty="0"/>
          </a:p>
          <a:p>
            <a:pPr algn="just"/>
            <a:endParaRPr lang="pl-PL" sz="1800" dirty="0"/>
          </a:p>
          <a:p>
            <a:pPr algn="just"/>
            <a:endParaRPr lang="pl-PL" sz="1800" dirty="0"/>
          </a:p>
          <a:p>
            <a:pPr algn="just"/>
            <a:endParaRPr lang="pl-PL" sz="1800" dirty="0"/>
          </a:p>
          <a:p>
            <a:pPr algn="just"/>
            <a:endParaRPr lang="pl-PL" sz="1800" dirty="0"/>
          </a:p>
          <a:p>
            <a:pPr algn="just"/>
            <a:endParaRPr lang="pl-PL" sz="1800" dirty="0"/>
          </a:p>
          <a:p>
            <a:pPr algn="just"/>
            <a:endParaRPr lang="pl-PL" sz="1800" dirty="0"/>
          </a:p>
          <a:p>
            <a:pPr algn="just"/>
            <a:endParaRPr lang="pl-PL" sz="1800" dirty="0"/>
          </a:p>
          <a:p>
            <a:pPr algn="just"/>
            <a:endParaRPr lang="pl-PL" sz="1800" dirty="0"/>
          </a:p>
          <a:p>
            <a:pPr algn="just"/>
            <a:r>
              <a:rPr lang="pl-PL" sz="1800" dirty="0">
                <a:latin typeface="Calibri" pitchFamily="34" charset="0"/>
              </a:rPr>
              <a:t>Wielkość badanych działek budowlanych odchyla się średnio o 6,04 a                    od wartości średniej 13,52 a.</a:t>
            </a:r>
          </a:p>
          <a:p>
            <a:pPr algn="just"/>
            <a:endParaRPr lang="pl-PL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Odchylenie standardowe</a:t>
            </a: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85720" y="2500306"/>
          <a:ext cx="9802508" cy="278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3" imgW="6332676" imgH="1770184" progId="Word.Document.12">
                  <p:embed/>
                </p:oleObj>
              </mc:Choice>
              <mc:Fallback>
                <p:oleObj name="Dokument" r:id="rId3" imgW="6332676" imgH="1770184" progId="Word.Document.12">
                  <p:embed/>
                  <p:pic>
                    <p:nvPicPr>
                      <p:cNvPr id="399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500306"/>
                        <a:ext cx="9802508" cy="2786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1613710" y="5072074"/>
          <a:ext cx="1443799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5" imgW="939800" imgH="368300" progId="Equation.3">
                  <p:embed/>
                </p:oleObj>
              </mc:Choice>
              <mc:Fallback>
                <p:oleObj name="Równanie" r:id="rId5" imgW="939800" imgH="368300" progId="Equation.3">
                  <p:embed/>
                  <p:pic>
                    <p:nvPicPr>
                      <p:cNvPr id="399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710" y="5072074"/>
                        <a:ext cx="1443799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4067159" y="5143512"/>
          <a:ext cx="2362229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7" imgW="1739900" imgH="406400" progId="Equation.3">
                  <p:embed/>
                </p:oleObj>
              </mc:Choice>
              <mc:Fallback>
                <p:oleObj name="Równanie" r:id="rId7" imgW="1739900" imgH="406400" progId="Equation.3">
                  <p:embed/>
                  <p:pic>
                    <p:nvPicPr>
                      <p:cNvPr id="39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59" y="5143512"/>
                        <a:ext cx="2362229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65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02437" y="1428736"/>
            <a:ext cx="7584405" cy="5312632"/>
          </a:xfrm>
        </p:spPr>
        <p:txBody>
          <a:bodyPr>
            <a:noAutofit/>
          </a:bodyPr>
          <a:lstStyle/>
          <a:p>
            <a:pPr algn="just"/>
            <a:endParaRPr lang="pl-PL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l-PL" sz="1800" dirty="0">
                <a:latin typeface="Calibri" panose="020F0502020204030204" pitchFamily="34" charset="0"/>
              </a:rPr>
              <a:t>Odchylenie standardowe można wykorzystać do określenia </a:t>
            </a:r>
            <a:r>
              <a:rPr lang="pl-PL" sz="1800" b="1" dirty="0">
                <a:solidFill>
                  <a:srgbClr val="7030A0"/>
                </a:solidFill>
                <a:latin typeface="Calibri" panose="020F0502020204030204" pitchFamily="34" charset="0"/>
              </a:rPr>
              <a:t>typowego obszaru zmienności</a:t>
            </a:r>
            <a:r>
              <a:rPr lang="pl-PL" sz="1800" dirty="0">
                <a:solidFill>
                  <a:srgbClr val="7030A0"/>
                </a:solidFill>
                <a:latin typeface="Calibri" panose="020F0502020204030204" pitchFamily="34" charset="0"/>
              </a:rPr>
              <a:t> </a:t>
            </a:r>
            <a:r>
              <a:rPr lang="pl-PL" sz="1800" dirty="0">
                <a:latin typeface="Calibri" panose="020F0502020204030204" pitchFamily="34" charset="0"/>
              </a:rPr>
              <a:t>analizowanej cechy:</a:t>
            </a:r>
          </a:p>
          <a:p>
            <a:pPr algn="just"/>
            <a:endParaRPr lang="pl-PL" sz="1800" dirty="0">
              <a:latin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</a:endParaRPr>
          </a:p>
          <a:p>
            <a:pPr algn="just"/>
            <a:r>
              <a:rPr lang="pl-PL" sz="1800" dirty="0">
                <a:latin typeface="Calibri" panose="020F0502020204030204" pitchFamily="34" charset="0"/>
              </a:rPr>
              <a:t>Jeżeli rozkład cechy w zbiorowości jest rozkładem normalnym, to w </a:t>
            </a:r>
            <a:r>
              <a:rPr lang="pl-PL" sz="1800" b="1" dirty="0">
                <a:solidFill>
                  <a:srgbClr val="7030A0"/>
                </a:solidFill>
                <a:latin typeface="Calibri" panose="020F0502020204030204" pitchFamily="34" charset="0"/>
              </a:rPr>
              <a:t>granicach </a:t>
            </a:r>
          </a:p>
          <a:p>
            <a:pPr algn="just"/>
            <a:r>
              <a:rPr lang="pl-PL" sz="1800" b="1" dirty="0">
                <a:solidFill>
                  <a:srgbClr val="7030A0"/>
                </a:solidFill>
                <a:latin typeface="Calibri" panose="020F0502020204030204" pitchFamily="34" charset="0"/>
              </a:rPr>
              <a:t>typowego obszaru zmienności mieści się około 2/3 jednostek</a:t>
            </a:r>
            <a:r>
              <a:rPr lang="pl-PL" sz="1800" dirty="0">
                <a:latin typeface="Calibri" panose="020F0502020204030204" pitchFamily="34" charset="0"/>
              </a:rPr>
              <a:t> badanej zbiorowości.</a:t>
            </a:r>
          </a:p>
          <a:p>
            <a:pPr algn="just"/>
            <a:r>
              <a:rPr lang="pl-PL" sz="1800" dirty="0">
                <a:latin typeface="Calibri" panose="020F0502020204030204" pitchFamily="34" charset="0"/>
              </a:rPr>
              <a:t>Obserwacje o wartościach wykraczających poza typowy obszar zmienności nazywa się nietypowymi.</a:t>
            </a:r>
          </a:p>
          <a:p>
            <a:pPr algn="just"/>
            <a:endParaRPr lang="pl-PL" sz="1200" dirty="0">
              <a:latin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Miary zróżnicowania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6FCC1F8-3520-40C4-BCA8-B101F757E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0" y="2786058"/>
            <a:ext cx="2317251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1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sz="2400" b="1" i="1">
                <a:solidFill>
                  <a:srgbClr val="800000"/>
                </a:solidFill>
              </a:rPr>
              <a:t>Reguła trzech sigm (Twierdzenie Czebyszewa)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1125538"/>
            <a:ext cx="7697812" cy="4525962"/>
          </a:xfrm>
        </p:spPr>
        <p:txBody>
          <a:bodyPr/>
          <a:lstStyle/>
          <a:p>
            <a:pPr>
              <a:buFontTx/>
              <a:buChar char="-"/>
            </a:pPr>
            <a:r>
              <a:rPr lang="pl-PL" sz="2000" dirty="0">
                <a:latin typeface="Times New Roman" pitchFamily="18" charset="0"/>
              </a:rPr>
              <a:t>jeżeli rozkład populacji jest w przybliżeniu normalny, to:</a:t>
            </a:r>
          </a:p>
          <a:p>
            <a:pPr>
              <a:buFontTx/>
              <a:buChar char="-"/>
            </a:pPr>
            <a:endParaRPr lang="pl-PL" sz="1000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pl-PL" sz="2000" dirty="0">
                <a:latin typeface="Times New Roman" pitchFamily="18" charset="0"/>
              </a:rPr>
              <a:t>		    zawiera około 68 % obserwacji</a:t>
            </a:r>
          </a:p>
          <a:p>
            <a:pPr>
              <a:buFontTx/>
              <a:buNone/>
            </a:pPr>
            <a:endParaRPr lang="pl-PL" sz="1000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pl-PL" sz="2000" dirty="0">
                <a:latin typeface="Times New Roman" pitchFamily="18" charset="0"/>
              </a:rPr>
              <a:t>		     zawiera 95% obserwacji</a:t>
            </a:r>
          </a:p>
          <a:p>
            <a:pPr>
              <a:buFontTx/>
              <a:buNone/>
            </a:pPr>
            <a:endParaRPr lang="pl-PL" sz="1000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pl-PL" sz="2000" dirty="0">
                <a:latin typeface="Times New Roman" pitchFamily="18" charset="0"/>
              </a:rPr>
              <a:t>		     zawiera ponad 99% obserwacji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214414" y="1714488"/>
          <a:ext cx="7921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2" imgW="419100" imgH="228600" progId="Equation.3">
                  <p:embed/>
                </p:oleObj>
              </mc:Choice>
              <mc:Fallback>
                <p:oleObj name="Równanie" r:id="rId2" imgW="419100" imgH="228600" progId="Equation.3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714488"/>
                        <a:ext cx="79216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142976" y="2285992"/>
          <a:ext cx="936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4" imgW="482391" imgH="228501" progId="Equation.3">
                  <p:embed/>
                </p:oleObj>
              </mc:Choice>
              <mc:Fallback>
                <p:oleObj name="Równanie" r:id="rId4" imgW="482391" imgH="228501" progId="Equation.3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285992"/>
                        <a:ext cx="9366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23850" y="2852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142976" y="2857496"/>
          <a:ext cx="10096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6" imgW="469900" imgH="228600" progId="Equation.3">
                  <p:embed/>
                </p:oleObj>
              </mc:Choice>
              <mc:Fallback>
                <p:oleObj name="Równanie" r:id="rId6" imgW="469900" imgH="228600" progId="Equation.3">
                  <p:embed/>
                  <p:pic>
                    <p:nvPicPr>
                      <p:cNvPr id="18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857496"/>
                        <a:ext cx="100965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24075" y="3284538"/>
            <a:ext cx="5184775" cy="327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4716463" y="6381750"/>
          <a:ext cx="2698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9" imgW="139579" imgH="164957" progId="Equation.3">
                  <p:embed/>
                </p:oleObj>
              </mc:Choice>
              <mc:Fallback>
                <p:oleObj name="Równanie" r:id="rId9" imgW="139579" imgH="164957" progId="Equation.3">
                  <p:embed/>
                  <p:pic>
                    <p:nvPicPr>
                      <p:cNvPr id="184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6381750"/>
                        <a:ext cx="269875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4356100" y="6165850"/>
          <a:ext cx="23971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11" imgW="190500" imgH="228600" progId="Equation.3">
                  <p:embed/>
                </p:oleObj>
              </mc:Choice>
              <mc:Fallback>
                <p:oleObj name="Równanie" r:id="rId11" imgW="190500" imgH="228600" progId="Equation.3">
                  <p:embed/>
                  <p:pic>
                    <p:nvPicPr>
                      <p:cNvPr id="184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6165850"/>
                        <a:ext cx="239713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5076825" y="6165850"/>
          <a:ext cx="23971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13" imgW="190500" imgH="228600" progId="Equation.3">
                  <p:embed/>
                </p:oleObj>
              </mc:Choice>
              <mc:Fallback>
                <p:oleObj name="Równanie" r:id="rId13" imgW="190500" imgH="228600" progId="Equation.3">
                  <p:embed/>
                  <p:pic>
                    <p:nvPicPr>
                      <p:cNvPr id="184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6165850"/>
                        <a:ext cx="239713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3635375" y="6165850"/>
          <a:ext cx="23971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15" imgW="190500" imgH="228600" progId="Equation.3">
                  <p:embed/>
                </p:oleObj>
              </mc:Choice>
              <mc:Fallback>
                <p:oleObj name="Równanie" r:id="rId15" imgW="190500" imgH="228600" progId="Equation.3">
                  <p:embed/>
                  <p:pic>
                    <p:nvPicPr>
                      <p:cNvPr id="1844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6165850"/>
                        <a:ext cx="239713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5795963" y="6165850"/>
          <a:ext cx="23971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16" imgW="190500" imgH="228600" progId="Equation.3">
                  <p:embed/>
                </p:oleObj>
              </mc:Choice>
              <mc:Fallback>
                <p:oleObj name="Równanie" r:id="rId16" imgW="190500" imgH="228600" progId="Equation.3">
                  <p:embed/>
                  <p:pic>
                    <p:nvPicPr>
                      <p:cNvPr id="184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6165850"/>
                        <a:ext cx="239712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3059113" y="6165850"/>
          <a:ext cx="23971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17" imgW="190500" imgH="228600" progId="Equation.3">
                  <p:embed/>
                </p:oleObj>
              </mc:Choice>
              <mc:Fallback>
                <p:oleObj name="Równanie" r:id="rId17" imgW="190500" imgH="228600" progId="Equation.3">
                  <p:embed/>
                  <p:pic>
                    <p:nvPicPr>
                      <p:cNvPr id="184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6165850"/>
                        <a:ext cx="239712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18455" name="Object 23"/>
          <p:cNvGraphicFramePr>
            <a:graphicFrameLocks noChangeAspect="1"/>
          </p:cNvGraphicFramePr>
          <p:nvPr/>
        </p:nvGraphicFramePr>
        <p:xfrm>
          <a:off x="6443663" y="6165850"/>
          <a:ext cx="23971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18" imgW="190500" imgH="228600" progId="Equation.3">
                  <p:embed/>
                </p:oleObj>
              </mc:Choice>
              <mc:Fallback>
                <p:oleObj name="Równanie" r:id="rId18" imgW="190500" imgH="228600" progId="Equation.3">
                  <p:embed/>
                  <p:pic>
                    <p:nvPicPr>
                      <p:cNvPr id="1845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6165850"/>
                        <a:ext cx="239712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AutoShape 25"/>
          <p:cNvSpPr>
            <a:spLocks noChangeArrowheads="1"/>
          </p:cNvSpPr>
          <p:nvPr/>
        </p:nvSpPr>
        <p:spPr bwMode="auto">
          <a:xfrm>
            <a:off x="4140200" y="5013325"/>
            <a:ext cx="1439863" cy="71438"/>
          </a:xfrm>
          <a:prstGeom prst="leftRightArrow">
            <a:avLst>
              <a:gd name="adj1" fmla="val 50000"/>
              <a:gd name="adj2" fmla="val 4031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4427538" y="4652963"/>
            <a:ext cx="100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600" b="1"/>
              <a:t>68%</a:t>
            </a:r>
          </a:p>
        </p:txBody>
      </p:sp>
      <p:sp>
        <p:nvSpPr>
          <p:cNvPr id="18459" name="AutoShape 27"/>
          <p:cNvSpPr>
            <a:spLocks noChangeArrowheads="1"/>
          </p:cNvSpPr>
          <p:nvPr/>
        </p:nvSpPr>
        <p:spPr bwMode="auto">
          <a:xfrm>
            <a:off x="3492500" y="5589588"/>
            <a:ext cx="2736850" cy="144462"/>
          </a:xfrm>
          <a:prstGeom prst="leftRightArrow">
            <a:avLst>
              <a:gd name="adj1" fmla="val 50000"/>
              <a:gd name="adj2" fmla="val 3789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4427538" y="5300663"/>
            <a:ext cx="100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600" b="1"/>
              <a:t>95%</a:t>
            </a:r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2843213" y="6021388"/>
            <a:ext cx="3960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4211638" y="5734050"/>
            <a:ext cx="100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600" b="1"/>
              <a:t>99%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02437" y="1196752"/>
            <a:ext cx="7690042" cy="5544616"/>
          </a:xfrm>
        </p:spPr>
        <p:txBody>
          <a:bodyPr>
            <a:noAutofit/>
          </a:bodyPr>
          <a:lstStyle/>
          <a:p>
            <a:pPr algn="just"/>
            <a:endParaRPr lang="pl-PL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latin typeface="Calibri" panose="020F0502020204030204" pitchFamily="34" charset="0"/>
              </a:rPr>
              <a:t>Ideę typowego obszaru zmienności można rozszerzyć na regułę trzech sigm. W myśl tej reguły, określanej jako twierdzenie Czebyszewa przedział:</a:t>
            </a:r>
          </a:p>
          <a:p>
            <a:endParaRPr lang="pl-PL" sz="600" dirty="0">
              <a:latin typeface="Calibri" panose="020F0502020204030204" pitchFamily="34" charset="0"/>
            </a:endParaRPr>
          </a:p>
          <a:p>
            <a:pPr marL="370332" indent="-342900">
              <a:buFont typeface="+mj-lt"/>
              <a:buAutoNum type="arabicPeriod"/>
            </a:pPr>
            <a:r>
              <a:rPr lang="pl-PL" sz="1800" dirty="0">
                <a:latin typeface="Calibri" panose="020F0502020204030204" pitchFamily="34" charset="0"/>
              </a:rPr>
              <a:t>                            zawiera około 68,27% wszystkich obserwacji;</a:t>
            </a:r>
          </a:p>
          <a:p>
            <a:pPr marL="370332" indent="-342900">
              <a:buFont typeface="+mj-lt"/>
              <a:buAutoNum type="arabicPeriod"/>
            </a:pPr>
            <a:r>
              <a:rPr lang="pl-PL" sz="1800" dirty="0">
                <a:latin typeface="Calibri" panose="020F0502020204030204" pitchFamily="34" charset="0"/>
              </a:rPr>
              <a:t>                            zawiera około 95,45% wszystkich obserwacji (odstające);</a:t>
            </a:r>
          </a:p>
          <a:p>
            <a:pPr marL="370332" indent="-342900">
              <a:buFont typeface="+mj-lt"/>
              <a:buAutoNum type="arabicPeriod"/>
            </a:pPr>
            <a:r>
              <a:rPr lang="pl-PL" sz="1800" dirty="0">
                <a:latin typeface="Calibri" panose="020F0502020204030204" pitchFamily="34" charset="0"/>
              </a:rPr>
              <a:t>                            zawiera około 99,73% wszystkich obserwacji (izolowane).     </a:t>
            </a:r>
          </a:p>
          <a:p>
            <a:pPr marL="370332" indent="-342900"/>
            <a:endParaRPr lang="pl-PL" sz="1800" dirty="0">
              <a:latin typeface="Calibri" panose="020F0502020204030204" pitchFamily="34" charset="0"/>
            </a:endParaRPr>
          </a:p>
          <a:p>
            <a:pPr marL="0" indent="-342900"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Nadmierna liczba obserwacji odstających o więcej niż 2 odchylenia standardowe, albo i 3 odchylenia standardowe może sugerować błędy pomiarowe.</a:t>
            </a:r>
          </a:p>
          <a:p>
            <a:pPr marL="370332" indent="-342900"/>
            <a:endParaRPr lang="pl-PL" sz="1800" dirty="0">
              <a:latin typeface="Calibri" panose="020F0502020204030204" pitchFamily="34" charset="0"/>
            </a:endParaRPr>
          </a:p>
          <a:p>
            <a:pPr marL="370332" indent="-342900"/>
            <a:endParaRPr lang="pl-PL" sz="1800" dirty="0">
              <a:latin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Twierdzenie Czebyszewa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134A6FCC-2F3D-4476-A7AC-584E28097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2714620"/>
            <a:ext cx="1284326" cy="23809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50BBEA95-9995-428E-816C-77D00233E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04" y="3405224"/>
            <a:ext cx="1447216" cy="23809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A27EE9DE-B0D9-43C2-A12D-24E49E360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604" y="3071810"/>
            <a:ext cx="1459745" cy="2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1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02437" y="1428736"/>
            <a:ext cx="7402011" cy="531263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  <a:cs typeface="Calibri" panose="020F0502020204030204" pitchFamily="34" charset="0"/>
              </a:rPr>
              <a:t>Odchylenie przeciętne </a:t>
            </a: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jest średnią arytmetyczną z bezwzględnych wartości odchyleń zmiennej </a:t>
            </a:r>
            <a:r>
              <a:rPr lang="pl-PL" sz="18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 od jej średniej.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Wskazuje na średnie zróżnicowanie wartości obserwowanych jednostek statystycznych od wartości przeciętnej.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itchFamily="34" charset="0"/>
              </a:rPr>
              <a:t>Uwzględniając grupowanie danych w </a:t>
            </a:r>
            <a:r>
              <a:rPr lang="pl-PL" sz="1800" b="1" dirty="0">
                <a:latin typeface="Calibri" pitchFamily="34" charset="0"/>
              </a:rPr>
              <a:t>szeregach jednowariantowych</a:t>
            </a:r>
            <a:r>
              <a:rPr lang="pl-PL" sz="1800" dirty="0">
                <a:latin typeface="Calibri" pitchFamily="34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itchFamily="34" charset="0"/>
              </a:rPr>
              <a:t>Uwzględniając grupowanie danych w </a:t>
            </a:r>
            <a:r>
              <a:rPr lang="pl-PL" sz="1800" b="1" dirty="0">
                <a:latin typeface="Calibri" pitchFamily="34" charset="0"/>
              </a:rPr>
              <a:t>szeregach przedziałowych</a:t>
            </a:r>
            <a:r>
              <a:rPr lang="pl-PL" sz="1800" dirty="0">
                <a:latin typeface="Calibri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Miary zróżnicowania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F583E9F-23EE-4E43-880F-A18B42CB0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6" y="5572140"/>
            <a:ext cx="1814362" cy="618132"/>
          </a:xfrm>
          <a:prstGeom prst="rect">
            <a:avLst/>
          </a:prstGeom>
        </p:spPr>
      </p:pic>
      <p:grpSp>
        <p:nvGrpSpPr>
          <p:cNvPr id="2" name="Group 4">
            <a:extLst>
              <a:ext uri="{FF2B5EF4-FFF2-40B4-BE49-F238E27FC236}">
                <a16:creationId xmlns:a16="http://schemas.microsoft.com/office/drawing/2014/main" id="{0A8A3CF0-DF0D-3115-BA06-D74F1CA0CF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14750" y="4143375"/>
            <a:ext cx="1743075" cy="650875"/>
            <a:chOff x="2340" y="2610"/>
            <a:chExt cx="1098" cy="410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5081F5A-C6B3-1FB3-4F9E-23C493DCCB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40" y="2610"/>
              <a:ext cx="1098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EA21816-439B-9130-556B-B1476379E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2613"/>
              <a:ext cx="11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altLang="pl-PL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9" name="Group 26">
              <a:extLst>
                <a:ext uri="{FF2B5EF4-FFF2-40B4-BE49-F238E27FC236}">
                  <a16:creationId xmlns:a16="http://schemas.microsoft.com/office/drawing/2014/main" id="{C99C8962-24E0-36A8-7672-7B9171FA2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8" y="2628"/>
              <a:ext cx="1077" cy="416"/>
              <a:chOff x="2368" y="2628"/>
              <a:chExt cx="1077" cy="416"/>
            </a:xfrm>
          </p:grpSpPr>
          <p:sp>
            <p:nvSpPr>
              <p:cNvPr id="10" name="Line 6">
                <a:extLst>
                  <a:ext uri="{FF2B5EF4-FFF2-40B4-BE49-F238E27FC236}">
                    <a16:creationId xmlns:a16="http://schemas.microsoft.com/office/drawing/2014/main" id="{2E002038-733F-E889-7A97-9D0BF5A2C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9" y="2818"/>
                <a:ext cx="93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1" name="Line 7">
                <a:extLst>
                  <a:ext uri="{FF2B5EF4-FFF2-40B4-BE49-F238E27FC236}">
                    <a16:creationId xmlns:a16="http://schemas.microsoft.com/office/drawing/2014/main" id="{FC4AA7F1-15C6-0182-A2B3-6FD47DAFF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2764"/>
                <a:ext cx="63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2" name="Line 8">
                <a:extLst>
                  <a:ext uri="{FF2B5EF4-FFF2-40B4-BE49-F238E27FC236}">
                    <a16:creationId xmlns:a16="http://schemas.microsoft.com/office/drawing/2014/main" id="{DD082F54-BA25-7EBC-4AAC-004EDE6D2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2" y="2727"/>
                <a:ext cx="0" cy="18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3" name="Line 9">
                <a:extLst>
                  <a:ext uri="{FF2B5EF4-FFF2-40B4-BE49-F238E27FC236}">
                    <a16:creationId xmlns:a16="http://schemas.microsoft.com/office/drawing/2014/main" id="{7D4D4888-F847-D552-33FE-8E9DDA098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4" y="2727"/>
                <a:ext cx="0" cy="18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5BD03F50-4BEB-4711-9AF4-BFC8BAEF2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6" y="2678"/>
                <a:ext cx="265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2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å</a:t>
                </a:r>
                <a:endParaRPr kumimoji="0" lang="pl-PL" altLang="pl-P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24D8123B-50F4-AA7E-9713-64D890F9C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" y="2903"/>
                <a:ext cx="99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=</a:t>
                </a:r>
                <a:endParaRPr kumimoji="0" lang="pl-PL" altLang="pl-P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8D88D2E7-D13E-CB98-76A6-E57F518C6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" y="2705"/>
                <a:ext cx="170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1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-</a:t>
                </a:r>
                <a:endParaRPr kumimoji="0" lang="pl-PL" altLang="pl-P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F20F607C-F0E1-61E4-C2CC-0148B8B50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5" y="2705"/>
                <a:ext cx="170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1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=</a:t>
                </a:r>
                <a:endParaRPr kumimoji="0" lang="pl-PL" altLang="pl-P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CA28EEA0-229B-C4A1-90F7-97E73DED2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2639"/>
                <a:ext cx="78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10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n</a:t>
                </a:r>
                <a:endParaRPr kumimoji="0" lang="pl-PL" altLang="pl-P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69D85E9F-1426-A129-21FD-BDC76A1E0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7" y="2911"/>
                <a:ext cx="59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10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</a:t>
                </a:r>
                <a:endParaRPr kumimoji="0" lang="pl-PL" altLang="pl-P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42C69461-292D-CA2B-4BE6-2293AC436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4" y="2819"/>
                <a:ext cx="59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10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</a:t>
                </a:r>
                <a:endParaRPr kumimoji="0" lang="pl-PL" altLang="pl-P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F065FF0A-73EA-B077-C02F-59438C214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" y="2722"/>
                <a:ext cx="124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19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x</a:t>
                </a:r>
                <a:endParaRPr kumimoji="0" lang="pl-PL" altLang="pl-PL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72F21318-77DF-3E81-FBFC-B245CBA46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2722"/>
                <a:ext cx="124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19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x</a:t>
                </a:r>
                <a:endParaRPr kumimoji="0" lang="pl-PL" altLang="pl-P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3CAAC616-E56A-047E-B1E2-9AAEFDFAE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" y="2838"/>
                <a:ext cx="133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19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n</a:t>
                </a:r>
                <a:endParaRPr kumimoji="0" lang="pl-PL" altLang="pl-P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91D81E9D-FA9B-E59B-5460-EBC22D7F3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2722"/>
                <a:ext cx="124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19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x</a:t>
                </a:r>
                <a:endParaRPr kumimoji="0" lang="pl-PL" altLang="pl-P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D1D0D4AF-A8EC-2783-3B21-1D7E2D752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" y="2722"/>
                <a:ext cx="133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19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d</a:t>
                </a:r>
                <a:endParaRPr kumimoji="0" lang="pl-PL" altLang="pl-P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870EA2BA-987F-3810-9038-4C91E83EE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911"/>
                <a:ext cx="78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pl-PL" altLang="pl-P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EA450220-4ADB-D366-E206-0B3A5DAD9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628"/>
                <a:ext cx="133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1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pl-PL" altLang="pl-P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03D95F96-5666-287D-292C-AB4EBF0C4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4" y="2722"/>
                <a:ext cx="108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1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)</a:t>
                </a:r>
                <a:endParaRPr kumimoji="0" lang="pl-PL" altLang="pl-P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4B316F69-C3C7-CA22-39CA-91AE9E476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7" y="2722"/>
                <a:ext cx="108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1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(</a:t>
                </a:r>
                <a:endParaRPr kumimoji="0" lang="pl-PL" altLang="pl-P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249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02437" y="980728"/>
            <a:ext cx="7402011" cy="5760640"/>
          </a:xfrm>
        </p:spPr>
        <p:txBody>
          <a:bodyPr>
            <a:noAutofit/>
          </a:bodyPr>
          <a:lstStyle/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l-PL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Przykład:</a:t>
            </a:r>
          </a:p>
          <a:p>
            <a:pPr algn="just"/>
            <a:endParaRPr lang="pl-PL" sz="1800" b="1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Miary zróżnicowania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25156" y="2285992"/>
          <a:ext cx="8218844" cy="285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3" imgW="6332676" imgH="1960630" progId="Word.Document.12">
                  <p:embed/>
                </p:oleObj>
              </mc:Choice>
              <mc:Fallback>
                <p:oleObj name="Dokument" r:id="rId3" imgW="6332676" imgH="1960630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156" y="2285992"/>
                        <a:ext cx="8218844" cy="2857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Prostokąt 10"/>
          <p:cNvSpPr/>
          <p:nvPr/>
        </p:nvSpPr>
        <p:spPr>
          <a:xfrm>
            <a:off x="1214414" y="1643050"/>
            <a:ext cx="750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Calibri" pitchFamily="34" charset="0"/>
              </a:rPr>
              <a:t>Wyznacz odchylenie przeciętne dla szeregu wyliczającego przedstawiającego zatrudnienie w sześciu przedsiębiorstwach.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428728" y="4714884"/>
          <a:ext cx="1714512" cy="678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5" imgW="927100" imgH="368300" progId="Equation.3">
                  <p:embed/>
                </p:oleObj>
              </mc:Choice>
              <mc:Fallback>
                <p:oleObj name="Równanie" r:id="rId5" imgW="927100" imgH="368300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4714884"/>
                        <a:ext cx="1714512" cy="6786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214810" y="5500702"/>
          <a:ext cx="2143140" cy="70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7" imgW="1130300" imgH="368300" progId="Equation.3">
                  <p:embed/>
                </p:oleObj>
              </mc:Choice>
              <mc:Fallback>
                <p:oleObj name="Równanie" r:id="rId7" imgW="1130300" imgH="368300" progId="Equation.3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5500702"/>
                        <a:ext cx="2143140" cy="708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1402409" y="5572140"/>
          <a:ext cx="2026583" cy="726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9" imgW="1054100" imgH="381000" progId="Equation.3">
                  <p:embed/>
                </p:oleObj>
              </mc:Choice>
              <mc:Fallback>
                <p:oleObj name="Równanie" r:id="rId9" imgW="1054100" imgH="381000" progId="Equation.3">
                  <p:embed/>
                  <p:pic>
                    <p:nvPicPr>
                      <p:cNvPr id="10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409" y="5572140"/>
                        <a:ext cx="2026583" cy="7265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560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02437" y="1500174"/>
            <a:ext cx="7690042" cy="524119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Jeżeli wartości odchylenia przeciętnego i odchylenia standardowego odniesie się do poziomu przeciętnego, to w ten sposób ocenić można poziom zróżnicowania względnego, w ten sposób uzyskuje się współczynniki zmienności.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300" b="1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</a:rPr>
              <a:t>Współczynnik zmienności </a:t>
            </a:r>
            <a:r>
              <a:rPr lang="pl-PL" sz="1800" dirty="0">
                <a:latin typeface="Calibri" panose="020F0502020204030204" pitchFamily="34" charset="0"/>
              </a:rPr>
              <a:t>oparty na odchyleniu przeciętnym wyraża się wzorem: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a </a:t>
            </a:r>
            <a:r>
              <a:rPr lang="pl-PL" sz="1800" b="1" dirty="0">
                <a:latin typeface="Calibri" panose="020F0502020204030204" pitchFamily="34" charset="0"/>
              </a:rPr>
              <a:t>współczynnik zmienności oparty na odchyleniu standardowym</a:t>
            </a:r>
            <a:r>
              <a:rPr lang="pl-PL" sz="1800" dirty="0">
                <a:latin typeface="Calibri" panose="020F0502020204030204" pitchFamily="34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6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600" dirty="0">
              <a:latin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Miary zróżnicowania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344BC86-185E-41CA-B033-BF62EF6FA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32" y="3286124"/>
            <a:ext cx="1643434" cy="50006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58A8A71-144E-4512-956A-2BF63C9E6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2" y="4572008"/>
            <a:ext cx="1761236" cy="53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11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02437" y="1428736"/>
            <a:ext cx="7690042" cy="531263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6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6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Zbiorowości o charakterze społeczno-ekonomicznym o współczynniku zmienności: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pl-PL" sz="1800" dirty="0">
                <a:latin typeface="Calibri" panose="020F0502020204030204" pitchFamily="34" charset="0"/>
              </a:rPr>
              <a:t>  poniżej 35% określa się jako </a:t>
            </a:r>
            <a:r>
              <a:rPr lang="pl-PL" sz="1800" b="1" dirty="0">
                <a:latin typeface="Calibri" panose="020F0502020204030204" pitchFamily="34" charset="0"/>
              </a:rPr>
              <a:t>względnie jednorodne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pl-PL" sz="1800" dirty="0">
                <a:latin typeface="Calibri" panose="020F0502020204030204" pitchFamily="34" charset="0"/>
              </a:rPr>
              <a:t>  współczynniki z przedziału 35-65% wskazują na </a:t>
            </a:r>
            <a:r>
              <a:rPr lang="pl-PL" sz="1800" b="1" dirty="0">
                <a:latin typeface="Calibri" panose="020F0502020204030204" pitchFamily="34" charset="0"/>
              </a:rPr>
              <a:t>przeciętne zróżnicowanie</a:t>
            </a:r>
            <a:endParaRPr lang="pl-PL" sz="1800" b="1" dirty="0"/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pl-PL" sz="1800" dirty="0">
                <a:latin typeface="Calibri" panose="020F0502020204030204" pitchFamily="34" charset="0"/>
              </a:rPr>
              <a:t>  o współczynniku zmienności powyżej 65% jako </a:t>
            </a:r>
            <a:r>
              <a:rPr lang="pl-PL" sz="1800" b="1" dirty="0">
                <a:latin typeface="Calibri" panose="020F0502020204030204" pitchFamily="34" charset="0"/>
              </a:rPr>
              <a:t>silnie zróżnicowane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Współczynnik zmienności</a:t>
            </a:r>
          </a:p>
        </p:txBody>
      </p:sp>
    </p:spTree>
    <p:extLst>
      <p:ext uri="{BB962C8B-B14F-4D97-AF65-F5344CB8AC3E}">
        <p14:creationId xmlns:p14="http://schemas.microsoft.com/office/powerpoint/2010/main" val="827811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02437" y="1124744"/>
            <a:ext cx="7690042" cy="561662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i="1" u="sng" dirty="0">
                <a:latin typeface="Calibri" panose="020F0502020204030204" pitchFamily="34" charset="0"/>
              </a:rPr>
              <a:t>Przykład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Zbadano osiem gospodarstw domowych ze względu na spożycie chleba (kg/dziennie) oraz spożycie mleka (l/dziennie).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Dla zmiennych tych otrzymano: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Badane gospodarstwa są nieznacznie silniej zróżnicowanie ze względu na spożycie chleba niż spożycie mleka.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Miary zróżnicowania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-642974" y="2571744"/>
          <a:ext cx="10782300" cy="1422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3" imgW="6332676" imgH="704905" progId="Word.Document.12">
                  <p:embed/>
                </p:oleObj>
              </mc:Choice>
              <mc:Fallback>
                <p:oleObj name="Dokument" r:id="rId3" imgW="6332676" imgH="704905" progId="Word.Document.12">
                  <p:embed/>
                  <p:pic>
                    <p:nvPicPr>
                      <p:cNvPr id="41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42974" y="2571744"/>
                        <a:ext cx="10782300" cy="1422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2214546" y="4500570"/>
          <a:ext cx="4478852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5" imgW="2288949" imgH="365053" progId="Equation.3">
                  <p:embed/>
                </p:oleObj>
              </mc:Choice>
              <mc:Fallback>
                <p:oleObj name="Równanie" r:id="rId5" imgW="2288949" imgH="365053" progId="Equation.3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4500570"/>
                        <a:ext cx="4478852" cy="714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81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02437" y="1357298"/>
            <a:ext cx="7512967" cy="514353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Obserwowane jednostki statystyczne, mimo takiej samej średniej mogą się znacząco różnić pomiędzy sobą, np. przeciętne wynagrodzenie w dwóch przedsiębiorstwach może być takie samo bądź zbliżone, jednak pracownicy tych przedsiębiorstw mogą otrzymywać różne wynagrodzenia.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Przykład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Przeciętne wynagrodzenie w firmie A:  2,3;   2,5;    2,7;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przeciętne wynagrodzenie w firmie B: 1,9;   2,5    3,1.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Średnia wynosi 2,5.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i="1" dirty="0">
                <a:solidFill>
                  <a:srgbClr val="FF0000"/>
                </a:solidFill>
                <a:latin typeface="Calibri" pitchFamily="34" charset="0"/>
              </a:rPr>
              <a:t>W</a:t>
            </a:r>
            <a:r>
              <a:rPr lang="pl-PL" sz="1800" b="1" i="1" dirty="0">
                <a:solidFill>
                  <a:srgbClr val="FF0000"/>
                </a:solidFill>
                <a:latin typeface="Calibri" pitchFamily="34" charset="0"/>
                <a:cs typeface="Calibri" panose="020F0502020204030204" pitchFamily="34" charset="0"/>
              </a:rPr>
              <a:t>artość średnia, nie pozwala na ocenę zróżnicowania lub inaczej zmienności badanej cechy (dyspersji, rozproszenia, rozrzutu).</a:t>
            </a:r>
            <a:endParaRPr lang="pl-PL" sz="1800" b="1" i="1" dirty="0">
              <a:solidFill>
                <a:srgbClr val="FF0000"/>
              </a:solidFill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Miary zróżnicowania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8162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02437" y="1285860"/>
            <a:ext cx="7690042" cy="545550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Uzupełnieniem klasycznych miar zróżnicowania lub podstawą opisu                                zbiorowości w sytuacji, gdy nie można określić wartości miar klasycznych,                                             są pozycyjne miary zróżnicowania (np. w szeregach otwartych).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000" b="1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</a:rPr>
              <a:t>Rozstęp ćwiartkowy </a:t>
            </a:r>
            <a:r>
              <a:rPr lang="pl-PL" sz="1800" dirty="0">
                <a:latin typeface="Calibri" panose="020F0502020204030204" pitchFamily="34" charset="0"/>
              </a:rPr>
              <a:t>wyznacza się ze wzoru: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Rozstęp ćwiartkowy jako różnica pomiędzy trzecim a pierwszym kwartylem </a:t>
            </a:r>
            <a:r>
              <a:rPr lang="pl-PL" sz="1800" b="1" dirty="0">
                <a:solidFill>
                  <a:srgbClr val="7030A0"/>
                </a:solidFill>
                <a:latin typeface="Calibri" panose="020F0502020204030204" pitchFamily="34" charset="0"/>
              </a:rPr>
              <a:t>wskazuje na obszar zmienności 50% środkowych obserwacji (</a:t>
            </a:r>
            <a:r>
              <a:rPr lang="pl-PL" sz="1800" dirty="0">
                <a:latin typeface="Calibri" panose="020F0502020204030204" pitchFamily="34" charset="0"/>
              </a:rPr>
              <a:t>zakres ograniczony do II i III ćwiartki obserwacji).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W porównaniu do klasycznego obszaru zmienności jest to miara niewrażliwa na obserwacje skrajne.</a:t>
            </a:r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Pozycyjne miary zróżnicowania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4805DF8-162E-4CB8-A417-49F990BBA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3429000"/>
            <a:ext cx="1205299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57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02437" y="1124744"/>
            <a:ext cx="7690042" cy="5616624"/>
          </a:xfrm>
        </p:spPr>
        <p:txBody>
          <a:bodyPr>
            <a:noAutofit/>
          </a:bodyPr>
          <a:lstStyle/>
          <a:p>
            <a:pPr algn="just"/>
            <a:r>
              <a:rPr lang="pl-PL" sz="1800" b="1" dirty="0">
                <a:latin typeface="Calibri" panose="020F0502020204030204" pitchFamily="34" charset="0"/>
                <a:cs typeface="Calibri" panose="020F0502020204030204" pitchFamily="34" charset="0"/>
              </a:rPr>
              <a:t>Odchylenie ćwiartkowe:</a:t>
            </a: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pl-PL" sz="1800" dirty="0">
                <a:latin typeface="Calibri" panose="020F0502020204030204" pitchFamily="34" charset="0"/>
              </a:rPr>
              <a:t> 1/2 obszaru zmienności 50 % środkowych jednostek zbiorowości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pl-PL" sz="1800" dirty="0">
                <a:latin typeface="Calibri" panose="020F0502020204030204" pitchFamily="34" charset="0"/>
              </a:rPr>
              <a:t> przeciętne odchylenie od mediany dla 50% środkowych jednostek zbiorowości</a:t>
            </a:r>
          </a:p>
          <a:p>
            <a:pPr algn="just"/>
            <a:endParaRPr lang="pl-PL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Podobną informację uzyskuje się z wyznaczenia odchylenia ćwiartkowego, które interpretuje się jako </a:t>
            </a:r>
            <a:r>
              <a:rPr lang="pl-PL" sz="1800" b="1" dirty="0">
                <a:solidFill>
                  <a:srgbClr val="7030A0"/>
                </a:solidFill>
                <a:latin typeface="Calibri" panose="020F0502020204030204" pitchFamily="34" charset="0"/>
              </a:rPr>
              <a:t>średnie zróżnicowanie elementów z II i III ćwiartki szeregu.</a:t>
            </a:r>
          </a:p>
          <a:p>
            <a:pPr algn="just"/>
            <a:endParaRPr lang="pl-PL" sz="800" dirty="0">
              <a:latin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Pozycyjne miary zróżnicowania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F204127-011C-4F08-A796-3712B002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2285992"/>
            <a:ext cx="1321738" cy="642942"/>
          </a:xfrm>
          <a:prstGeom prst="rect">
            <a:avLst/>
          </a:prstGeom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2928934"/>
            <a:ext cx="3177336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2509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2976" y="1571612"/>
            <a:ext cx="7690042" cy="4741128"/>
          </a:xfrm>
        </p:spPr>
        <p:txBody>
          <a:bodyPr>
            <a:noAutofit/>
          </a:bodyPr>
          <a:lstStyle/>
          <a:p>
            <a:pPr algn="just"/>
            <a:endParaRPr lang="pl-PL" sz="800" dirty="0">
              <a:latin typeface="Calibri" panose="020F0502020204030204" pitchFamily="34" charset="0"/>
            </a:endParaRPr>
          </a:p>
          <a:p>
            <a:pPr algn="just"/>
            <a:r>
              <a:rPr lang="pl-PL" sz="1800" b="1" dirty="0">
                <a:latin typeface="Calibri" panose="020F0502020204030204" pitchFamily="34" charset="0"/>
                <a:cs typeface="Calibri" panose="020F0502020204030204" pitchFamily="34" charset="0"/>
              </a:rPr>
              <a:t>Pozycyjny współczynnik zmienności </a:t>
            </a: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wyznacza</a:t>
            </a:r>
            <a:r>
              <a:rPr lang="pl-PL" sz="1800" dirty="0">
                <a:latin typeface="Calibri" panose="020F0502020204030204" pitchFamily="34" charset="0"/>
              </a:rPr>
              <a:t> się ze wzoru:</a:t>
            </a: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 Odchylenie ćwiartkowe odniesione do wartości mediany wyznacza pozycyjny współczynnik zmienności, który pozwala na ocenę względnego zróżnicowania elementów z II i III ćwiartki.</a:t>
            </a:r>
          </a:p>
          <a:p>
            <a:pPr algn="just"/>
            <a:endParaRPr lang="pl-PL" sz="1800" dirty="0">
              <a:latin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Pozycyjne miary zróżnicowania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73869AA9-F3DE-4737-9FAD-9EE40AF4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4" y="2285992"/>
            <a:ext cx="1483570" cy="54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09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02437" y="1214422"/>
            <a:ext cx="7690042" cy="5526946"/>
          </a:xfrm>
        </p:spPr>
        <p:txBody>
          <a:bodyPr>
            <a:noAutofit/>
          </a:bodyPr>
          <a:lstStyle/>
          <a:p>
            <a:pPr algn="just"/>
            <a:r>
              <a:rPr lang="pl-PL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Przykład:</a:t>
            </a:r>
          </a:p>
          <a:p>
            <a:pPr algn="just"/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Szereg przedstawia wydatki na energię elektryczną w wylosowanej próbie gospodarstw domowych:</a:t>
            </a: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Q1=72,5;     Me=116,83;     Q3=154,69.</a:t>
            </a:r>
          </a:p>
          <a:p>
            <a:pPr algn="just"/>
            <a:endParaRPr lang="pl-PL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l-PL" sz="1800" dirty="0">
                <a:latin typeface="Calibri" pitchFamily="34" charset="0"/>
              </a:rPr>
              <a:t>Wyznacz rozstęp ćwiartkowy,  odchylenie ćwiartkowe oraz p</a:t>
            </a:r>
            <a:r>
              <a:rPr lang="pl-PL" sz="1800" dirty="0">
                <a:latin typeface="Calibri" pitchFamily="34" charset="0"/>
                <a:cs typeface="Calibri" panose="020F0502020204030204" pitchFamily="34" charset="0"/>
              </a:rPr>
              <a:t>ozycyjny współczynnik zmienności.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b="1" dirty="0">
              <a:latin typeface="Calibri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l-PL" sz="1800" dirty="0">
                <a:latin typeface="Calibri" panose="020F0502020204030204" pitchFamily="34" charset="0"/>
              </a:rPr>
              <a:t> </a:t>
            </a: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Pozycyjne miary zróżnicowania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601022" y="2357430"/>
          <a:ext cx="8542978" cy="307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3" imgW="6332676" imgH="2135597" progId="Word.Document.12">
                  <p:embed/>
                </p:oleObj>
              </mc:Choice>
              <mc:Fallback>
                <p:oleObj name="Dokument" r:id="rId3" imgW="6332676" imgH="2135597" progId="Word.Document.12">
                  <p:embed/>
                  <p:pic>
                    <p:nvPicPr>
                      <p:cNvPr id="440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2" y="2357430"/>
                        <a:ext cx="8542978" cy="3071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2509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02437" y="1071546"/>
            <a:ext cx="7690042" cy="5669822"/>
          </a:xfrm>
        </p:spPr>
        <p:txBody>
          <a:bodyPr>
            <a:noAutofit/>
          </a:bodyPr>
          <a:lstStyle/>
          <a:p>
            <a:endParaRPr lang="pl-PL" sz="400" b="1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Rozwiązanie:</a:t>
            </a:r>
          </a:p>
          <a:p>
            <a:r>
              <a:rPr lang="pl-PL" sz="1600" dirty="0">
                <a:latin typeface="Calibri" panose="020F0502020204030204" pitchFamily="34" charset="0"/>
                <a:cs typeface="Calibri" panose="020F0502020204030204" pitchFamily="34" charset="0"/>
              </a:rPr>
              <a:t>Q1=72,5;     Me=116,83;     Q3=154,69.</a:t>
            </a:r>
          </a:p>
          <a:p>
            <a:pPr algn="just"/>
            <a:r>
              <a:rPr lang="pl-PL" sz="1600" b="1" dirty="0">
                <a:latin typeface="Calibri" pitchFamily="34" charset="0"/>
              </a:rPr>
              <a:t>Rozstęp ćwiartkowy </a:t>
            </a:r>
          </a:p>
          <a:p>
            <a:pPr algn="just"/>
            <a:endParaRPr lang="pl-PL" sz="1600" b="1" dirty="0">
              <a:latin typeface="Calibri" pitchFamily="34" charset="0"/>
              <a:cs typeface="Calibri" panose="020F0502020204030204" pitchFamily="34" charset="0"/>
            </a:endParaRPr>
          </a:p>
          <a:p>
            <a:pPr algn="just"/>
            <a:endParaRPr lang="pl-PL" sz="500" dirty="0">
              <a:latin typeface="Calibri" pitchFamily="34" charset="0"/>
            </a:endParaRPr>
          </a:p>
          <a:p>
            <a:pPr algn="just"/>
            <a:r>
              <a:rPr lang="pl-PL" sz="1600" dirty="0">
                <a:latin typeface="Calibri" pitchFamily="34" charset="0"/>
              </a:rPr>
              <a:t>Różnica pomiędzy wydatkami w grupie 50% środkowych gospodarstw domowych nie przekracza 82,19 zł.</a:t>
            </a:r>
            <a:endParaRPr lang="pl-PL" sz="1600" dirty="0">
              <a:latin typeface="Calibri" pitchFamily="34" charset="0"/>
              <a:cs typeface="Calibri" panose="020F0502020204030204" pitchFamily="34" charset="0"/>
            </a:endParaRPr>
          </a:p>
          <a:p>
            <a:pPr algn="just"/>
            <a:endParaRPr lang="pl-PL" sz="1000" dirty="0">
              <a:latin typeface="Calibri" pitchFamily="34" charset="0"/>
              <a:cs typeface="Calibri" panose="020F0502020204030204" pitchFamily="34" charset="0"/>
            </a:endParaRPr>
          </a:p>
          <a:p>
            <a:pPr algn="just"/>
            <a:r>
              <a:rPr lang="pl-PL" sz="1600" b="1" dirty="0">
                <a:latin typeface="Calibri" pitchFamily="34" charset="0"/>
              </a:rPr>
              <a:t>Odchylenie ćwiartkowe</a:t>
            </a:r>
          </a:p>
          <a:p>
            <a:pPr algn="just"/>
            <a:r>
              <a:rPr lang="pl-PL" sz="1600" b="1" dirty="0">
                <a:latin typeface="Calibri" pitchFamily="34" charset="0"/>
              </a:rPr>
              <a:t> </a:t>
            </a:r>
            <a:endParaRPr lang="pl-PL" sz="1600" b="1" dirty="0">
              <a:latin typeface="Calibri" pitchFamily="34" charset="0"/>
              <a:cs typeface="Calibri" panose="020F0502020204030204" pitchFamily="34" charset="0"/>
            </a:endParaRPr>
          </a:p>
          <a:p>
            <a:pPr algn="just"/>
            <a:endParaRPr lang="pl-PL" sz="1400" dirty="0">
              <a:latin typeface="Calibri" pitchFamily="34" charset="0"/>
            </a:endParaRPr>
          </a:p>
          <a:p>
            <a:pPr algn="just"/>
            <a:r>
              <a:rPr lang="pl-PL" sz="1600" dirty="0">
                <a:latin typeface="Calibri" pitchFamily="34" charset="0"/>
              </a:rPr>
              <a:t> Średnie zróżnicowanie wydatków w gospodarstwach domowych należących do II i III ćwiartki wynosi 41,1 zł</a:t>
            </a:r>
            <a:r>
              <a:rPr lang="pl-PL" sz="1600" dirty="0"/>
              <a:t>.</a:t>
            </a:r>
            <a:endParaRPr lang="pl-PL" sz="1600" dirty="0">
              <a:latin typeface="Calibri" panose="020F0502020204030204" pitchFamily="34" charset="0"/>
            </a:endParaRPr>
          </a:p>
          <a:p>
            <a:pPr algn="just"/>
            <a:endParaRPr lang="pl-PL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l-PL" sz="1600" b="1" dirty="0">
                <a:latin typeface="Calibri" panose="020F0502020204030204" pitchFamily="34" charset="0"/>
                <a:cs typeface="Calibri" panose="020F0502020204030204" pitchFamily="34" charset="0"/>
              </a:rPr>
              <a:t>Pozycyjny współczynnik zmienności:</a:t>
            </a:r>
          </a:p>
          <a:p>
            <a:pPr algn="just"/>
            <a:endParaRPr lang="pl-PL" sz="1600" b="1" dirty="0">
              <a:latin typeface="Calibri" panose="020F0502020204030204" pitchFamily="34" charset="0"/>
            </a:endParaRPr>
          </a:p>
          <a:p>
            <a:pPr algn="just"/>
            <a:endParaRPr lang="pl-PL" sz="1600" b="1" dirty="0">
              <a:latin typeface="Calibri" panose="020F0502020204030204" pitchFamily="34" charset="0"/>
            </a:endParaRPr>
          </a:p>
          <a:p>
            <a:pPr algn="just"/>
            <a:r>
              <a:rPr lang="pl-PL" sz="1600" dirty="0">
                <a:latin typeface="Calibri" pitchFamily="34" charset="0"/>
              </a:rPr>
              <a:t>Gospodarstwa domowe ograniczone do II i III ćwiartki stanowią zbiorowość przeciętnie zróżnicowaną ze względu na ponoszone wydatki na energię elektryczną.</a:t>
            </a:r>
          </a:p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Pozycyjne miary zróżnicowania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73869AA9-F3DE-4737-9FAD-9EE40AF4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5529575"/>
            <a:ext cx="1483570" cy="542631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F204127-011C-4F08-A796-3712B0021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28" y="3786190"/>
            <a:ext cx="1090621" cy="53051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4805DF8-162E-4CB8-A417-49F990BBA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480" y="2214555"/>
            <a:ext cx="1214446" cy="372134"/>
          </a:xfrm>
          <a:prstGeom prst="rect">
            <a:avLst/>
          </a:prstGeom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71934" y="2149468"/>
            <a:ext cx="1945556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29058" y="3676653"/>
            <a:ext cx="2026308" cy="53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86182" y="5572140"/>
            <a:ext cx="2411900" cy="50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2509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E61E875-C7CD-4E4D-862D-EED3B8184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88639"/>
            <a:ext cx="6869974" cy="666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21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F0B3F7DB-4494-4ABE-8CB7-4ADB42BC6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41" y="200024"/>
            <a:ext cx="6613351" cy="661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02437" y="1571612"/>
            <a:ext cx="7512967" cy="50006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l-PL" sz="1800" dirty="0">
                <a:latin typeface="Calibri" pitchFamily="34" charset="0"/>
              </a:rPr>
              <a:t>Tymczasem większa lub mniejsza zmienność w różnych sytuacjach może być mniej lub bardziej korzystna. 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i="1" dirty="0">
                <a:solidFill>
                  <a:schemeClr val="tx1"/>
                </a:solidFill>
                <a:latin typeface="Calibri" pitchFamily="34" charset="0"/>
              </a:rPr>
              <a:t>W przypadku sprzedaży artykułów typu koszule, garnitury, obuwie itp. małe zróżnicowanie oferty będzie niekorzystne, gdyż ograniczać będzie możliwości sprzedażowe, w takiej sytuacji zróżnicowanie powinno być dostosowane do zróżnicowania wzrostu i wagi społeczeństwa.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Miary zróżnicowania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816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02437" y="1214422"/>
            <a:ext cx="7512967" cy="535785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i="1" dirty="0">
                <a:solidFill>
                  <a:schemeClr val="tx1"/>
                </a:solidFill>
                <a:latin typeface="Calibri" pitchFamily="34" charset="0"/>
              </a:rPr>
              <a:t>Z kolei oceniając np. rozmiar kół pasowych, stanowiących część zamienną silnika, zróżnicowanie rozmiaru może sięgać co najwyżej setnych części milimetra. Nadmierne zróżnicowanie może powodować szybkie zużywanie się takich części. 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b="1" dirty="0">
                <a:latin typeface="Calibri" pitchFamily="34" charset="0"/>
              </a:rPr>
              <a:t>Ocena zmienności stanowi ważne uzupełnienie oceny poziomu przeciętnego i wzbogaca wiedzę o strukturze zbiorowości</a:t>
            </a:r>
            <a:r>
              <a:rPr lang="pl-PL" sz="1800" dirty="0">
                <a:latin typeface="Calibri" pitchFamily="34" charset="0"/>
              </a:rPr>
              <a:t>.</a:t>
            </a: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Miary zróżnicowania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816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02437" y="1500174"/>
            <a:ext cx="7512967" cy="4857784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Miary zróżnicowania można podzielić na miary klasyczne i miary pozycyjne.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  <a:cs typeface="Calibri" panose="020F0502020204030204" pitchFamily="34" charset="0"/>
              </a:rPr>
              <a:t>Miary klasyczne </a:t>
            </a: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to miary oparte na średniej. Za ich pomocą określa się zróżnicowanie wartości przyjmowanych przez obserwowane jednostki statystyczne w stosunku do wartości średniej. 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  <a:cs typeface="Calibri" panose="020F0502020204030204" pitchFamily="34" charset="0"/>
              </a:rPr>
              <a:t>Pozycyjne miary </a:t>
            </a: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zróżnicowania pozwalają na ocenę różnicy pomiędzy wybranymi wartościami.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Miary zróżnicowania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816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02437" y="1500174"/>
            <a:ext cx="7512967" cy="4857784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Klasyfikacja miar zróżnicowania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14546" y="29289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571612"/>
            <a:ext cx="7060253" cy="377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816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02437" y="1428736"/>
            <a:ext cx="7512967" cy="42862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  <a:cs typeface="Calibri" panose="020F0502020204030204" pitchFamily="34" charset="0"/>
              </a:rPr>
              <a:t>Obszar zmienności - </a:t>
            </a: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miara służąca do wstępnej oceny rozproszenia wyników.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800" dirty="0">
              <a:latin typeface="Calibri" pitchFamily="34" charset="0"/>
            </a:endParaRPr>
          </a:p>
          <a:p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gdzie: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 – największa wartość zmiennej;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min</a:t>
            </a: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 – najmniejsza wartość zmiennej.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l-PL" sz="1800" b="1" i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b="1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Interpretacja: Wartości cech zawierają się w przedziale od …  do…. </a:t>
            </a: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Miary zróżnicowania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2500306"/>
            <a:ext cx="2264684" cy="5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6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02437" y="1428736"/>
            <a:ext cx="7512967" cy="514353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Przykład: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Na podstawie informacji o poziomie wynagrodzenia 12 pracowników pewnego oddziału banku ustal obszar zmienności: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2,0  </a:t>
            </a:r>
            <a:r>
              <a:rPr lang="pl-PL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2,0</a:t>
            </a: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   2,3   2,4   2,5   </a:t>
            </a:r>
            <a:r>
              <a:rPr lang="pl-PL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2,5</a:t>
            </a: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   2,6   3,0   </a:t>
            </a:r>
            <a:r>
              <a:rPr lang="pl-PL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3,0</a:t>
            </a: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   3,1   3,2   9,0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itchFamily="34" charset="0"/>
              </a:rPr>
              <a:t>R = 9,0 – 2,0 = 7,0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itchFamily="34" charset="0"/>
              </a:rPr>
              <a:t>Wynagrodzenie ostatniego pracownika wyraźnie odstaje od pozostałych, gdyby go wykluczyć ze zbiorowości to obszar zmienności wyniósłby 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itchFamily="34" charset="0"/>
              </a:rPr>
              <a:t>R = 3,2 – 2,0 = 1,2</a:t>
            </a: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Obszar zmienności 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816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02437" y="980728"/>
            <a:ext cx="7402011" cy="5760640"/>
          </a:xfrm>
        </p:spPr>
        <p:txBody>
          <a:bodyPr>
            <a:noAutofit/>
          </a:bodyPr>
          <a:lstStyle/>
          <a:p>
            <a:pPr algn="just"/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Miary szeroko wykorzystywane we wnioskowaniu statystycznym to wariancja i odchylenie standardowe.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  <a:cs typeface="Calibri" panose="020F0502020204030204" pitchFamily="34" charset="0"/>
              </a:rPr>
              <a:t>Wariancja</a:t>
            </a: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 jest średnią arytmetyczną kwadratów odchyleń zmiennej </a:t>
            </a:r>
            <a:r>
              <a:rPr lang="pl-PL" sz="18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 od jej średniej, nazywa się ją drugim momentem centralnym.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Dla szeregu wyliczającego wzór przedstawia się następująco: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W szeregach jednowariantowych i przedziałowych: </a:t>
            </a: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  <a:p>
            <a:endParaRPr lang="pl-PL" sz="1800" dirty="0">
              <a:latin typeface="Calibri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60860" y="332656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Miary zróżnicowania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68" y="3357562"/>
            <a:ext cx="1975041" cy="635259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68" y="4786322"/>
            <a:ext cx="2142500" cy="635259"/>
          </a:xfrm>
          <a:prstGeom prst="rect">
            <a:avLst/>
          </a:prstGeom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3428992" y="5500702"/>
          <a:ext cx="2535915" cy="71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5" imgW="1320227" imgH="380835" progId="Equation.3">
                  <p:embed/>
                </p:oleObj>
              </mc:Choice>
              <mc:Fallback>
                <p:oleObj name="Równanie" r:id="rId5" imgW="1320227" imgH="380835" progId="Equation.3">
                  <p:embed/>
                  <p:pic>
                    <p:nvPicPr>
                      <p:cNvPr id="307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5500702"/>
                        <a:ext cx="2535915" cy="7191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364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silenie">
  <a:themeElements>
    <a:clrScheme name="Przesileni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Przesileni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ogaty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3033</TotalTime>
  <Words>1194</Words>
  <Application>Microsoft Office PowerPoint</Application>
  <PresentationFormat>Pokaz na ekranie (4:3)</PresentationFormat>
  <Paragraphs>325</Paragraphs>
  <Slides>26</Slides>
  <Notes>23</Notes>
  <HiddenSlides>0</HiddenSlides>
  <MMClips>0</MMClips>
  <ScaleCrop>false</ScaleCrop>
  <HeadingPairs>
    <vt:vector size="8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26</vt:i4>
      </vt:variant>
    </vt:vector>
  </HeadingPairs>
  <TitlesOfParts>
    <vt:vector size="37" baseType="lpstr">
      <vt:lpstr>Arial</vt:lpstr>
      <vt:lpstr>Calibri</vt:lpstr>
      <vt:lpstr>Gill Sans MT</vt:lpstr>
      <vt:lpstr>Symbol</vt:lpstr>
      <vt:lpstr>Times New Roman</vt:lpstr>
      <vt:lpstr>Verdana</vt:lpstr>
      <vt:lpstr>Wingdings</vt:lpstr>
      <vt:lpstr>Wingdings 2</vt:lpstr>
      <vt:lpstr>Przesilenie</vt:lpstr>
      <vt:lpstr>Równanie</vt:lpstr>
      <vt:lpstr>Dokument</vt:lpstr>
      <vt:lpstr>Miary zróżnicowania   Miary zmienności (dyspersji) charakteryzują zbiorowość statystyczną, uwzględniając różnice między poszczególnymi jednostkami wchodzącymi w jej skład.  Dokonują one charakterystyki stopnia zróżnicowania zbiorowości ze względu na wyróżnioną cechę zmienną.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Reguła trzech sigm (Twierdzenie Czebyszewa)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GP</dc:creator>
  <cp:lastModifiedBy>Anna Przekota</cp:lastModifiedBy>
  <cp:revision>172</cp:revision>
  <dcterms:created xsi:type="dcterms:W3CDTF">2018-01-31T17:55:03Z</dcterms:created>
  <dcterms:modified xsi:type="dcterms:W3CDTF">2023-11-12T16:08:21Z</dcterms:modified>
</cp:coreProperties>
</file>