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notesMasterIdLst>
    <p:notesMasterId r:id="rId39"/>
  </p:notesMasterIdLst>
  <p:sldIdLst>
    <p:sldId id="506" r:id="rId2"/>
    <p:sldId id="269" r:id="rId3"/>
    <p:sldId id="564" r:id="rId4"/>
    <p:sldId id="542" r:id="rId5"/>
    <p:sldId id="543" r:id="rId6"/>
    <p:sldId id="565" r:id="rId7"/>
    <p:sldId id="566" r:id="rId8"/>
    <p:sldId id="544" r:id="rId9"/>
    <p:sldId id="561" r:id="rId10"/>
    <p:sldId id="539" r:id="rId11"/>
    <p:sldId id="545" r:id="rId12"/>
    <p:sldId id="508" r:id="rId13"/>
    <p:sldId id="546" r:id="rId14"/>
    <p:sldId id="548" r:id="rId15"/>
    <p:sldId id="304" r:id="rId16"/>
    <p:sldId id="550" r:id="rId17"/>
    <p:sldId id="551" r:id="rId18"/>
    <p:sldId id="552" r:id="rId19"/>
    <p:sldId id="553" r:id="rId20"/>
    <p:sldId id="554" r:id="rId21"/>
    <p:sldId id="259" r:id="rId22"/>
    <p:sldId id="505" r:id="rId23"/>
    <p:sldId id="510" r:id="rId24"/>
    <p:sldId id="557" r:id="rId25"/>
    <p:sldId id="555" r:id="rId26"/>
    <p:sldId id="556" r:id="rId27"/>
    <p:sldId id="562" r:id="rId28"/>
    <p:sldId id="558" r:id="rId29"/>
    <p:sldId id="559" r:id="rId30"/>
    <p:sldId id="560" r:id="rId31"/>
    <p:sldId id="309" r:id="rId32"/>
    <p:sldId id="515" r:id="rId33"/>
    <p:sldId id="513" r:id="rId34"/>
    <p:sldId id="514" r:id="rId35"/>
    <p:sldId id="516" r:id="rId36"/>
    <p:sldId id="517" r:id="rId37"/>
    <p:sldId id="567" r:id="rId3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86447" autoAdjust="0"/>
  </p:normalViewPr>
  <p:slideViewPr>
    <p:cSldViewPr>
      <p:cViewPr varScale="1">
        <p:scale>
          <a:sx n="74" d="100"/>
          <a:sy n="74" d="100"/>
        </p:scale>
        <p:origin x="1133" y="77"/>
      </p:cViewPr>
      <p:guideLst>
        <p:guide orient="horz" pos="2160"/>
        <p:guide pos="2880"/>
      </p:guideLst>
    </p:cSldViewPr>
  </p:slideViewPr>
  <p:outlineViewPr>
    <p:cViewPr>
      <p:scale>
        <a:sx n="33" d="100"/>
        <a:sy n="33" d="100"/>
      </p:scale>
      <p:origin x="240" y="415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zegorz Przekota" userId="1f8a5b4caf83c743" providerId="LiveId" clId="{E3662CCE-8CDD-45B2-82A4-A6F3D929C425}"/>
    <pc:docChg chg="modSld">
      <pc:chgData name="Grzegorz Przekota" userId="1f8a5b4caf83c743" providerId="LiveId" clId="{E3662CCE-8CDD-45B2-82A4-A6F3D929C425}" dt="2021-04-06T10:03:02.339" v="0" actId="1076"/>
      <pc:docMkLst>
        <pc:docMk/>
      </pc:docMkLst>
      <pc:sldChg chg="modSp">
        <pc:chgData name="Grzegorz Przekota" userId="1f8a5b4caf83c743" providerId="LiveId" clId="{E3662CCE-8CDD-45B2-82A4-A6F3D929C425}" dt="2021-04-06T10:03:02.339" v="0" actId="1076"/>
        <pc:sldMkLst>
          <pc:docMk/>
          <pc:sldMk cId="0" sldId="259"/>
        </pc:sldMkLst>
        <pc:picChg chg="mod">
          <ac:chgData name="Grzegorz Przekota" userId="1f8a5b4caf83c743" providerId="LiveId" clId="{E3662CCE-8CDD-45B2-82A4-A6F3D929C425}" dt="2021-04-06T10:03:02.339" v="0" actId="1076"/>
          <ac:picMkLst>
            <pc:docMk/>
            <pc:sldMk cId="0" sldId="259"/>
            <ac:picMk id="2064" creationId="{56A65A5E-1949-48BA-AD2D-9A88C331CC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F13C7-8CDD-472D-B1B3-DCEB7B185F39}" type="datetimeFigureOut">
              <a:rPr lang="pl-PL" smtClean="0"/>
              <a:pPr/>
              <a:t>26 lis 2023</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653284-BBC3-4812-8D3A-57E4A9A83D06}" type="slidenum">
              <a:rPr lang="pl-PL" smtClean="0"/>
              <a:pPr/>
              <a:t>‹#›</a:t>
            </a:fld>
            <a:endParaRPr lang="pl-PL"/>
          </a:p>
        </p:txBody>
      </p:sp>
    </p:spTree>
    <p:extLst>
      <p:ext uri="{BB962C8B-B14F-4D97-AF65-F5344CB8AC3E}">
        <p14:creationId xmlns:p14="http://schemas.microsoft.com/office/powerpoint/2010/main" val="208306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2</a:t>
            </a:fld>
            <a:endParaRPr lang="pl-PL"/>
          </a:p>
        </p:txBody>
      </p:sp>
    </p:spTree>
    <p:extLst>
      <p:ext uri="{BB962C8B-B14F-4D97-AF65-F5344CB8AC3E}">
        <p14:creationId xmlns:p14="http://schemas.microsoft.com/office/powerpoint/2010/main" val="393858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11</a:t>
            </a:fld>
            <a:endParaRPr lang="pl-PL"/>
          </a:p>
        </p:txBody>
      </p:sp>
    </p:spTree>
    <p:extLst>
      <p:ext uri="{BB962C8B-B14F-4D97-AF65-F5344CB8AC3E}">
        <p14:creationId xmlns:p14="http://schemas.microsoft.com/office/powerpoint/2010/main" val="2289972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12</a:t>
            </a:fld>
            <a:endParaRPr lang="pl-PL"/>
          </a:p>
        </p:txBody>
      </p:sp>
    </p:spTree>
    <p:extLst>
      <p:ext uri="{BB962C8B-B14F-4D97-AF65-F5344CB8AC3E}">
        <p14:creationId xmlns:p14="http://schemas.microsoft.com/office/powerpoint/2010/main" val="3938580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13</a:t>
            </a:fld>
            <a:endParaRPr lang="pl-PL"/>
          </a:p>
        </p:txBody>
      </p:sp>
    </p:spTree>
    <p:extLst>
      <p:ext uri="{BB962C8B-B14F-4D97-AF65-F5344CB8AC3E}">
        <p14:creationId xmlns:p14="http://schemas.microsoft.com/office/powerpoint/2010/main" val="3303771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14</a:t>
            </a:fld>
            <a:endParaRPr lang="pl-PL"/>
          </a:p>
        </p:txBody>
      </p:sp>
    </p:spTree>
    <p:extLst>
      <p:ext uri="{BB962C8B-B14F-4D97-AF65-F5344CB8AC3E}">
        <p14:creationId xmlns:p14="http://schemas.microsoft.com/office/powerpoint/2010/main" val="2956154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16</a:t>
            </a:fld>
            <a:endParaRPr lang="pl-PL"/>
          </a:p>
        </p:txBody>
      </p:sp>
    </p:spTree>
    <p:extLst>
      <p:ext uri="{BB962C8B-B14F-4D97-AF65-F5344CB8AC3E}">
        <p14:creationId xmlns:p14="http://schemas.microsoft.com/office/powerpoint/2010/main" val="3102101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17</a:t>
            </a:fld>
            <a:endParaRPr lang="pl-PL"/>
          </a:p>
        </p:txBody>
      </p:sp>
    </p:spTree>
    <p:extLst>
      <p:ext uri="{BB962C8B-B14F-4D97-AF65-F5344CB8AC3E}">
        <p14:creationId xmlns:p14="http://schemas.microsoft.com/office/powerpoint/2010/main" val="388839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18</a:t>
            </a:fld>
            <a:endParaRPr lang="pl-PL"/>
          </a:p>
        </p:txBody>
      </p:sp>
    </p:spTree>
    <p:extLst>
      <p:ext uri="{BB962C8B-B14F-4D97-AF65-F5344CB8AC3E}">
        <p14:creationId xmlns:p14="http://schemas.microsoft.com/office/powerpoint/2010/main" val="749094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19</a:t>
            </a:fld>
            <a:endParaRPr lang="pl-PL"/>
          </a:p>
        </p:txBody>
      </p:sp>
    </p:spTree>
    <p:extLst>
      <p:ext uri="{BB962C8B-B14F-4D97-AF65-F5344CB8AC3E}">
        <p14:creationId xmlns:p14="http://schemas.microsoft.com/office/powerpoint/2010/main" val="1683643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20</a:t>
            </a:fld>
            <a:endParaRPr lang="pl-PL"/>
          </a:p>
        </p:txBody>
      </p:sp>
    </p:spTree>
    <p:extLst>
      <p:ext uri="{BB962C8B-B14F-4D97-AF65-F5344CB8AC3E}">
        <p14:creationId xmlns:p14="http://schemas.microsoft.com/office/powerpoint/2010/main" val="1014349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EC47BCE-D7C3-444F-9E79-8FF03A6982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2F53A6-75A5-4658-BE5F-C221DE28CE46}" type="slidenum">
              <a:rPr lang="pl-PL" altLang="pl-PL"/>
              <a:pPr eaLnBrk="1" hangingPunct="1"/>
              <a:t>21</a:t>
            </a:fld>
            <a:endParaRPr lang="pl-PL" altLang="pl-PL"/>
          </a:p>
        </p:txBody>
      </p:sp>
      <p:sp>
        <p:nvSpPr>
          <p:cNvPr id="54275" name="Rectangle 2">
            <a:extLst>
              <a:ext uri="{FF2B5EF4-FFF2-40B4-BE49-F238E27FC236}">
                <a16:creationId xmlns:a16="http://schemas.microsoft.com/office/drawing/2014/main" id="{BFBDAD06-3342-48B7-975C-AC607B2671E9}"/>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50530481-D17C-40D3-B5A3-A197C741A6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l-PL" altLang="pl-PL" dirty="0">
                <a:latin typeface="Arial" panose="020B0604020202020204" pitchFamily="34" charset="0"/>
              </a:rPr>
              <a:t>n- </a:t>
            </a:r>
            <a:r>
              <a:rPr lang="pl-PL" altLang="pl-PL" dirty="0" err="1">
                <a:latin typeface="Arial" panose="020B0604020202020204" pitchFamily="34" charset="0"/>
              </a:rPr>
              <a:t>ilosc</a:t>
            </a:r>
            <a:r>
              <a:rPr lang="pl-PL" altLang="pl-PL" dirty="0">
                <a:latin typeface="Arial" panose="020B0604020202020204" pitchFamily="34" charset="0"/>
              </a:rPr>
              <a:t> plantacji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3</a:t>
            </a:fld>
            <a:endParaRPr lang="pl-PL"/>
          </a:p>
        </p:txBody>
      </p:sp>
    </p:spTree>
    <p:extLst>
      <p:ext uri="{BB962C8B-B14F-4D97-AF65-F5344CB8AC3E}">
        <p14:creationId xmlns:p14="http://schemas.microsoft.com/office/powerpoint/2010/main" val="3031027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24</a:t>
            </a:fld>
            <a:endParaRPr lang="pl-PL"/>
          </a:p>
        </p:txBody>
      </p:sp>
    </p:spTree>
    <p:extLst>
      <p:ext uri="{BB962C8B-B14F-4D97-AF65-F5344CB8AC3E}">
        <p14:creationId xmlns:p14="http://schemas.microsoft.com/office/powerpoint/2010/main" val="851751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25</a:t>
            </a:fld>
            <a:endParaRPr lang="pl-PL"/>
          </a:p>
        </p:txBody>
      </p:sp>
    </p:spTree>
    <p:extLst>
      <p:ext uri="{BB962C8B-B14F-4D97-AF65-F5344CB8AC3E}">
        <p14:creationId xmlns:p14="http://schemas.microsoft.com/office/powerpoint/2010/main" val="150546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26</a:t>
            </a:fld>
            <a:endParaRPr lang="pl-PL"/>
          </a:p>
        </p:txBody>
      </p:sp>
    </p:spTree>
    <p:extLst>
      <p:ext uri="{BB962C8B-B14F-4D97-AF65-F5344CB8AC3E}">
        <p14:creationId xmlns:p14="http://schemas.microsoft.com/office/powerpoint/2010/main" val="866483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27</a:t>
            </a:fld>
            <a:endParaRPr lang="pl-PL"/>
          </a:p>
        </p:txBody>
      </p:sp>
    </p:spTree>
    <p:extLst>
      <p:ext uri="{BB962C8B-B14F-4D97-AF65-F5344CB8AC3E}">
        <p14:creationId xmlns:p14="http://schemas.microsoft.com/office/powerpoint/2010/main" val="392084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4</a:t>
            </a:fld>
            <a:endParaRPr lang="pl-PL"/>
          </a:p>
        </p:txBody>
      </p:sp>
    </p:spTree>
    <p:extLst>
      <p:ext uri="{BB962C8B-B14F-4D97-AF65-F5344CB8AC3E}">
        <p14:creationId xmlns:p14="http://schemas.microsoft.com/office/powerpoint/2010/main" val="393858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5</a:t>
            </a:fld>
            <a:endParaRPr lang="pl-PL"/>
          </a:p>
        </p:txBody>
      </p:sp>
    </p:spTree>
    <p:extLst>
      <p:ext uri="{BB962C8B-B14F-4D97-AF65-F5344CB8AC3E}">
        <p14:creationId xmlns:p14="http://schemas.microsoft.com/office/powerpoint/2010/main" val="309762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6</a:t>
            </a:fld>
            <a:endParaRPr lang="pl-PL"/>
          </a:p>
        </p:txBody>
      </p:sp>
    </p:spTree>
    <p:extLst>
      <p:ext uri="{BB962C8B-B14F-4D97-AF65-F5344CB8AC3E}">
        <p14:creationId xmlns:p14="http://schemas.microsoft.com/office/powerpoint/2010/main" val="999801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7</a:t>
            </a:fld>
            <a:endParaRPr lang="pl-PL"/>
          </a:p>
        </p:txBody>
      </p:sp>
    </p:spTree>
    <p:extLst>
      <p:ext uri="{BB962C8B-B14F-4D97-AF65-F5344CB8AC3E}">
        <p14:creationId xmlns:p14="http://schemas.microsoft.com/office/powerpoint/2010/main" val="88402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8</a:t>
            </a:fld>
            <a:endParaRPr lang="pl-PL"/>
          </a:p>
        </p:txBody>
      </p:sp>
    </p:spTree>
    <p:extLst>
      <p:ext uri="{BB962C8B-B14F-4D97-AF65-F5344CB8AC3E}">
        <p14:creationId xmlns:p14="http://schemas.microsoft.com/office/powerpoint/2010/main" val="368868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9</a:t>
            </a:fld>
            <a:endParaRPr lang="pl-PL"/>
          </a:p>
        </p:txBody>
      </p:sp>
    </p:spTree>
    <p:extLst>
      <p:ext uri="{BB962C8B-B14F-4D97-AF65-F5344CB8AC3E}">
        <p14:creationId xmlns:p14="http://schemas.microsoft.com/office/powerpoint/2010/main" val="2929318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10</a:t>
            </a:fld>
            <a:endParaRPr lang="pl-PL"/>
          </a:p>
        </p:txBody>
      </p:sp>
    </p:spTree>
    <p:extLst>
      <p:ext uri="{BB962C8B-B14F-4D97-AF65-F5344CB8AC3E}">
        <p14:creationId xmlns:p14="http://schemas.microsoft.com/office/powerpoint/2010/main" val="334358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pl-PL"/>
              <a:t>Kliknij, aby edytować styl</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85065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pl-PL"/>
              <a:t>Kliknij, aby edytować styl</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5" name="Footer Placeholder 4"/>
          <p:cNvSpPr>
            <a:spLocks noGrp="1"/>
          </p:cNvSpPr>
          <p:nvPr>
            <p:ph type="ftr" sz="quarter" idx="11"/>
          </p:nvPr>
        </p:nvSpPr>
        <p:spPr/>
        <p:txBody>
          <a:bodyPr/>
          <a:lstStyle/>
          <a:p>
            <a:endParaRPr lang="pl-PL"/>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382382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l-PL"/>
              <a:t>Kliknij, aby edytować styl</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5" name="Footer Placeholder 4"/>
          <p:cNvSpPr>
            <a:spLocks noGrp="1"/>
          </p:cNvSpPr>
          <p:nvPr>
            <p:ph type="ftr" sz="quarter" idx="11"/>
          </p:nvPr>
        </p:nvSpPr>
        <p:spPr/>
        <p:txBody>
          <a:bodyPr/>
          <a:lstStyle/>
          <a:p>
            <a:endParaRPr lang="pl-PL"/>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DC9FA52-289D-4D2E-92B0-C6EAB7C6C169}" type="slidenum">
              <a:rPr lang="pl-PL" smtClean="0"/>
              <a:pPr/>
              <a:t>‹#›</a:t>
            </a:fld>
            <a:endParaRPr lang="pl-PL"/>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3122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pl-PL"/>
              <a:t>Kliknij, aby edytować styl</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63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l-PL"/>
              <a:t>Kliknij, aby edytować styl</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031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pl-PL"/>
              <a:t>Kliknij, aby edytować styl</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47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5" name="Footer Placeholder 4"/>
          <p:cNvSpPr>
            <a:spLocks noGrp="1"/>
          </p:cNvSpPr>
          <p:nvPr>
            <p:ph type="ftr" sz="quarter" idx="11"/>
          </p:nvPr>
        </p:nvSpPr>
        <p:spPr/>
        <p:txBody>
          <a:bodyPr/>
          <a:lstStyle/>
          <a:p>
            <a:endParaRPr lang="pl-P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1349149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5" name="Footer Placeholder 4"/>
          <p:cNvSpPr>
            <a:spLocks noGrp="1"/>
          </p:cNvSpPr>
          <p:nvPr>
            <p:ph type="ftr" sz="quarter" idx="11"/>
          </p:nvPr>
        </p:nvSpPr>
        <p:spPr/>
        <p:txBody>
          <a:bodyPr/>
          <a:lstStyle/>
          <a:p>
            <a:endParaRPr lang="pl-P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673407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Zawartość">
    <p:spTree>
      <p:nvGrpSpPr>
        <p:cNvPr id="1" name=""/>
        <p:cNvGrpSpPr/>
        <p:nvPr/>
      </p:nvGrpSpPr>
      <p:grpSpPr>
        <a:xfrm>
          <a:off x="0" y="0"/>
          <a:ext cx="0" cy="0"/>
          <a:chOff x="0" y="0"/>
          <a:chExt cx="0" cy="0"/>
        </a:xfrm>
      </p:grpSpPr>
      <p:sp>
        <p:nvSpPr>
          <p:cNvPr id="2" name="Symbol zastępczy zawartości 1"/>
          <p:cNvSpPr>
            <a:spLocks noGrp="1"/>
          </p:cNvSpPr>
          <p:nvPr>
            <p:ph/>
          </p:nvPr>
        </p:nvSpPr>
        <p:spPr>
          <a:xfrm>
            <a:off x="457200" y="274638"/>
            <a:ext cx="8229600" cy="585152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3" name="Rectangle 4">
            <a:extLst>
              <a:ext uri="{FF2B5EF4-FFF2-40B4-BE49-F238E27FC236}">
                <a16:creationId xmlns:a16="http://schemas.microsoft.com/office/drawing/2014/main" id="{1F838309-4145-4651-89F2-705F0675244E}"/>
              </a:ext>
            </a:extLst>
          </p:cNvPr>
          <p:cNvSpPr>
            <a:spLocks noGrp="1" noChangeArrowheads="1"/>
          </p:cNvSpPr>
          <p:nvPr>
            <p:ph type="dt" sz="half" idx="10"/>
          </p:nvPr>
        </p:nvSpPr>
        <p:spPr>
          <a:ln/>
        </p:spPr>
        <p:txBody>
          <a:bodyPr/>
          <a:lstStyle>
            <a:lvl1pPr>
              <a:defRPr/>
            </a:lvl1pPr>
          </a:lstStyle>
          <a:p>
            <a:pPr>
              <a:defRPr/>
            </a:pPr>
            <a:endParaRPr lang="pl-PL"/>
          </a:p>
        </p:txBody>
      </p:sp>
      <p:sp>
        <p:nvSpPr>
          <p:cNvPr id="4" name="Rectangle 5">
            <a:extLst>
              <a:ext uri="{FF2B5EF4-FFF2-40B4-BE49-F238E27FC236}">
                <a16:creationId xmlns:a16="http://schemas.microsoft.com/office/drawing/2014/main" id="{D15D8CFB-FCA8-4B01-9472-BFFFF0F1E1F6}"/>
              </a:ext>
            </a:extLst>
          </p:cNvPr>
          <p:cNvSpPr>
            <a:spLocks noGrp="1" noChangeArrowheads="1"/>
          </p:cNvSpPr>
          <p:nvPr>
            <p:ph type="ftr" sz="quarter" idx="11"/>
          </p:nvPr>
        </p:nvSpPr>
        <p:spPr>
          <a:ln/>
        </p:spPr>
        <p:txBody>
          <a:bodyPr/>
          <a:lstStyle>
            <a:lvl1pPr>
              <a:defRPr/>
            </a:lvl1pPr>
          </a:lstStyle>
          <a:p>
            <a:pPr>
              <a:defRPr/>
            </a:pPr>
            <a:endParaRPr lang="pl-PL"/>
          </a:p>
        </p:txBody>
      </p:sp>
      <p:sp>
        <p:nvSpPr>
          <p:cNvPr id="5" name="Rectangle 6">
            <a:extLst>
              <a:ext uri="{FF2B5EF4-FFF2-40B4-BE49-F238E27FC236}">
                <a16:creationId xmlns:a16="http://schemas.microsoft.com/office/drawing/2014/main" id="{AC0041A5-300F-424B-84F9-04DE8C8892E6}"/>
              </a:ext>
            </a:extLst>
          </p:cNvPr>
          <p:cNvSpPr>
            <a:spLocks noGrp="1" noChangeArrowheads="1"/>
          </p:cNvSpPr>
          <p:nvPr>
            <p:ph type="sldNum" sz="quarter" idx="12"/>
          </p:nvPr>
        </p:nvSpPr>
        <p:spPr>
          <a:ln/>
        </p:spPr>
        <p:txBody>
          <a:bodyPr/>
          <a:lstStyle>
            <a:lvl1pPr>
              <a:defRPr/>
            </a:lvl1pPr>
          </a:lstStyle>
          <a:p>
            <a:fld id="{FC19E5F3-E4B4-4C13-B919-B31860DF1056}" type="slidenum">
              <a:rPr lang="pl-PL" altLang="pl-PL"/>
              <a:pPr/>
              <a:t>‹#›</a:t>
            </a:fld>
            <a:endParaRPr lang="pl-PL" altLang="pl-PL"/>
          </a:p>
        </p:txBody>
      </p:sp>
    </p:spTree>
    <p:extLst>
      <p:ext uri="{BB962C8B-B14F-4D97-AF65-F5344CB8AC3E}">
        <p14:creationId xmlns:p14="http://schemas.microsoft.com/office/powerpoint/2010/main" val="217616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pl-PL"/>
              <a:t>Kliknij, aby edytować styl</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5" name="Footer Placeholder 4"/>
          <p:cNvSpPr>
            <a:spLocks noGrp="1"/>
          </p:cNvSpPr>
          <p:nvPr>
            <p:ph type="ftr" sz="quarter" idx="11"/>
          </p:nvPr>
        </p:nvSpPr>
        <p:spPr/>
        <p:txBody>
          <a:bodyPr/>
          <a:lstStyle/>
          <a:p>
            <a:endParaRPr lang="pl-P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250477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5" name="Footer Placeholder 4"/>
          <p:cNvSpPr>
            <a:spLocks noGrp="1"/>
          </p:cNvSpPr>
          <p:nvPr>
            <p:ph type="ftr" sz="quarter" idx="11"/>
          </p:nvPr>
        </p:nvSpPr>
        <p:spPr/>
        <p:txBody>
          <a:bodyPr/>
          <a:lstStyle/>
          <a:p>
            <a:endParaRPr lang="pl-PL"/>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173223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165576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8" name="Footer Placeholder 7"/>
          <p:cNvSpPr>
            <a:spLocks noGrp="1"/>
          </p:cNvSpPr>
          <p:nvPr>
            <p:ph type="ftr" sz="quarter" idx="11"/>
          </p:nvPr>
        </p:nvSpPr>
        <p:spPr/>
        <p:txBody>
          <a:bodyPr/>
          <a:lstStyle/>
          <a:p>
            <a:endParaRPr lang="pl-PL"/>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37073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4" name="Footer Placeholder 3"/>
          <p:cNvSpPr>
            <a:spLocks noGrp="1"/>
          </p:cNvSpPr>
          <p:nvPr>
            <p:ph type="ftr" sz="quarter" idx="11"/>
          </p:nvPr>
        </p:nvSpPr>
        <p:spPr/>
        <p:txBody>
          <a:bodyPr/>
          <a:lstStyle/>
          <a:p>
            <a:endParaRPr lang="pl-PL"/>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135705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3" name="Footer Placeholder 2"/>
          <p:cNvSpPr>
            <a:spLocks noGrp="1"/>
          </p:cNvSpPr>
          <p:nvPr>
            <p:ph type="ftr" sz="quarter" idx="11"/>
          </p:nvPr>
        </p:nvSpPr>
        <p:spPr/>
        <p:txBody>
          <a:bodyPr/>
          <a:lstStyle/>
          <a:p>
            <a:endParaRPr lang="pl-PL"/>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416345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pl-PL"/>
              <a:t>Kliknij, aby edytować styl</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6" name="Footer Placeholder 5"/>
          <p:cNvSpPr>
            <a:spLocks noGrp="1"/>
          </p:cNvSpPr>
          <p:nvPr>
            <p:ph type="ftr" sz="quarter" idx="11"/>
          </p:nvPr>
        </p:nvSpPr>
        <p:spPr/>
        <p:txBody>
          <a:bodyPr/>
          <a:lstStyle/>
          <a:p>
            <a:endParaRPr lang="pl-P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346729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5DA32DBE-6314-4CEB-B5F1-D5533BE5F5B8}" type="datetimeFigureOut">
              <a:rPr lang="pl-PL" smtClean="0"/>
              <a:pPr/>
              <a:t>26 lis 2023</a:t>
            </a:fld>
            <a:endParaRPr lang="pl-PL"/>
          </a:p>
        </p:txBody>
      </p:sp>
      <p:sp>
        <p:nvSpPr>
          <p:cNvPr id="6" name="Footer Placeholder 5"/>
          <p:cNvSpPr>
            <a:spLocks noGrp="1"/>
          </p:cNvSpPr>
          <p:nvPr>
            <p:ph type="ftr" sz="quarter" idx="11"/>
          </p:nvPr>
        </p:nvSpPr>
        <p:spPr/>
        <p:txBody>
          <a:bodyPr/>
          <a:lstStyle/>
          <a:p>
            <a:endParaRPr lang="pl-PL"/>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DC9FA52-289D-4D2E-92B0-C6EAB7C6C169}" type="slidenum">
              <a:rPr lang="pl-PL" smtClean="0"/>
              <a:pPr/>
              <a:t>‹#›</a:t>
            </a:fld>
            <a:endParaRPr lang="pl-PL"/>
          </a:p>
        </p:txBody>
      </p:sp>
    </p:spTree>
    <p:extLst>
      <p:ext uri="{BB962C8B-B14F-4D97-AF65-F5344CB8AC3E}">
        <p14:creationId xmlns:p14="http://schemas.microsoft.com/office/powerpoint/2010/main" val="60388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pPr/>
              <a:t>11/26/2023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5478677"/>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emf"/><Relationship Id="rId2" Type="http://schemas.openxmlformats.org/officeDocument/2006/relationships/notesSlide" Target="../notesSlides/notesSlide15.xml"/><Relationship Id="rId16" Type="http://schemas.openxmlformats.org/officeDocument/2006/relationships/image" Target="../media/image10.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4" Type="http://schemas.openxmlformats.org/officeDocument/2006/relationships/image" Target="../media/image4.emf"/><Relationship Id="rId9" Type="http://schemas.openxmlformats.org/officeDocument/2006/relationships/oleObject" Target="../embeddings/oleObject4.bin"/><Relationship Id="rId1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package" Target="../embeddings/Microsoft_Word_Document.docx"/><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0.emf"/><Relationship Id="rId18" Type="http://schemas.openxmlformats.org/officeDocument/2006/relationships/oleObject" Target="../embeddings/oleObject19.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9.wmf"/><Relationship Id="rId17" Type="http://schemas.openxmlformats.org/officeDocument/2006/relationships/image" Target="../media/image23.wmf"/><Relationship Id="rId2" Type="http://schemas.openxmlformats.org/officeDocument/2006/relationships/notesSlide" Target="../notesSlides/notesSlide19.xml"/><Relationship Id="rId16"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image" Target="../media/image22.emf"/><Relationship Id="rId10" Type="http://schemas.openxmlformats.org/officeDocument/2006/relationships/image" Target="../media/image18.wmf"/><Relationship Id="rId19" Type="http://schemas.openxmlformats.org/officeDocument/2006/relationships/image" Target="../media/image24.wmf"/><Relationship Id="rId4" Type="http://schemas.openxmlformats.org/officeDocument/2006/relationships/image" Target="../media/image15.wmf"/><Relationship Id="rId9" Type="http://schemas.openxmlformats.org/officeDocument/2006/relationships/oleObject" Target="../embeddings/oleObject16.bin"/><Relationship Id="rId14" Type="http://schemas.openxmlformats.org/officeDocument/2006/relationships/image" Target="../media/image21.emf"/></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7.emf"/><Relationship Id="rId5" Type="http://schemas.openxmlformats.org/officeDocument/2006/relationships/oleObject" Target="../embeddings/oleObject23.bin"/><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8.emf"/><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17.xml"/><Relationship Id="rId6" Type="http://schemas.openxmlformats.org/officeDocument/2006/relationships/image" Target="../media/image33.wmf"/><Relationship Id="rId5" Type="http://schemas.openxmlformats.org/officeDocument/2006/relationships/oleObject" Target="../embeddings/oleObject25.bin"/><Relationship Id="rId4" Type="http://schemas.openxmlformats.org/officeDocument/2006/relationships/image" Target="../media/image3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0B245DF-BEB6-42ED-8353-6BF8CB8E8B15}"/>
              </a:ext>
            </a:extLst>
          </p:cNvPr>
          <p:cNvSpPr>
            <a:spLocks noGrp="1"/>
          </p:cNvSpPr>
          <p:nvPr>
            <p:ph type="ctrTitle"/>
          </p:nvPr>
        </p:nvSpPr>
        <p:spPr>
          <a:xfrm>
            <a:off x="755576" y="1988840"/>
            <a:ext cx="8076940" cy="2262781"/>
          </a:xfrm>
          <a:effectLst>
            <a:glow rad="228600">
              <a:schemeClr val="accent3">
                <a:satMod val="175000"/>
                <a:alpha val="40000"/>
              </a:schemeClr>
            </a:glow>
          </a:effectLst>
          <a:scene3d>
            <a:camera prst="orthographicFront"/>
            <a:lightRig rig="threePt" dir="t"/>
          </a:scene3d>
          <a:sp3d>
            <a:bevelT/>
          </a:sp3d>
        </p:spPr>
        <p:txBody>
          <a:bodyPr>
            <a:noAutofit/>
          </a:bodyPr>
          <a:lstStyle/>
          <a:p>
            <a:pPr algn="ctr">
              <a:lnSpc>
                <a:spcPct val="150000"/>
              </a:lnSpc>
            </a:pPr>
            <a:r>
              <a:rPr lang="pl-PL" sz="4100" b="1" i="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libri" panose="020F0502020204030204" pitchFamily="34" charset="0"/>
              </a:rPr>
              <a:t>Analiza współzależności – korelacja</a:t>
            </a:r>
            <a:br>
              <a:rPr lang="pl-PL" sz="4100" b="1" i="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libri" panose="020F0502020204030204" pitchFamily="34" charset="0"/>
              </a:rPr>
            </a:br>
            <a:r>
              <a:rPr lang="pl-PL" sz="4100" b="1" i="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libri" panose="020F0502020204030204" pitchFamily="34" charset="0"/>
              </a:rPr>
              <a:t>Teoria i praktyka</a:t>
            </a:r>
            <a:endParaRPr lang="pl-PL" sz="5000" b="1" i="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libri" panose="020F0502020204030204" pitchFamily="34" charset="0"/>
            </a:endParaRPr>
          </a:p>
        </p:txBody>
      </p:sp>
    </p:spTree>
    <p:extLst>
      <p:ext uri="{BB962C8B-B14F-4D97-AF65-F5344CB8AC3E}">
        <p14:creationId xmlns:p14="http://schemas.microsoft.com/office/powerpoint/2010/main" val="259099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071538" y="1000108"/>
            <a:ext cx="7831130" cy="5382360"/>
          </a:xfrm>
        </p:spPr>
        <p:txBody>
          <a:bodyPr>
            <a:noAutofit/>
          </a:bodyPr>
          <a:lstStyle/>
          <a:p>
            <a:pPr algn="just">
              <a:lnSpc>
                <a:spcPct val="150000"/>
              </a:lnSpc>
              <a:spcBef>
                <a:spcPts val="0"/>
              </a:spcBef>
            </a:pPr>
            <a:r>
              <a:rPr lang="pl-PL" sz="1600" b="1" dirty="0">
                <a:latin typeface="Calibri" panose="020F0502020204030204" pitchFamily="34" charset="0"/>
              </a:rPr>
              <a:t>                                </a:t>
            </a:r>
          </a:p>
          <a:p>
            <a:pPr>
              <a:lnSpc>
                <a:spcPct val="150000"/>
              </a:lnSpc>
              <a:spcBef>
                <a:spcPts val="0"/>
              </a:spcBef>
            </a:pPr>
            <a:r>
              <a:rPr lang="pl-PL" sz="1600" b="1" dirty="0">
                <a:latin typeface="Calibri" panose="020F0502020204030204" pitchFamily="34" charset="0"/>
              </a:rPr>
              <a:t>		                    </a:t>
            </a:r>
            <a:r>
              <a:rPr lang="pl-PL" sz="1600" b="1" dirty="0">
                <a:solidFill>
                  <a:schemeClr val="tx1"/>
                </a:solidFill>
                <a:latin typeface="Calibri" panose="020F0502020204030204" pitchFamily="34" charset="0"/>
              </a:rPr>
              <a:t>Karl Pearson </a:t>
            </a:r>
            <a:r>
              <a:rPr lang="pl-PL" sz="1600" i="1" dirty="0">
                <a:solidFill>
                  <a:schemeClr val="tx1"/>
                </a:solidFill>
                <a:latin typeface="Calibri" panose="020F0502020204030204" pitchFamily="34" charset="0"/>
              </a:rPr>
              <a:t>–  (ur. 1857, zm. 1936) – angielski matematyk,</a:t>
            </a:r>
          </a:p>
          <a:p>
            <a:pPr>
              <a:lnSpc>
                <a:spcPct val="150000"/>
              </a:lnSpc>
              <a:spcBef>
                <a:spcPts val="0"/>
              </a:spcBef>
            </a:pPr>
            <a:r>
              <a:rPr lang="pl-PL" sz="1600" i="1" dirty="0">
                <a:solidFill>
                  <a:schemeClr val="tx1"/>
                </a:solidFill>
                <a:latin typeface="Calibri" panose="020F0502020204030204" pitchFamily="34" charset="0"/>
              </a:rPr>
              <a:t>                               	 prekursor statystyki matematycznej. </a:t>
            </a:r>
          </a:p>
          <a:p>
            <a:pPr>
              <a:lnSpc>
                <a:spcPct val="150000"/>
              </a:lnSpc>
              <a:spcBef>
                <a:spcPts val="0"/>
              </a:spcBef>
            </a:pPr>
            <a:r>
              <a:rPr lang="pl-PL" sz="1600" i="1" dirty="0">
                <a:solidFill>
                  <a:schemeClr val="tx1"/>
                </a:solidFill>
                <a:latin typeface="Calibri" panose="020F0502020204030204" pitchFamily="34" charset="0"/>
              </a:rPr>
              <a:t>                               	W roku 1898 otrzymał Medal Darwina za jego pracę nad ilościowym </a:t>
            </a:r>
          </a:p>
          <a:p>
            <a:pPr>
              <a:lnSpc>
                <a:spcPct val="150000"/>
              </a:lnSpc>
              <a:spcBef>
                <a:spcPts val="0"/>
              </a:spcBef>
            </a:pPr>
            <a:r>
              <a:rPr lang="pl-PL" sz="1600" i="1" dirty="0">
                <a:solidFill>
                  <a:schemeClr val="tx1"/>
                </a:solidFill>
                <a:latin typeface="Calibri" panose="020F0502020204030204" pitchFamily="34" charset="0"/>
              </a:rPr>
              <a:t>                               	podejściem do problemów biologicznych.</a:t>
            </a:r>
          </a:p>
          <a:p>
            <a:pPr>
              <a:lnSpc>
                <a:spcPct val="150000"/>
              </a:lnSpc>
              <a:spcBef>
                <a:spcPts val="0"/>
              </a:spcBef>
            </a:pPr>
            <a:r>
              <a:rPr lang="pl-PL" sz="1600" i="1" dirty="0">
                <a:solidFill>
                  <a:schemeClr val="tx1"/>
                </a:solidFill>
                <a:latin typeface="Calibri" panose="020F0502020204030204" pitchFamily="34" charset="0"/>
              </a:rPr>
              <a:t>                           	          W 1911 roku na University College London utworzył pierwszy na 	 		                     świecie uniwersytecki Wydział Statystyki. </a:t>
            </a:r>
          </a:p>
          <a:p>
            <a:pPr algn="just">
              <a:lnSpc>
                <a:spcPct val="150000"/>
              </a:lnSpc>
              <a:spcBef>
                <a:spcPts val="0"/>
              </a:spcBef>
            </a:pPr>
            <a:endParaRPr lang="pl-PL" sz="1600" dirty="0">
              <a:solidFill>
                <a:schemeClr val="tx1"/>
              </a:solidFill>
              <a:latin typeface="Calibri" panose="020F0502020204030204" pitchFamily="34" charset="0"/>
            </a:endParaRPr>
          </a:p>
          <a:p>
            <a:pPr algn="just">
              <a:lnSpc>
                <a:spcPct val="150000"/>
              </a:lnSpc>
              <a:spcBef>
                <a:spcPts val="0"/>
              </a:spcBef>
            </a:pPr>
            <a:r>
              <a:rPr lang="pl-PL" sz="1600" b="1" dirty="0">
                <a:solidFill>
                  <a:schemeClr val="tx1"/>
                </a:solidFill>
                <a:latin typeface="Calibri" panose="020F0502020204030204" pitchFamily="34" charset="0"/>
              </a:rPr>
              <a:t>                                        Egon </a:t>
            </a:r>
            <a:r>
              <a:rPr lang="pl-PL" sz="1600" b="1" dirty="0" err="1">
                <a:solidFill>
                  <a:schemeClr val="tx1"/>
                </a:solidFill>
                <a:latin typeface="Calibri" panose="020F0502020204030204" pitchFamily="34" charset="0"/>
              </a:rPr>
              <a:t>Sharpe</a:t>
            </a:r>
            <a:r>
              <a:rPr lang="pl-PL" sz="1600" b="1" dirty="0">
                <a:solidFill>
                  <a:schemeClr val="tx1"/>
                </a:solidFill>
                <a:latin typeface="Calibri" panose="020F0502020204030204" pitchFamily="34" charset="0"/>
              </a:rPr>
              <a:t> Pearson</a:t>
            </a:r>
            <a:r>
              <a:rPr lang="pl-PL" sz="1600" dirty="0">
                <a:solidFill>
                  <a:schemeClr val="tx1"/>
                </a:solidFill>
                <a:latin typeface="Calibri" panose="020F0502020204030204" pitchFamily="34" charset="0"/>
              </a:rPr>
              <a:t> </a:t>
            </a:r>
            <a:r>
              <a:rPr lang="pl-PL" sz="1600" i="1" dirty="0">
                <a:solidFill>
                  <a:schemeClr val="tx1"/>
                </a:solidFill>
                <a:latin typeface="Calibri" panose="020F0502020204030204" pitchFamily="34" charset="0"/>
              </a:rPr>
              <a:t>(ur. 1895, zm. 1980) – brytyjski statystyk, </a:t>
            </a:r>
          </a:p>
          <a:p>
            <a:pPr algn="just">
              <a:lnSpc>
                <a:spcPct val="150000"/>
              </a:lnSpc>
              <a:spcBef>
                <a:spcPts val="0"/>
              </a:spcBef>
            </a:pPr>
            <a:r>
              <a:rPr lang="pl-PL" sz="1600" i="1" dirty="0">
                <a:solidFill>
                  <a:schemeClr val="tx1"/>
                </a:solidFill>
                <a:latin typeface="Calibri" panose="020F0502020204030204" pitchFamily="34" charset="0"/>
              </a:rPr>
              <a:t>                                        syn Karla Pearsona. Zajmował się problematyką testowania hipotez	  	   	          statystycznych.  W latach 1955-1957 pełnił funkcję przewodniczącego 	                              Królewskiego Towarzystwa Statystycznego w Londynie.</a:t>
            </a:r>
          </a:p>
          <a:p>
            <a:pPr algn="just">
              <a:lnSpc>
                <a:spcPct val="150000"/>
              </a:lnSpc>
              <a:spcBef>
                <a:spcPts val="0"/>
              </a:spcBef>
            </a:pPr>
            <a:endParaRPr lang="pl-PL" sz="1800" i="1" dirty="0">
              <a:latin typeface="Calibri" panose="020F0502020204030204" pitchFamily="34" charset="0"/>
            </a:endParaRPr>
          </a:p>
          <a:p>
            <a:endParaRPr lang="pl-PL" sz="1800" dirty="0">
              <a:latin typeface="Calibri" panose="020F0502020204030204" pitchFamily="34" charset="0"/>
            </a:endParaRPr>
          </a:p>
        </p:txBody>
      </p:sp>
      <p:sp>
        <p:nvSpPr>
          <p:cNvPr id="4" name="Tytuł 3"/>
          <p:cNvSpPr txBox="1">
            <a:spLocks/>
          </p:cNvSpPr>
          <p:nvPr/>
        </p:nvSpPr>
        <p:spPr>
          <a:xfrm>
            <a:off x="1312381" y="428604"/>
            <a:ext cx="7831619" cy="570886"/>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Sławni statystycy</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
        <p:nvSpPr>
          <p:cNvPr id="5" name="Rectangle 2">
            <a:extLst>
              <a:ext uri="{FF2B5EF4-FFF2-40B4-BE49-F238E27FC236}">
                <a16:creationId xmlns:a16="http://schemas.microsoft.com/office/drawing/2014/main" id="{56D7B4BF-D53A-456C-B1F8-7DE09AB257D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pic>
        <p:nvPicPr>
          <p:cNvPr id="49154" name="Picture 2" descr="C:\Users\GP\AppData\Local\Temp\220px-Karl_Pearson.jpg"/>
          <p:cNvPicPr>
            <a:picLocks noChangeAspect="1" noChangeArrowheads="1"/>
          </p:cNvPicPr>
          <p:nvPr/>
        </p:nvPicPr>
        <p:blipFill>
          <a:blip r:embed="rId3" cstate="print"/>
          <a:srcRect/>
          <a:stretch>
            <a:fillRect/>
          </a:stretch>
        </p:blipFill>
        <p:spPr bwMode="auto">
          <a:xfrm>
            <a:off x="1071538" y="1428736"/>
            <a:ext cx="1714512" cy="2115307"/>
          </a:xfrm>
          <a:prstGeom prst="rect">
            <a:avLst/>
          </a:prstGeom>
          <a:noFill/>
        </p:spPr>
      </p:pic>
      <p:pic>
        <p:nvPicPr>
          <p:cNvPr id="49155" name="Picture 3"/>
          <p:cNvPicPr>
            <a:picLocks noChangeAspect="1" noChangeArrowheads="1"/>
          </p:cNvPicPr>
          <p:nvPr/>
        </p:nvPicPr>
        <p:blipFill>
          <a:blip r:embed="rId4" cstate="print"/>
          <a:srcRect/>
          <a:stretch>
            <a:fillRect/>
          </a:stretch>
        </p:blipFill>
        <p:spPr bwMode="auto">
          <a:xfrm>
            <a:off x="1071538" y="3929066"/>
            <a:ext cx="1714512" cy="2357454"/>
          </a:xfrm>
          <a:prstGeom prst="rect">
            <a:avLst/>
          </a:prstGeom>
          <a:noFill/>
          <a:ln w="9525">
            <a:noFill/>
            <a:miter lim="800000"/>
            <a:headEnd/>
            <a:tailEnd/>
          </a:ln>
          <a:effectLst/>
        </p:spPr>
      </p:pic>
    </p:spTree>
    <p:extLst>
      <p:ext uri="{BB962C8B-B14F-4D97-AF65-F5344CB8AC3E}">
        <p14:creationId xmlns:p14="http://schemas.microsoft.com/office/powerpoint/2010/main" val="259456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1412776"/>
            <a:ext cx="7488831" cy="4320480"/>
          </a:xfrm>
        </p:spPr>
        <p:txBody>
          <a:bodyPr>
            <a:noAutofit/>
          </a:bodyPr>
          <a:lstStyle/>
          <a:p>
            <a:pPr algn="just">
              <a:lnSpc>
                <a:spcPct val="150000"/>
              </a:lnSpc>
              <a:spcBef>
                <a:spcPts val="0"/>
              </a:spcBef>
            </a:pPr>
            <a:r>
              <a:rPr lang="pl-PL" sz="2200" dirty="0">
                <a:solidFill>
                  <a:schemeClr val="tx1"/>
                </a:solidFill>
                <a:latin typeface="Calibri" panose="020F0502020204030204" pitchFamily="34" charset="0"/>
              </a:rPr>
              <a:t>Dobór metody oceny współzależności zależy od charakteru ocenianych zmiennych. Dla zmiennych o charakterze ilościowym podstawową metodą oceny zależności jest </a:t>
            </a:r>
            <a:r>
              <a:rPr lang="pl-PL" sz="2200" b="1" dirty="0">
                <a:solidFill>
                  <a:schemeClr val="tx1"/>
                </a:solidFill>
                <a:latin typeface="Calibri" panose="020F0502020204030204" pitchFamily="34" charset="0"/>
              </a:rPr>
              <a:t>współczynnik korelacji liniowej Pearsona </a:t>
            </a:r>
            <a:r>
              <a:rPr lang="pl-PL" sz="2200" dirty="0">
                <a:solidFill>
                  <a:schemeClr val="tx1"/>
                </a:solidFill>
                <a:latin typeface="Calibri" panose="020F0502020204030204" pitchFamily="34" charset="0"/>
              </a:rPr>
              <a:t>oraz </a:t>
            </a:r>
            <a:r>
              <a:rPr lang="pl-PL" sz="2200" b="1" dirty="0">
                <a:solidFill>
                  <a:schemeClr val="tx1"/>
                </a:solidFill>
                <a:latin typeface="Calibri" panose="020F0502020204030204" pitchFamily="34" charset="0"/>
              </a:rPr>
              <a:t>współczynnik korelacji rang </a:t>
            </a:r>
            <a:r>
              <a:rPr lang="pl-PL" sz="2200" b="1" dirty="0" err="1">
                <a:solidFill>
                  <a:schemeClr val="tx1"/>
                </a:solidFill>
                <a:latin typeface="Calibri" panose="020F0502020204030204" pitchFamily="34" charset="0"/>
              </a:rPr>
              <a:t>Spearmana</a:t>
            </a:r>
            <a:r>
              <a:rPr lang="pl-PL" sz="2200" dirty="0">
                <a:solidFill>
                  <a:schemeClr val="tx1"/>
                </a:solidFill>
                <a:latin typeface="Calibri" panose="020F0502020204030204" pitchFamily="34" charset="0"/>
              </a:rPr>
              <a:t>, natomiast dla zmiennych o charakterze jakościowym miary zależności oparte na </a:t>
            </a:r>
            <a:r>
              <a:rPr lang="pl-PL" sz="2200" b="1" dirty="0">
                <a:solidFill>
                  <a:schemeClr val="tx1"/>
                </a:solidFill>
                <a:latin typeface="Calibri" panose="020F0502020204030204" pitchFamily="34" charset="0"/>
              </a:rPr>
              <a:t>statystyce </a:t>
            </a:r>
            <a:r>
              <a:rPr lang="pl-PL" sz="2200" b="1" i="1" dirty="0">
                <a:solidFill>
                  <a:schemeClr val="tx1"/>
                </a:solidFill>
                <a:latin typeface="Calibri" panose="020F0502020204030204" pitchFamily="34" charset="0"/>
                <a:sym typeface="Symbol" panose="05050102010706020507" pitchFamily="18" charset="2"/>
              </a:rPr>
              <a:t></a:t>
            </a:r>
            <a:r>
              <a:rPr lang="pl-PL" sz="2200" b="1" baseline="30000" dirty="0">
                <a:solidFill>
                  <a:schemeClr val="tx1"/>
                </a:solidFill>
                <a:latin typeface="Calibri" panose="020F0502020204030204" pitchFamily="34" charset="0"/>
              </a:rPr>
              <a:t>2</a:t>
            </a:r>
            <a:r>
              <a:rPr lang="pl-PL" sz="2200" b="1" dirty="0">
                <a:solidFill>
                  <a:schemeClr val="tx1"/>
                </a:solidFill>
                <a:latin typeface="Calibri" panose="020F0502020204030204" pitchFamily="34" charset="0"/>
              </a:rPr>
              <a:t>.</a:t>
            </a:r>
          </a:p>
          <a:p>
            <a:pPr algn="just">
              <a:lnSpc>
                <a:spcPct val="150000"/>
              </a:lnSpc>
              <a:spcBef>
                <a:spcPts val="0"/>
              </a:spcBef>
            </a:pPr>
            <a:r>
              <a:rPr lang="pl-PL" sz="2200" dirty="0">
                <a:solidFill>
                  <a:schemeClr val="tx1"/>
                </a:solidFill>
                <a:latin typeface="Calibri" panose="020F0502020204030204" pitchFamily="34" charset="0"/>
              </a:rPr>
              <a:t> </a:t>
            </a: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394683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14415" y="1214422"/>
            <a:ext cx="7358114" cy="5286412"/>
          </a:xfrm>
        </p:spPr>
        <p:txBody>
          <a:bodyPr>
            <a:noAutofit/>
          </a:bodyPr>
          <a:lstStyle/>
          <a:p>
            <a:pPr algn="just">
              <a:lnSpc>
                <a:spcPct val="200000"/>
              </a:lnSpc>
              <a:spcBef>
                <a:spcPts val="0"/>
              </a:spcBef>
            </a:pPr>
            <a:r>
              <a:rPr lang="pl-PL" sz="2500" b="1" i="1" dirty="0">
                <a:solidFill>
                  <a:schemeClr val="tx1"/>
                </a:solidFill>
                <a:latin typeface="Calibri" pitchFamily="34" charset="0"/>
              </a:rPr>
              <a:t>Korelacja </a:t>
            </a:r>
            <a:r>
              <a:rPr lang="pl-PL" sz="2000" dirty="0">
                <a:solidFill>
                  <a:schemeClr val="tx1"/>
                </a:solidFill>
                <a:latin typeface="Calibri" pitchFamily="34" charset="0"/>
              </a:rPr>
              <a:t>jest inaczej zapisaniem w postaci liczbowej związków zachodzących pomiędzy dwiema zmiennymi. </a:t>
            </a:r>
          </a:p>
          <a:p>
            <a:pPr algn="just">
              <a:lnSpc>
                <a:spcPct val="200000"/>
              </a:lnSpc>
              <a:spcBef>
                <a:spcPts val="0"/>
              </a:spcBef>
            </a:pPr>
            <a:r>
              <a:rPr lang="pl-PL" sz="2000" dirty="0">
                <a:solidFill>
                  <a:schemeClr val="tx1"/>
                </a:solidFill>
                <a:latin typeface="Calibri" pitchFamily="34" charset="0"/>
              </a:rPr>
              <a:t>Możemy za jej pomocą określić m.in. jak liczba pracowników w danym przedsiębiorstwie powiązana jest z generowanym przez nią przychodem.</a:t>
            </a:r>
          </a:p>
          <a:p>
            <a:pPr algn="just">
              <a:lnSpc>
                <a:spcPct val="150000"/>
              </a:lnSpc>
              <a:spcBef>
                <a:spcPts val="0"/>
              </a:spcBef>
            </a:pPr>
            <a:r>
              <a:rPr lang="pl-PL" sz="2000" i="1" u="sng" dirty="0">
                <a:solidFill>
                  <a:schemeClr val="tx1"/>
                </a:solidFill>
                <a:latin typeface="Calibri" pitchFamily="34" charset="0"/>
              </a:rPr>
              <a:t>Niezbędne dane:</a:t>
            </a:r>
          </a:p>
          <a:p>
            <a:pPr marL="457200" indent="-457200" algn="just">
              <a:lnSpc>
                <a:spcPct val="150000"/>
              </a:lnSpc>
              <a:spcBef>
                <a:spcPts val="0"/>
              </a:spcBef>
              <a:buAutoNum type="arabicParenR"/>
            </a:pPr>
            <a:r>
              <a:rPr lang="pl-PL" sz="2000" dirty="0">
                <a:solidFill>
                  <a:schemeClr val="tx1"/>
                </a:solidFill>
                <a:latin typeface="Calibri" pitchFamily="34" charset="0"/>
              </a:rPr>
              <a:t>ilość pracowników</a:t>
            </a:r>
          </a:p>
          <a:p>
            <a:pPr marL="457200" indent="-457200" algn="just">
              <a:lnSpc>
                <a:spcPct val="150000"/>
              </a:lnSpc>
              <a:spcBef>
                <a:spcPts val="0"/>
              </a:spcBef>
              <a:buAutoNum type="arabicParenR"/>
            </a:pPr>
            <a:r>
              <a:rPr lang="pl-PL" sz="2000" dirty="0">
                <a:solidFill>
                  <a:schemeClr val="tx1"/>
                </a:solidFill>
                <a:latin typeface="Calibri" pitchFamily="34" charset="0"/>
              </a:rPr>
              <a:t>przychody firmy. </a:t>
            </a:r>
          </a:p>
          <a:p>
            <a:pPr marL="457200" indent="-457200" algn="just">
              <a:lnSpc>
                <a:spcPct val="150000"/>
              </a:lnSpc>
              <a:spcBef>
                <a:spcPts val="0"/>
              </a:spcBef>
            </a:pPr>
            <a:r>
              <a:rPr lang="pl-PL" sz="2000" dirty="0">
                <a:solidFill>
                  <a:schemeClr val="tx1"/>
                </a:solidFill>
                <a:latin typeface="Calibri" pitchFamily="34" charset="0"/>
              </a:rPr>
              <a:t>Im więcej tych danych, tym dokładniejsze będą wyniki pomiaru. </a:t>
            </a:r>
            <a:endParaRPr lang="pl-PL" sz="1800" dirty="0">
              <a:latin typeface="Calibri"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Teoria współzależności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338816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42976" y="1285860"/>
            <a:ext cx="7533479" cy="5239484"/>
          </a:xfrm>
        </p:spPr>
        <p:txBody>
          <a:bodyPr>
            <a:noAutofit/>
          </a:bodyPr>
          <a:lstStyle/>
          <a:p>
            <a:endParaRPr lang="pl-PL" sz="600" dirty="0">
              <a:latin typeface="Calibri" pitchFamily="34" charset="0"/>
            </a:endParaRPr>
          </a:p>
          <a:p>
            <a:endParaRPr lang="pl-PL" sz="200" dirty="0">
              <a:latin typeface="Calibri" pitchFamily="34" charset="0"/>
            </a:endParaRPr>
          </a:p>
          <a:p>
            <a:pPr algn="just">
              <a:lnSpc>
                <a:spcPct val="200000"/>
              </a:lnSpc>
              <a:spcBef>
                <a:spcPts val="0"/>
              </a:spcBef>
            </a:pPr>
            <a:r>
              <a:rPr lang="pl-PL" sz="2100" dirty="0">
                <a:solidFill>
                  <a:schemeClr val="tx1"/>
                </a:solidFill>
                <a:latin typeface="Calibri" panose="020F0502020204030204" pitchFamily="34" charset="0"/>
              </a:rPr>
              <a:t>Analiza powiązań zmiennych ilościowych pozwala na ocenę </a:t>
            </a:r>
            <a:r>
              <a:rPr lang="pl-PL" sz="2100" b="1" dirty="0">
                <a:solidFill>
                  <a:schemeClr val="tx1"/>
                </a:solidFill>
                <a:latin typeface="Calibri" panose="020F0502020204030204" pitchFamily="34" charset="0"/>
              </a:rPr>
              <a:t>kierunku i siły zależności. </a:t>
            </a:r>
          </a:p>
          <a:p>
            <a:pPr algn="just">
              <a:lnSpc>
                <a:spcPct val="150000"/>
              </a:lnSpc>
              <a:spcBef>
                <a:spcPts val="0"/>
              </a:spcBef>
            </a:pPr>
            <a:r>
              <a:rPr lang="pl-PL" sz="2100" i="1" dirty="0">
                <a:solidFill>
                  <a:schemeClr val="tx1"/>
                </a:solidFill>
                <a:latin typeface="Calibri" panose="020F0502020204030204" pitchFamily="34" charset="0"/>
              </a:rPr>
              <a:t>Jeżeli dwie zmienne podążają średnio w tym samym kierunku,                        tj. jednocześnie na ogół rosną albo maleją to taką korelację określa się jako dodatnią.</a:t>
            </a:r>
          </a:p>
          <a:p>
            <a:pPr algn="just">
              <a:lnSpc>
                <a:spcPct val="150000"/>
              </a:lnSpc>
              <a:spcBef>
                <a:spcPts val="0"/>
              </a:spcBef>
            </a:pPr>
            <a:r>
              <a:rPr lang="pl-PL" sz="2100" i="1" dirty="0">
                <a:solidFill>
                  <a:schemeClr val="tx1"/>
                </a:solidFill>
                <a:latin typeface="Calibri" panose="020F0502020204030204" pitchFamily="34" charset="0"/>
              </a:rPr>
              <a:t>Jeśli podążają w różnych kierunkach, tj. wyższym wartościom jednej zmiennej odpowiadają niższe wartości drugiej zmiennej to taką korelację określa się jako ujemną. </a:t>
            </a:r>
          </a:p>
          <a:p>
            <a:pPr algn="just">
              <a:lnSpc>
                <a:spcPct val="150000"/>
              </a:lnSpc>
              <a:spcBef>
                <a:spcPts val="0"/>
              </a:spcBef>
            </a:pPr>
            <a:endParaRPr lang="pl-PL" sz="1800" dirty="0">
              <a:latin typeface="Calibri" panose="020F0502020204030204"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1352826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59632" y="1772816"/>
            <a:ext cx="7416823" cy="4392488"/>
          </a:xfrm>
        </p:spPr>
        <p:txBody>
          <a:bodyPr>
            <a:noAutofit/>
          </a:bodyPr>
          <a:lstStyle/>
          <a:p>
            <a:endParaRPr lang="pl-PL" sz="600" dirty="0">
              <a:latin typeface="Calibri" pitchFamily="34" charset="0"/>
            </a:endParaRPr>
          </a:p>
          <a:p>
            <a:endParaRPr lang="pl-PL" sz="200" dirty="0">
              <a:latin typeface="Calibri" pitchFamily="34" charset="0"/>
            </a:endParaRPr>
          </a:p>
          <a:p>
            <a:pPr algn="just">
              <a:lnSpc>
                <a:spcPct val="150000"/>
              </a:lnSpc>
              <a:spcBef>
                <a:spcPts val="0"/>
              </a:spcBef>
            </a:pPr>
            <a:r>
              <a:rPr lang="pl-PL" sz="2400" dirty="0">
                <a:solidFill>
                  <a:schemeClr val="tx1"/>
                </a:solidFill>
                <a:latin typeface="Calibri" panose="020F0502020204030204" pitchFamily="34" charset="0"/>
              </a:rPr>
              <a:t>Analiza powiązań zmiennych ilościowych pozwala na ocenę kierunku i siły zależności. </a:t>
            </a:r>
          </a:p>
          <a:p>
            <a:pPr algn="just">
              <a:lnSpc>
                <a:spcPct val="150000"/>
              </a:lnSpc>
              <a:spcBef>
                <a:spcPts val="0"/>
              </a:spcBef>
            </a:pPr>
            <a:r>
              <a:rPr lang="pl-PL" sz="2200" b="1" dirty="0">
                <a:solidFill>
                  <a:schemeClr val="tx1"/>
                </a:solidFill>
                <a:latin typeface="Calibri" panose="020F0502020204030204" pitchFamily="34" charset="0"/>
              </a:rPr>
              <a:t>Siłę korelacji </a:t>
            </a:r>
            <a:r>
              <a:rPr lang="pl-PL" sz="2200" dirty="0">
                <a:solidFill>
                  <a:schemeClr val="tx1"/>
                </a:solidFill>
                <a:latin typeface="Calibri" panose="020F0502020204030204" pitchFamily="34" charset="0"/>
              </a:rPr>
              <a:t>określa się poprzez podobieństwo zależności empirycznej do zależności funkcyjnej. </a:t>
            </a:r>
          </a:p>
          <a:p>
            <a:pPr algn="just">
              <a:lnSpc>
                <a:spcPct val="150000"/>
              </a:lnSpc>
              <a:spcBef>
                <a:spcPts val="0"/>
              </a:spcBef>
            </a:pPr>
            <a:r>
              <a:rPr lang="pl-PL" sz="2200" dirty="0">
                <a:solidFill>
                  <a:schemeClr val="tx1"/>
                </a:solidFill>
                <a:latin typeface="Calibri" panose="020F0502020204030204" pitchFamily="34" charset="0"/>
              </a:rPr>
              <a:t>Im zależności empirycznej bliżej do zależności typu funkcyjnego, tym korelacja jest silniejsza.</a:t>
            </a:r>
          </a:p>
          <a:p>
            <a:pPr algn="just">
              <a:lnSpc>
                <a:spcPct val="150000"/>
              </a:lnSpc>
              <a:spcBef>
                <a:spcPts val="0"/>
              </a:spcBef>
            </a:pPr>
            <a:endParaRPr lang="pl-PL" sz="1800" dirty="0">
              <a:latin typeface="Calibri" panose="020F0502020204030204"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300417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32E0193-1A5F-40EB-AF72-6D4D0E35DDA0}"/>
              </a:ext>
            </a:extLst>
          </p:cNvPr>
          <p:cNvSpPr>
            <a:spLocks noGrp="1" noChangeArrowheads="1"/>
          </p:cNvSpPr>
          <p:nvPr>
            <p:ph type="title"/>
          </p:nvPr>
        </p:nvSpPr>
        <p:spPr>
          <a:xfrm>
            <a:off x="1067143" y="96280"/>
            <a:ext cx="7715250" cy="952500"/>
          </a:xfrm>
        </p:spPr>
        <p:txBody>
          <a:bodyPr/>
          <a:lstStyle/>
          <a:p>
            <a:pPr algn="ctr"/>
            <a:r>
              <a:rPr lang="pl-PL" altLang="pl-PL" sz="4800" b="1" dirty="0">
                <a:latin typeface="Calibri" pitchFamily="34" charset="0"/>
              </a:rPr>
              <a:t>Diagram rozrzutu</a:t>
            </a:r>
            <a:endParaRPr lang="pl-PL" altLang="pl-PL" sz="4800" dirty="0"/>
          </a:p>
        </p:txBody>
      </p:sp>
      <p:sp>
        <p:nvSpPr>
          <p:cNvPr id="44037" name="Oval 5">
            <a:extLst>
              <a:ext uri="{FF2B5EF4-FFF2-40B4-BE49-F238E27FC236}">
                <a16:creationId xmlns:a16="http://schemas.microsoft.com/office/drawing/2014/main" id="{DA1B5B16-1939-455E-8743-5B3C8BC2FC21}"/>
              </a:ext>
            </a:extLst>
          </p:cNvPr>
          <p:cNvSpPr>
            <a:spLocks noChangeArrowheads="1"/>
          </p:cNvSpPr>
          <p:nvPr/>
        </p:nvSpPr>
        <p:spPr bwMode="auto">
          <a:xfrm>
            <a:off x="2012950" y="28511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38" name="Oval 6">
            <a:extLst>
              <a:ext uri="{FF2B5EF4-FFF2-40B4-BE49-F238E27FC236}">
                <a16:creationId xmlns:a16="http://schemas.microsoft.com/office/drawing/2014/main" id="{3B17D4C1-4CE0-4556-B4DB-DA09A43359B3}"/>
              </a:ext>
            </a:extLst>
          </p:cNvPr>
          <p:cNvSpPr>
            <a:spLocks noChangeArrowheads="1"/>
          </p:cNvSpPr>
          <p:nvPr/>
        </p:nvSpPr>
        <p:spPr bwMode="auto">
          <a:xfrm>
            <a:off x="2152650" y="2546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39" name="Oval 7">
            <a:extLst>
              <a:ext uri="{FF2B5EF4-FFF2-40B4-BE49-F238E27FC236}">
                <a16:creationId xmlns:a16="http://schemas.microsoft.com/office/drawing/2014/main" id="{F43CEEB0-706D-48C3-8C6F-2FFC384DA1EB}"/>
              </a:ext>
            </a:extLst>
          </p:cNvPr>
          <p:cNvSpPr>
            <a:spLocks noChangeArrowheads="1"/>
          </p:cNvSpPr>
          <p:nvPr/>
        </p:nvSpPr>
        <p:spPr bwMode="auto">
          <a:xfrm>
            <a:off x="2686050" y="29146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40" name="Oval 8">
            <a:extLst>
              <a:ext uri="{FF2B5EF4-FFF2-40B4-BE49-F238E27FC236}">
                <a16:creationId xmlns:a16="http://schemas.microsoft.com/office/drawing/2014/main" id="{C2E95747-48F5-4E0D-A758-8D4F4FC9FB33}"/>
              </a:ext>
            </a:extLst>
          </p:cNvPr>
          <p:cNvSpPr>
            <a:spLocks noChangeArrowheads="1"/>
          </p:cNvSpPr>
          <p:nvPr/>
        </p:nvSpPr>
        <p:spPr bwMode="auto">
          <a:xfrm>
            <a:off x="2470150" y="25971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41" name="Oval 9">
            <a:extLst>
              <a:ext uri="{FF2B5EF4-FFF2-40B4-BE49-F238E27FC236}">
                <a16:creationId xmlns:a16="http://schemas.microsoft.com/office/drawing/2014/main" id="{47029AAE-6C11-462B-A92B-30E3C2234F8C}"/>
              </a:ext>
            </a:extLst>
          </p:cNvPr>
          <p:cNvSpPr>
            <a:spLocks noChangeArrowheads="1"/>
          </p:cNvSpPr>
          <p:nvPr/>
        </p:nvSpPr>
        <p:spPr bwMode="auto">
          <a:xfrm>
            <a:off x="2660650" y="3308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42" name="Oval 10">
            <a:extLst>
              <a:ext uri="{FF2B5EF4-FFF2-40B4-BE49-F238E27FC236}">
                <a16:creationId xmlns:a16="http://schemas.microsoft.com/office/drawing/2014/main" id="{E59270DB-3A72-429B-9FD8-9A8EF4038623}"/>
              </a:ext>
            </a:extLst>
          </p:cNvPr>
          <p:cNvSpPr>
            <a:spLocks noChangeArrowheads="1"/>
          </p:cNvSpPr>
          <p:nvPr/>
        </p:nvSpPr>
        <p:spPr bwMode="auto">
          <a:xfrm>
            <a:off x="2724150" y="22161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43" name="Oval 11">
            <a:extLst>
              <a:ext uri="{FF2B5EF4-FFF2-40B4-BE49-F238E27FC236}">
                <a16:creationId xmlns:a16="http://schemas.microsoft.com/office/drawing/2014/main" id="{76FECF5A-DFCB-4DAA-9121-5EECAFE49DB6}"/>
              </a:ext>
            </a:extLst>
          </p:cNvPr>
          <p:cNvSpPr>
            <a:spLocks noChangeArrowheads="1"/>
          </p:cNvSpPr>
          <p:nvPr/>
        </p:nvSpPr>
        <p:spPr bwMode="auto">
          <a:xfrm>
            <a:off x="3321050" y="30035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44" name="Oval 12">
            <a:extLst>
              <a:ext uri="{FF2B5EF4-FFF2-40B4-BE49-F238E27FC236}">
                <a16:creationId xmlns:a16="http://schemas.microsoft.com/office/drawing/2014/main" id="{E01E9148-A1B8-4B36-8A69-8226F4FBDC90}"/>
              </a:ext>
            </a:extLst>
          </p:cNvPr>
          <p:cNvSpPr>
            <a:spLocks noChangeArrowheads="1"/>
          </p:cNvSpPr>
          <p:nvPr/>
        </p:nvSpPr>
        <p:spPr bwMode="auto">
          <a:xfrm>
            <a:off x="3105150" y="26225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45" name="Oval 13">
            <a:extLst>
              <a:ext uri="{FF2B5EF4-FFF2-40B4-BE49-F238E27FC236}">
                <a16:creationId xmlns:a16="http://schemas.microsoft.com/office/drawing/2014/main" id="{F56DF219-44B8-48A0-B473-274EF403D47F}"/>
              </a:ext>
            </a:extLst>
          </p:cNvPr>
          <p:cNvSpPr>
            <a:spLocks noChangeArrowheads="1"/>
          </p:cNvSpPr>
          <p:nvPr/>
        </p:nvSpPr>
        <p:spPr bwMode="auto">
          <a:xfrm>
            <a:off x="3219450" y="22415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46" name="Oval 14">
            <a:extLst>
              <a:ext uri="{FF2B5EF4-FFF2-40B4-BE49-F238E27FC236}">
                <a16:creationId xmlns:a16="http://schemas.microsoft.com/office/drawing/2014/main" id="{CD92CDBC-74C4-4C59-B57A-D6EEF658547F}"/>
              </a:ext>
            </a:extLst>
          </p:cNvPr>
          <p:cNvSpPr>
            <a:spLocks noChangeArrowheads="1"/>
          </p:cNvSpPr>
          <p:nvPr/>
        </p:nvSpPr>
        <p:spPr bwMode="auto">
          <a:xfrm>
            <a:off x="2470150" y="18224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47" name="Oval 15">
            <a:extLst>
              <a:ext uri="{FF2B5EF4-FFF2-40B4-BE49-F238E27FC236}">
                <a16:creationId xmlns:a16="http://schemas.microsoft.com/office/drawing/2014/main" id="{7B7E1349-9B64-451A-979C-701C2B56DD66}"/>
              </a:ext>
            </a:extLst>
          </p:cNvPr>
          <p:cNvSpPr>
            <a:spLocks noChangeArrowheads="1"/>
          </p:cNvSpPr>
          <p:nvPr/>
        </p:nvSpPr>
        <p:spPr bwMode="auto">
          <a:xfrm>
            <a:off x="3511550" y="2292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52" name="Oval 20">
            <a:extLst>
              <a:ext uri="{FF2B5EF4-FFF2-40B4-BE49-F238E27FC236}">
                <a16:creationId xmlns:a16="http://schemas.microsoft.com/office/drawing/2014/main" id="{3598C0D1-6FB5-4018-B3BC-4929DBCFC164}"/>
              </a:ext>
            </a:extLst>
          </p:cNvPr>
          <p:cNvSpPr>
            <a:spLocks noChangeArrowheads="1"/>
          </p:cNvSpPr>
          <p:nvPr/>
        </p:nvSpPr>
        <p:spPr bwMode="auto">
          <a:xfrm>
            <a:off x="1924050" y="43878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53" name="Oval 21">
            <a:extLst>
              <a:ext uri="{FF2B5EF4-FFF2-40B4-BE49-F238E27FC236}">
                <a16:creationId xmlns:a16="http://schemas.microsoft.com/office/drawing/2014/main" id="{FCB516C7-AD65-4572-8348-123D45F3A2F2}"/>
              </a:ext>
            </a:extLst>
          </p:cNvPr>
          <p:cNvSpPr>
            <a:spLocks noChangeArrowheads="1"/>
          </p:cNvSpPr>
          <p:nvPr/>
        </p:nvSpPr>
        <p:spPr bwMode="auto">
          <a:xfrm>
            <a:off x="2216150" y="48704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54" name="Oval 22">
            <a:extLst>
              <a:ext uri="{FF2B5EF4-FFF2-40B4-BE49-F238E27FC236}">
                <a16:creationId xmlns:a16="http://schemas.microsoft.com/office/drawing/2014/main" id="{39EAF5CE-C16F-4E17-959C-2E96BDADBE1D}"/>
              </a:ext>
            </a:extLst>
          </p:cNvPr>
          <p:cNvSpPr>
            <a:spLocks noChangeArrowheads="1"/>
          </p:cNvSpPr>
          <p:nvPr/>
        </p:nvSpPr>
        <p:spPr bwMode="auto">
          <a:xfrm>
            <a:off x="2940050" y="54038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55" name="Oval 23">
            <a:extLst>
              <a:ext uri="{FF2B5EF4-FFF2-40B4-BE49-F238E27FC236}">
                <a16:creationId xmlns:a16="http://schemas.microsoft.com/office/drawing/2014/main" id="{AF682360-B774-4B05-A614-FD43DD2FAB97}"/>
              </a:ext>
            </a:extLst>
          </p:cNvPr>
          <p:cNvSpPr>
            <a:spLocks noChangeArrowheads="1"/>
          </p:cNvSpPr>
          <p:nvPr/>
        </p:nvSpPr>
        <p:spPr bwMode="auto">
          <a:xfrm>
            <a:off x="2559050" y="4832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56" name="Oval 24">
            <a:extLst>
              <a:ext uri="{FF2B5EF4-FFF2-40B4-BE49-F238E27FC236}">
                <a16:creationId xmlns:a16="http://schemas.microsoft.com/office/drawing/2014/main" id="{90EC6E75-F0E0-439B-ABF1-8DCCFF50C6A6}"/>
              </a:ext>
            </a:extLst>
          </p:cNvPr>
          <p:cNvSpPr>
            <a:spLocks noChangeArrowheads="1"/>
          </p:cNvSpPr>
          <p:nvPr/>
        </p:nvSpPr>
        <p:spPr bwMode="auto">
          <a:xfrm>
            <a:off x="2825750" y="51498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57" name="Oval 25">
            <a:extLst>
              <a:ext uri="{FF2B5EF4-FFF2-40B4-BE49-F238E27FC236}">
                <a16:creationId xmlns:a16="http://schemas.microsoft.com/office/drawing/2014/main" id="{22668497-CCF9-40B7-BD11-CDEA1082DAE3}"/>
              </a:ext>
            </a:extLst>
          </p:cNvPr>
          <p:cNvSpPr>
            <a:spLocks noChangeArrowheads="1"/>
          </p:cNvSpPr>
          <p:nvPr/>
        </p:nvSpPr>
        <p:spPr bwMode="auto">
          <a:xfrm>
            <a:off x="2724150" y="46545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58" name="Oval 26">
            <a:extLst>
              <a:ext uri="{FF2B5EF4-FFF2-40B4-BE49-F238E27FC236}">
                <a16:creationId xmlns:a16="http://schemas.microsoft.com/office/drawing/2014/main" id="{B34D1E4E-D1BB-4B7A-9652-ED37C09A39CB}"/>
              </a:ext>
            </a:extLst>
          </p:cNvPr>
          <p:cNvSpPr>
            <a:spLocks noChangeArrowheads="1"/>
          </p:cNvSpPr>
          <p:nvPr/>
        </p:nvSpPr>
        <p:spPr bwMode="auto">
          <a:xfrm>
            <a:off x="3041650" y="4832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59" name="Oval 27">
            <a:extLst>
              <a:ext uri="{FF2B5EF4-FFF2-40B4-BE49-F238E27FC236}">
                <a16:creationId xmlns:a16="http://schemas.microsoft.com/office/drawing/2014/main" id="{FDF133E4-1826-483F-B7A7-4FD0941120AE}"/>
              </a:ext>
            </a:extLst>
          </p:cNvPr>
          <p:cNvSpPr>
            <a:spLocks noChangeArrowheads="1"/>
          </p:cNvSpPr>
          <p:nvPr/>
        </p:nvSpPr>
        <p:spPr bwMode="auto">
          <a:xfrm>
            <a:off x="3206750" y="50101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60" name="Oval 28">
            <a:extLst>
              <a:ext uri="{FF2B5EF4-FFF2-40B4-BE49-F238E27FC236}">
                <a16:creationId xmlns:a16="http://schemas.microsoft.com/office/drawing/2014/main" id="{774519E3-E674-4A2D-BD29-E22549EC9D97}"/>
              </a:ext>
            </a:extLst>
          </p:cNvPr>
          <p:cNvSpPr>
            <a:spLocks noChangeArrowheads="1"/>
          </p:cNvSpPr>
          <p:nvPr/>
        </p:nvSpPr>
        <p:spPr bwMode="auto">
          <a:xfrm>
            <a:off x="3587750" y="51879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61" name="Oval 29">
            <a:extLst>
              <a:ext uri="{FF2B5EF4-FFF2-40B4-BE49-F238E27FC236}">
                <a16:creationId xmlns:a16="http://schemas.microsoft.com/office/drawing/2014/main" id="{FEFEB963-4501-43D3-8ADB-2F40608440A1}"/>
              </a:ext>
            </a:extLst>
          </p:cNvPr>
          <p:cNvSpPr>
            <a:spLocks noChangeArrowheads="1"/>
          </p:cNvSpPr>
          <p:nvPr/>
        </p:nvSpPr>
        <p:spPr bwMode="auto">
          <a:xfrm>
            <a:off x="3536950" y="55054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62" name="Oval 30">
            <a:extLst>
              <a:ext uri="{FF2B5EF4-FFF2-40B4-BE49-F238E27FC236}">
                <a16:creationId xmlns:a16="http://schemas.microsoft.com/office/drawing/2014/main" id="{5736B192-F477-4DAF-B518-F069F038A448}"/>
              </a:ext>
            </a:extLst>
          </p:cNvPr>
          <p:cNvSpPr>
            <a:spLocks noChangeArrowheads="1"/>
          </p:cNvSpPr>
          <p:nvPr/>
        </p:nvSpPr>
        <p:spPr bwMode="auto">
          <a:xfrm>
            <a:off x="3295650" y="5213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68" name="Oval 51">
            <a:extLst>
              <a:ext uri="{FF2B5EF4-FFF2-40B4-BE49-F238E27FC236}">
                <a16:creationId xmlns:a16="http://schemas.microsoft.com/office/drawing/2014/main" id="{0814EBB0-D2F4-43D1-9371-2EE2311E8997}"/>
              </a:ext>
            </a:extLst>
          </p:cNvPr>
          <p:cNvSpPr>
            <a:spLocks noChangeArrowheads="1"/>
          </p:cNvSpPr>
          <p:nvPr/>
        </p:nvSpPr>
        <p:spPr bwMode="auto">
          <a:xfrm>
            <a:off x="5784850" y="5848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69" name="Oval 52">
            <a:extLst>
              <a:ext uri="{FF2B5EF4-FFF2-40B4-BE49-F238E27FC236}">
                <a16:creationId xmlns:a16="http://schemas.microsoft.com/office/drawing/2014/main" id="{C0E0C8BA-2785-46B8-A23C-405781B2000A}"/>
              </a:ext>
            </a:extLst>
          </p:cNvPr>
          <p:cNvSpPr>
            <a:spLocks noChangeArrowheads="1"/>
          </p:cNvSpPr>
          <p:nvPr/>
        </p:nvSpPr>
        <p:spPr bwMode="auto">
          <a:xfrm>
            <a:off x="5962650" y="5213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70" name="Oval 53">
            <a:extLst>
              <a:ext uri="{FF2B5EF4-FFF2-40B4-BE49-F238E27FC236}">
                <a16:creationId xmlns:a16="http://schemas.microsoft.com/office/drawing/2014/main" id="{D51B7219-94F1-4D62-A296-CC2BEC07B89F}"/>
              </a:ext>
            </a:extLst>
          </p:cNvPr>
          <p:cNvSpPr>
            <a:spLocks noChangeArrowheads="1"/>
          </p:cNvSpPr>
          <p:nvPr/>
        </p:nvSpPr>
        <p:spPr bwMode="auto">
          <a:xfrm>
            <a:off x="6407150" y="52387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72" name="Oval 55">
            <a:extLst>
              <a:ext uri="{FF2B5EF4-FFF2-40B4-BE49-F238E27FC236}">
                <a16:creationId xmlns:a16="http://schemas.microsoft.com/office/drawing/2014/main" id="{546F9FEE-1BDA-4AFD-A572-514A068A4483}"/>
              </a:ext>
            </a:extLst>
          </p:cNvPr>
          <p:cNvSpPr>
            <a:spLocks noChangeArrowheads="1"/>
          </p:cNvSpPr>
          <p:nvPr/>
        </p:nvSpPr>
        <p:spPr bwMode="auto">
          <a:xfrm>
            <a:off x="6572250" y="48831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73" name="Oval 56">
            <a:extLst>
              <a:ext uri="{FF2B5EF4-FFF2-40B4-BE49-F238E27FC236}">
                <a16:creationId xmlns:a16="http://schemas.microsoft.com/office/drawing/2014/main" id="{3632FBC5-C9DF-4633-A9D8-70BADAC2FBB2}"/>
              </a:ext>
            </a:extLst>
          </p:cNvPr>
          <p:cNvSpPr>
            <a:spLocks noChangeArrowheads="1"/>
          </p:cNvSpPr>
          <p:nvPr/>
        </p:nvSpPr>
        <p:spPr bwMode="auto">
          <a:xfrm>
            <a:off x="6661150" y="44640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74" name="Oval 57">
            <a:extLst>
              <a:ext uri="{FF2B5EF4-FFF2-40B4-BE49-F238E27FC236}">
                <a16:creationId xmlns:a16="http://schemas.microsoft.com/office/drawing/2014/main" id="{46972B70-0846-4AC0-8B4A-253329246939}"/>
              </a:ext>
            </a:extLst>
          </p:cNvPr>
          <p:cNvSpPr>
            <a:spLocks noChangeArrowheads="1"/>
          </p:cNvSpPr>
          <p:nvPr/>
        </p:nvSpPr>
        <p:spPr bwMode="auto">
          <a:xfrm>
            <a:off x="6915150" y="4324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75" name="Oval 58">
            <a:extLst>
              <a:ext uri="{FF2B5EF4-FFF2-40B4-BE49-F238E27FC236}">
                <a16:creationId xmlns:a16="http://schemas.microsoft.com/office/drawing/2014/main" id="{0D797DD6-A65D-4D80-B433-2FB91C0CBDEC}"/>
              </a:ext>
            </a:extLst>
          </p:cNvPr>
          <p:cNvSpPr>
            <a:spLocks noChangeArrowheads="1"/>
          </p:cNvSpPr>
          <p:nvPr/>
        </p:nvSpPr>
        <p:spPr bwMode="auto">
          <a:xfrm>
            <a:off x="7067550" y="46037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76" name="Oval 59">
            <a:extLst>
              <a:ext uri="{FF2B5EF4-FFF2-40B4-BE49-F238E27FC236}">
                <a16:creationId xmlns:a16="http://schemas.microsoft.com/office/drawing/2014/main" id="{2D751D31-D981-4AB6-9AE3-980CBDD7AAAF}"/>
              </a:ext>
            </a:extLst>
          </p:cNvPr>
          <p:cNvSpPr>
            <a:spLocks noChangeArrowheads="1"/>
          </p:cNvSpPr>
          <p:nvPr/>
        </p:nvSpPr>
        <p:spPr bwMode="auto">
          <a:xfrm>
            <a:off x="7600950" y="40957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78" name="Oval 61">
            <a:extLst>
              <a:ext uri="{FF2B5EF4-FFF2-40B4-BE49-F238E27FC236}">
                <a16:creationId xmlns:a16="http://schemas.microsoft.com/office/drawing/2014/main" id="{D4B1C861-7FAD-4103-81AA-C0BACBA92130}"/>
              </a:ext>
            </a:extLst>
          </p:cNvPr>
          <p:cNvSpPr>
            <a:spLocks noChangeArrowheads="1"/>
          </p:cNvSpPr>
          <p:nvPr/>
        </p:nvSpPr>
        <p:spPr bwMode="auto">
          <a:xfrm>
            <a:off x="8096250" y="44132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81" name="Oval 64">
            <a:extLst>
              <a:ext uri="{FF2B5EF4-FFF2-40B4-BE49-F238E27FC236}">
                <a16:creationId xmlns:a16="http://schemas.microsoft.com/office/drawing/2014/main" id="{4683E0F1-F660-4B5C-A3FD-4F007AC11648}"/>
              </a:ext>
            </a:extLst>
          </p:cNvPr>
          <p:cNvSpPr>
            <a:spLocks noChangeArrowheads="1"/>
          </p:cNvSpPr>
          <p:nvPr/>
        </p:nvSpPr>
        <p:spPr bwMode="auto">
          <a:xfrm>
            <a:off x="6889750" y="48323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82" name="Oval 65">
            <a:extLst>
              <a:ext uri="{FF2B5EF4-FFF2-40B4-BE49-F238E27FC236}">
                <a16:creationId xmlns:a16="http://schemas.microsoft.com/office/drawing/2014/main" id="{4C2D1BC2-BA8A-4A8F-8948-F81C57CD13E7}"/>
              </a:ext>
            </a:extLst>
          </p:cNvPr>
          <p:cNvSpPr>
            <a:spLocks noChangeArrowheads="1"/>
          </p:cNvSpPr>
          <p:nvPr/>
        </p:nvSpPr>
        <p:spPr bwMode="auto">
          <a:xfrm>
            <a:off x="6076950" y="55689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89" name="Oval 72">
            <a:extLst>
              <a:ext uri="{FF2B5EF4-FFF2-40B4-BE49-F238E27FC236}">
                <a16:creationId xmlns:a16="http://schemas.microsoft.com/office/drawing/2014/main" id="{35F263C5-9539-4D9F-841F-1D749E9C3BE3}"/>
              </a:ext>
            </a:extLst>
          </p:cNvPr>
          <p:cNvSpPr>
            <a:spLocks noChangeArrowheads="1"/>
          </p:cNvSpPr>
          <p:nvPr/>
        </p:nvSpPr>
        <p:spPr bwMode="auto">
          <a:xfrm>
            <a:off x="7753350" y="41592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4091" name="Oval 74">
            <a:extLst>
              <a:ext uri="{FF2B5EF4-FFF2-40B4-BE49-F238E27FC236}">
                <a16:creationId xmlns:a16="http://schemas.microsoft.com/office/drawing/2014/main" id="{48C38E97-4A69-451F-96F4-C7886C7D05F6}"/>
              </a:ext>
            </a:extLst>
          </p:cNvPr>
          <p:cNvSpPr>
            <a:spLocks noChangeArrowheads="1"/>
          </p:cNvSpPr>
          <p:nvPr/>
        </p:nvSpPr>
        <p:spPr bwMode="auto">
          <a:xfrm>
            <a:off x="8058150" y="4679950"/>
            <a:ext cx="88900" cy="889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pic>
        <p:nvPicPr>
          <p:cNvPr id="3" name="Obraz 2">
            <a:extLst>
              <a:ext uri="{FF2B5EF4-FFF2-40B4-BE49-F238E27FC236}">
                <a16:creationId xmlns:a16="http://schemas.microsoft.com/office/drawing/2014/main" id="{54537C5D-A1FF-D0C3-9805-EB9268EAD5DD}"/>
              </a:ext>
            </a:extLst>
          </p:cNvPr>
          <p:cNvPicPr>
            <a:picLocks noChangeAspect="1"/>
          </p:cNvPicPr>
          <p:nvPr/>
        </p:nvPicPr>
        <p:blipFill>
          <a:blip r:embed="rId2"/>
          <a:stretch>
            <a:fillRect/>
          </a:stretch>
        </p:blipFill>
        <p:spPr>
          <a:xfrm>
            <a:off x="1395034" y="1041853"/>
            <a:ext cx="7404100" cy="56834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5" y="1484784"/>
            <a:ext cx="7128792" cy="4680520"/>
          </a:xfrm>
        </p:spPr>
        <p:txBody>
          <a:bodyPr>
            <a:noAutofit/>
          </a:bodyPr>
          <a:lstStyle/>
          <a:p>
            <a:pPr algn="just">
              <a:lnSpc>
                <a:spcPct val="150000"/>
              </a:lnSpc>
              <a:spcBef>
                <a:spcPts val="0"/>
              </a:spcBef>
            </a:pPr>
            <a:endParaRPr lang="pl-PL" sz="600" dirty="0">
              <a:latin typeface="Calibri" panose="020F0502020204030204" pitchFamily="34" charset="0"/>
            </a:endParaRPr>
          </a:p>
          <a:p>
            <a:pPr algn="just">
              <a:lnSpc>
                <a:spcPct val="150000"/>
              </a:lnSpc>
              <a:spcBef>
                <a:spcPts val="0"/>
              </a:spcBef>
            </a:pPr>
            <a:r>
              <a:rPr lang="pl-PL" sz="2000" b="1" dirty="0">
                <a:solidFill>
                  <a:schemeClr val="tx1"/>
                </a:solidFill>
                <a:latin typeface="Calibri" panose="020F0502020204030204" pitchFamily="34" charset="0"/>
              </a:rPr>
              <a:t>Współczynnik korelacji liniowej Pearsona - </a:t>
            </a:r>
            <a:r>
              <a:rPr lang="pl-PL" sz="2000" dirty="0">
                <a:solidFill>
                  <a:schemeClr val="tx1"/>
                </a:solidFill>
                <a:latin typeface="Calibri" panose="020F0502020204030204" pitchFamily="34" charset="0"/>
              </a:rPr>
              <a:t>jest miarą pozwalającą na określenie kierunku i siły zależności prostoliniowej pomiędzy dwoma zmiennymi mającymi charakter ilościowy (mierzalny). </a:t>
            </a:r>
          </a:p>
          <a:p>
            <a:pPr algn="just">
              <a:lnSpc>
                <a:spcPct val="150000"/>
              </a:lnSpc>
              <a:spcBef>
                <a:spcPts val="0"/>
              </a:spcBef>
            </a:pPr>
            <a:r>
              <a:rPr lang="pl-PL" sz="2000" dirty="0">
                <a:solidFill>
                  <a:schemeClr val="tx1"/>
                </a:solidFill>
                <a:latin typeface="Calibri" panose="020F0502020204030204" pitchFamily="34" charset="0"/>
              </a:rPr>
              <a:t>O </a:t>
            </a:r>
            <a:r>
              <a:rPr lang="pl-PL" sz="2000" b="1" dirty="0">
                <a:solidFill>
                  <a:schemeClr val="tx1"/>
                </a:solidFill>
                <a:latin typeface="Calibri" panose="020F0502020204030204" pitchFamily="34" charset="0"/>
              </a:rPr>
              <a:t>zależności prostoliniowej </a:t>
            </a:r>
            <a:r>
              <a:rPr lang="pl-PL" sz="2000" dirty="0">
                <a:solidFill>
                  <a:schemeClr val="tx1"/>
                </a:solidFill>
                <a:latin typeface="Calibri" panose="020F0502020204030204" pitchFamily="34" charset="0"/>
              </a:rPr>
              <a:t>mówi się, gdy jednostkowym przyrostom jednej zmiennej towarzyszy średnio stały przyrost (dodatni lub ujemny) drugiej zmiennej.</a:t>
            </a:r>
          </a:p>
          <a:p>
            <a:endParaRPr lang="pl-PL" dirty="0"/>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265516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980728"/>
            <a:ext cx="7560840" cy="5760640"/>
          </a:xfrm>
        </p:spPr>
        <p:txBody>
          <a:bodyPr>
            <a:noAutofit/>
          </a:bodyPr>
          <a:lstStyle/>
          <a:p>
            <a:pPr algn="just">
              <a:lnSpc>
                <a:spcPct val="150000"/>
              </a:lnSpc>
              <a:spcBef>
                <a:spcPts val="0"/>
              </a:spcBef>
            </a:pPr>
            <a:endParaRPr lang="pl-PL" sz="600" dirty="0">
              <a:latin typeface="Calibri" panose="020F0502020204030204" pitchFamily="34" charset="0"/>
            </a:endParaRPr>
          </a:p>
          <a:p>
            <a:pPr algn="just">
              <a:lnSpc>
                <a:spcPct val="150000"/>
              </a:lnSpc>
              <a:spcBef>
                <a:spcPts val="0"/>
              </a:spcBef>
            </a:pPr>
            <a:r>
              <a:rPr lang="pl-PL" sz="1800" dirty="0">
                <a:solidFill>
                  <a:schemeClr val="tx1"/>
                </a:solidFill>
                <a:latin typeface="Calibri" panose="020F0502020204030204" pitchFamily="34" charset="0"/>
              </a:rPr>
              <a:t>Miarą pozwalającą na określenie kierunku zależności jest </a:t>
            </a:r>
            <a:r>
              <a:rPr lang="pl-PL" sz="1800" b="1" dirty="0">
                <a:solidFill>
                  <a:schemeClr val="tx1"/>
                </a:solidFill>
                <a:latin typeface="Calibri" panose="020F0502020204030204" pitchFamily="34" charset="0"/>
              </a:rPr>
              <a:t>kowariancja</a:t>
            </a:r>
            <a:r>
              <a:rPr lang="pl-PL" sz="1800" dirty="0">
                <a:solidFill>
                  <a:schemeClr val="tx1"/>
                </a:solidFill>
                <a:latin typeface="Calibri" panose="020F0502020204030204" pitchFamily="34" charset="0"/>
              </a:rPr>
              <a:t>:</a:t>
            </a:r>
          </a:p>
          <a:p>
            <a:pPr algn="just">
              <a:lnSpc>
                <a:spcPct val="150000"/>
              </a:lnSpc>
              <a:spcBef>
                <a:spcPts val="0"/>
              </a:spcBef>
            </a:pPr>
            <a:endParaRPr lang="pl-PL" sz="1800" dirty="0">
              <a:solidFill>
                <a:schemeClr val="tx1"/>
              </a:solidFill>
              <a:latin typeface="Calibri" panose="020F0502020204030204" pitchFamily="34" charset="0"/>
            </a:endParaRPr>
          </a:p>
          <a:p>
            <a:pPr algn="just">
              <a:lnSpc>
                <a:spcPct val="150000"/>
              </a:lnSpc>
              <a:spcBef>
                <a:spcPts val="0"/>
              </a:spcBef>
            </a:pPr>
            <a:endParaRPr lang="pl-PL" dirty="0">
              <a:solidFill>
                <a:schemeClr val="tx1"/>
              </a:solidFill>
              <a:latin typeface="Calibri" panose="020F0502020204030204" pitchFamily="34" charset="0"/>
            </a:endParaRPr>
          </a:p>
          <a:p>
            <a:pPr algn="just">
              <a:lnSpc>
                <a:spcPct val="150000"/>
              </a:lnSpc>
              <a:spcBef>
                <a:spcPts val="0"/>
              </a:spcBef>
            </a:pPr>
            <a:r>
              <a:rPr lang="pl-PL" dirty="0">
                <a:solidFill>
                  <a:schemeClr val="tx1"/>
                </a:solidFill>
              </a:rPr>
              <a:t> </a:t>
            </a:r>
            <a:r>
              <a:rPr lang="pl-PL" sz="1800" dirty="0">
                <a:solidFill>
                  <a:schemeClr val="tx1"/>
                </a:solidFill>
              </a:rPr>
              <a:t>x</a:t>
            </a:r>
            <a:r>
              <a:rPr lang="pl-PL" sz="1800" baseline="-25000" dirty="0">
                <a:solidFill>
                  <a:schemeClr val="tx1"/>
                </a:solidFill>
              </a:rPr>
              <a:t>i </a:t>
            </a:r>
            <a:r>
              <a:rPr lang="pl-PL" sz="1800" dirty="0">
                <a:solidFill>
                  <a:schemeClr val="tx1"/>
                </a:solidFill>
              </a:rPr>
              <a:t> </a:t>
            </a:r>
            <a:r>
              <a:rPr lang="pl-PL" sz="1800" dirty="0" err="1">
                <a:solidFill>
                  <a:schemeClr val="tx1"/>
                </a:solidFill>
              </a:rPr>
              <a:t>y</a:t>
            </a:r>
            <a:r>
              <a:rPr lang="pl-PL" sz="1800" baseline="-25000" dirty="0" err="1">
                <a:solidFill>
                  <a:schemeClr val="tx1"/>
                </a:solidFill>
              </a:rPr>
              <a:t>i</a:t>
            </a:r>
            <a:r>
              <a:rPr lang="pl-PL" sz="1800" baseline="-25000" dirty="0">
                <a:solidFill>
                  <a:schemeClr val="tx1"/>
                </a:solidFill>
              </a:rPr>
              <a:t> </a:t>
            </a:r>
            <a:r>
              <a:rPr lang="pl-PL" sz="1800" dirty="0">
                <a:solidFill>
                  <a:schemeClr val="tx1"/>
                </a:solidFill>
              </a:rPr>
              <a:t>  wartości zmiennych </a:t>
            </a:r>
            <a:r>
              <a:rPr lang="pl-PL" sz="1800" i="1" dirty="0">
                <a:solidFill>
                  <a:schemeClr val="tx1"/>
                </a:solidFill>
              </a:rPr>
              <a:t>X</a:t>
            </a:r>
            <a:r>
              <a:rPr lang="pl-PL" sz="1800" dirty="0">
                <a:solidFill>
                  <a:schemeClr val="tx1"/>
                </a:solidFill>
              </a:rPr>
              <a:t> i </a:t>
            </a:r>
            <a:r>
              <a:rPr lang="pl-PL" sz="1800" i="1" dirty="0">
                <a:solidFill>
                  <a:schemeClr val="tx1"/>
                </a:solidFill>
              </a:rPr>
              <a:t>Y</a:t>
            </a:r>
            <a:r>
              <a:rPr lang="pl-PL" sz="1800" dirty="0">
                <a:solidFill>
                  <a:schemeClr val="tx1"/>
                </a:solidFill>
              </a:rPr>
              <a:t>;</a:t>
            </a:r>
          </a:p>
          <a:p>
            <a:pPr algn="just">
              <a:lnSpc>
                <a:spcPct val="150000"/>
              </a:lnSpc>
              <a:spcBef>
                <a:spcPts val="0"/>
              </a:spcBef>
            </a:pPr>
            <a:r>
              <a:rPr lang="pl-PL" sz="1800" dirty="0">
                <a:solidFill>
                  <a:schemeClr val="tx1"/>
                </a:solidFill>
              </a:rPr>
              <a:t>          średnie arytmetyczne zmiennych </a:t>
            </a:r>
            <a:r>
              <a:rPr lang="pl-PL" sz="1800" i="1" dirty="0">
                <a:solidFill>
                  <a:schemeClr val="tx1"/>
                </a:solidFill>
              </a:rPr>
              <a:t>X</a:t>
            </a:r>
            <a:r>
              <a:rPr lang="pl-PL" sz="1800" dirty="0">
                <a:solidFill>
                  <a:schemeClr val="tx1"/>
                </a:solidFill>
              </a:rPr>
              <a:t> i </a:t>
            </a:r>
            <a:r>
              <a:rPr lang="pl-PL" sz="1800" i="1" dirty="0">
                <a:solidFill>
                  <a:schemeClr val="tx1"/>
                </a:solidFill>
              </a:rPr>
              <a:t>Y</a:t>
            </a:r>
            <a:r>
              <a:rPr lang="pl-PL" sz="1800" dirty="0">
                <a:solidFill>
                  <a:schemeClr val="tx1"/>
                </a:solidFill>
              </a:rPr>
              <a:t>;</a:t>
            </a:r>
          </a:p>
          <a:p>
            <a:pPr algn="just">
              <a:lnSpc>
                <a:spcPct val="150000"/>
              </a:lnSpc>
              <a:spcBef>
                <a:spcPts val="0"/>
              </a:spcBef>
            </a:pPr>
            <a:r>
              <a:rPr lang="pl-PL" sz="1800" dirty="0">
                <a:solidFill>
                  <a:schemeClr val="tx1"/>
                </a:solidFill>
              </a:rPr>
              <a:t>          średnia arytmetyczna iloczynu zmiennych </a:t>
            </a:r>
            <a:r>
              <a:rPr lang="pl-PL" sz="1800" i="1" dirty="0">
                <a:solidFill>
                  <a:schemeClr val="tx1"/>
                </a:solidFill>
              </a:rPr>
              <a:t>X</a:t>
            </a:r>
            <a:r>
              <a:rPr lang="pl-PL" sz="1800" dirty="0">
                <a:solidFill>
                  <a:schemeClr val="tx1"/>
                </a:solidFill>
              </a:rPr>
              <a:t> i </a:t>
            </a:r>
            <a:r>
              <a:rPr lang="pl-PL" sz="1800" i="1" dirty="0">
                <a:solidFill>
                  <a:schemeClr val="tx1"/>
                </a:solidFill>
              </a:rPr>
              <a:t>Y</a:t>
            </a:r>
            <a:r>
              <a:rPr lang="pl-PL" sz="1800" dirty="0">
                <a:solidFill>
                  <a:schemeClr val="tx1"/>
                </a:solidFill>
              </a:rPr>
              <a:t>, </a:t>
            </a:r>
          </a:p>
          <a:p>
            <a:pPr algn="just">
              <a:lnSpc>
                <a:spcPct val="150000"/>
              </a:lnSpc>
              <a:spcBef>
                <a:spcPts val="0"/>
              </a:spcBef>
            </a:pPr>
            <a:endParaRPr lang="pl-PL" sz="1800" dirty="0">
              <a:solidFill>
                <a:schemeClr val="tx1"/>
              </a:solidFill>
              <a:latin typeface="Calibri" panose="020F0502020204030204" pitchFamily="34" charset="0"/>
            </a:endParaRPr>
          </a:p>
          <a:p>
            <a:pPr algn="just">
              <a:lnSpc>
                <a:spcPct val="150000"/>
              </a:lnSpc>
              <a:spcBef>
                <a:spcPts val="0"/>
              </a:spcBef>
            </a:pPr>
            <a:endParaRPr lang="pl-PL" sz="1800" dirty="0">
              <a:solidFill>
                <a:schemeClr val="tx1"/>
              </a:solidFill>
              <a:latin typeface="Calibri" panose="020F0502020204030204" pitchFamily="34" charset="0"/>
            </a:endParaRPr>
          </a:p>
          <a:p>
            <a:pPr algn="just">
              <a:lnSpc>
                <a:spcPct val="150000"/>
              </a:lnSpc>
              <a:spcBef>
                <a:spcPts val="0"/>
              </a:spcBef>
            </a:pPr>
            <a:r>
              <a:rPr lang="pl-PL" sz="1800" dirty="0">
                <a:solidFill>
                  <a:schemeClr val="tx1"/>
                </a:solidFill>
                <a:latin typeface="Calibri" panose="020F0502020204030204" pitchFamily="34" charset="0"/>
              </a:rPr>
              <a:t>Kowariancja przyjmuje wartości z przedziału                                                  , gdzie </a:t>
            </a:r>
            <a:r>
              <a:rPr lang="pl-PL" sz="1800" i="1" dirty="0">
                <a:solidFill>
                  <a:schemeClr val="tx1"/>
                </a:solidFill>
                <a:latin typeface="Calibri" panose="020F0502020204030204" pitchFamily="34" charset="0"/>
              </a:rPr>
              <a:t>S</a:t>
            </a:r>
            <a:r>
              <a:rPr lang="pl-PL" sz="1800" dirty="0">
                <a:solidFill>
                  <a:schemeClr val="tx1"/>
                </a:solidFill>
                <a:latin typeface="Calibri" panose="020F0502020204030204" pitchFamily="34" charset="0"/>
              </a:rPr>
              <a:t>(</a:t>
            </a:r>
            <a:r>
              <a:rPr lang="pl-PL" sz="1800" i="1" dirty="0">
                <a:solidFill>
                  <a:schemeClr val="tx1"/>
                </a:solidFill>
                <a:latin typeface="Calibri" panose="020F0502020204030204" pitchFamily="34" charset="0"/>
              </a:rPr>
              <a:t>x</a:t>
            </a:r>
            <a:r>
              <a:rPr lang="pl-PL" sz="1800" dirty="0">
                <a:solidFill>
                  <a:schemeClr val="tx1"/>
                </a:solidFill>
                <a:latin typeface="Calibri" panose="020F0502020204030204" pitchFamily="34" charset="0"/>
              </a:rPr>
              <a:t>) i </a:t>
            </a:r>
            <a:r>
              <a:rPr lang="pl-PL" sz="1800" i="1" dirty="0">
                <a:solidFill>
                  <a:schemeClr val="tx1"/>
                </a:solidFill>
                <a:latin typeface="Calibri" panose="020F0502020204030204" pitchFamily="34" charset="0"/>
              </a:rPr>
              <a:t>S</a:t>
            </a:r>
            <a:r>
              <a:rPr lang="pl-PL" sz="1800" dirty="0">
                <a:solidFill>
                  <a:schemeClr val="tx1"/>
                </a:solidFill>
                <a:latin typeface="Calibri" panose="020F0502020204030204" pitchFamily="34" charset="0"/>
              </a:rPr>
              <a:t>(</a:t>
            </a:r>
            <a:r>
              <a:rPr lang="pl-PL" sz="1800" i="1" dirty="0">
                <a:solidFill>
                  <a:schemeClr val="tx1"/>
                </a:solidFill>
                <a:latin typeface="Calibri" panose="020F0502020204030204" pitchFamily="34" charset="0"/>
              </a:rPr>
              <a:t>y</a:t>
            </a:r>
            <a:r>
              <a:rPr lang="pl-PL" sz="1800" dirty="0">
                <a:solidFill>
                  <a:schemeClr val="tx1"/>
                </a:solidFill>
                <a:latin typeface="Calibri" panose="020F0502020204030204" pitchFamily="34" charset="0"/>
              </a:rPr>
              <a:t>) </a:t>
            </a:r>
            <a:r>
              <a:rPr lang="pl-PL" sz="1800" dirty="0">
                <a:solidFill>
                  <a:schemeClr val="tx1"/>
                </a:solidFill>
              </a:rPr>
              <a:t>są odchyleniami standardowymi zmiennych </a:t>
            </a:r>
            <a:r>
              <a:rPr lang="pl-PL" sz="1800" i="1" dirty="0">
                <a:solidFill>
                  <a:schemeClr val="tx1"/>
                </a:solidFill>
              </a:rPr>
              <a:t>X</a:t>
            </a:r>
            <a:r>
              <a:rPr lang="pl-PL" sz="1800" dirty="0">
                <a:solidFill>
                  <a:schemeClr val="tx1"/>
                </a:solidFill>
              </a:rPr>
              <a:t> i </a:t>
            </a:r>
            <a:r>
              <a:rPr lang="pl-PL" sz="1800" i="1" dirty="0">
                <a:solidFill>
                  <a:schemeClr val="tx1"/>
                </a:solidFill>
              </a:rPr>
              <a:t>Y</a:t>
            </a:r>
            <a:r>
              <a:rPr lang="pl-PL" sz="1800" dirty="0">
                <a:solidFill>
                  <a:schemeClr val="tx1"/>
                </a:solidFill>
              </a:rPr>
              <a:t>. Kowariancja przyjmuje wartości z przedziału nieunormowanego, dlatego też nie można na jej podstawie porównywać siły zależności różnych par zmiennych. </a:t>
            </a:r>
          </a:p>
          <a:p>
            <a:pPr algn="just">
              <a:lnSpc>
                <a:spcPct val="150000"/>
              </a:lnSpc>
              <a:spcBef>
                <a:spcPts val="0"/>
              </a:spcBef>
            </a:pPr>
            <a:endParaRPr lang="pl-PL" sz="1800" dirty="0">
              <a:latin typeface="Calibri" panose="020F0502020204030204"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graphicFrame>
        <p:nvGraphicFramePr>
          <p:cNvPr id="23" name="Obiekt 22">
            <a:extLst>
              <a:ext uri="{FF2B5EF4-FFF2-40B4-BE49-F238E27FC236}">
                <a16:creationId xmlns:a16="http://schemas.microsoft.com/office/drawing/2014/main" id="{DD2D5006-B9EC-4183-AA23-43EAADF5C85E}"/>
              </a:ext>
            </a:extLst>
          </p:cNvPr>
          <p:cNvGraphicFramePr>
            <a:graphicFrameLocks noChangeAspect="1"/>
          </p:cNvGraphicFramePr>
          <p:nvPr>
            <p:extLst>
              <p:ext uri="{D42A27DB-BD31-4B8C-83A1-F6EECF244321}">
                <p14:modId xmlns:p14="http://schemas.microsoft.com/office/powerpoint/2010/main" val="2503875847"/>
              </p:ext>
            </p:extLst>
          </p:nvPr>
        </p:nvGraphicFramePr>
        <p:xfrm>
          <a:off x="2411760" y="1700808"/>
          <a:ext cx="4099055" cy="648072"/>
        </p:xfrm>
        <a:graphic>
          <a:graphicData uri="http://schemas.openxmlformats.org/presentationml/2006/ole">
            <mc:AlternateContent xmlns:mc="http://schemas.openxmlformats.org/markup-compatibility/2006">
              <mc:Choice xmlns:v="urn:schemas-microsoft-com:vml" Requires="v">
                <p:oleObj name="Equation" r:id="rId3" imgW="2410391" imgH="380935" progId="">
                  <p:embed/>
                </p:oleObj>
              </mc:Choice>
              <mc:Fallback>
                <p:oleObj name="Equation" r:id="rId3" imgW="2410391" imgH="380935" progId="">
                  <p:embed/>
                  <p:pic>
                    <p:nvPicPr>
                      <p:cNvPr id="23" name="Obiekt 22">
                        <a:extLst>
                          <a:ext uri="{FF2B5EF4-FFF2-40B4-BE49-F238E27FC236}">
                            <a16:creationId xmlns:a16="http://schemas.microsoft.com/office/drawing/2014/main" id="{DD2D5006-B9EC-4183-AA23-43EAADF5C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700808"/>
                        <a:ext cx="4099055"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iekt 30">
            <a:extLst>
              <a:ext uri="{FF2B5EF4-FFF2-40B4-BE49-F238E27FC236}">
                <a16:creationId xmlns:a16="http://schemas.microsoft.com/office/drawing/2014/main" id="{3204BF67-8A6F-4E68-A8A2-F0F2FB708C3B}"/>
              </a:ext>
            </a:extLst>
          </p:cNvPr>
          <p:cNvGraphicFramePr>
            <a:graphicFrameLocks noChangeAspect="1"/>
          </p:cNvGraphicFramePr>
          <p:nvPr>
            <p:extLst>
              <p:ext uri="{D42A27DB-BD31-4B8C-83A1-F6EECF244321}">
                <p14:modId xmlns:p14="http://schemas.microsoft.com/office/powerpoint/2010/main" val="2375123136"/>
              </p:ext>
            </p:extLst>
          </p:nvPr>
        </p:nvGraphicFramePr>
        <p:xfrm>
          <a:off x="3210815" y="3643314"/>
          <a:ext cx="1243021" cy="571504"/>
        </p:xfrm>
        <a:graphic>
          <a:graphicData uri="http://schemas.openxmlformats.org/presentationml/2006/ole">
            <mc:AlternateContent xmlns:mc="http://schemas.openxmlformats.org/markup-compatibility/2006">
              <mc:Choice xmlns:v="urn:schemas-microsoft-com:vml" Requires="v">
                <p:oleObj name="Equation" r:id="rId5" imgW="828910" imgH="380935" progId="">
                  <p:embed/>
                </p:oleObj>
              </mc:Choice>
              <mc:Fallback>
                <p:oleObj name="Equation" r:id="rId5" imgW="828910" imgH="380935" progId="">
                  <p:embed/>
                  <p:pic>
                    <p:nvPicPr>
                      <p:cNvPr id="31" name="Obiekt 30">
                        <a:extLst>
                          <a:ext uri="{FF2B5EF4-FFF2-40B4-BE49-F238E27FC236}">
                            <a16:creationId xmlns:a16="http://schemas.microsoft.com/office/drawing/2014/main" id="{3204BF67-8A6F-4E68-A8A2-F0F2FB708C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0815" y="3643314"/>
                        <a:ext cx="1243021"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iekt 33">
            <a:extLst>
              <a:ext uri="{FF2B5EF4-FFF2-40B4-BE49-F238E27FC236}">
                <a16:creationId xmlns:a16="http://schemas.microsoft.com/office/drawing/2014/main" id="{42C66CFB-0AB8-4194-81AF-1CE0FE55947A}"/>
              </a:ext>
            </a:extLst>
          </p:cNvPr>
          <p:cNvGraphicFramePr>
            <a:graphicFrameLocks noChangeAspect="1"/>
          </p:cNvGraphicFramePr>
          <p:nvPr>
            <p:extLst>
              <p:ext uri="{D42A27DB-BD31-4B8C-83A1-F6EECF244321}">
                <p14:modId xmlns:p14="http://schemas.microsoft.com/office/powerpoint/2010/main" val="4212221612"/>
              </p:ext>
            </p:extLst>
          </p:nvPr>
        </p:nvGraphicFramePr>
        <p:xfrm>
          <a:off x="1357290" y="2857496"/>
          <a:ext cx="210691" cy="255839"/>
        </p:xfrm>
        <a:graphic>
          <a:graphicData uri="http://schemas.openxmlformats.org/presentationml/2006/ole">
            <mc:AlternateContent xmlns:mc="http://schemas.openxmlformats.org/markup-compatibility/2006">
              <mc:Choice xmlns:v="urn:schemas-microsoft-com:vml" Requires="v">
                <p:oleObj name="Equation" r:id="rId7" imgW="133230" imgH="162023" progId="">
                  <p:embed/>
                </p:oleObj>
              </mc:Choice>
              <mc:Fallback>
                <p:oleObj name="Equation" r:id="rId7" imgW="133230" imgH="162023" progId="">
                  <p:embed/>
                  <p:pic>
                    <p:nvPicPr>
                      <p:cNvPr id="34" name="Obiekt 33">
                        <a:extLst>
                          <a:ext uri="{FF2B5EF4-FFF2-40B4-BE49-F238E27FC236}">
                            <a16:creationId xmlns:a16="http://schemas.microsoft.com/office/drawing/2014/main" id="{42C66CFB-0AB8-4194-81AF-1CE0FE5594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290" y="2857496"/>
                        <a:ext cx="210691" cy="2558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31">
            <a:extLst>
              <a:ext uri="{FF2B5EF4-FFF2-40B4-BE49-F238E27FC236}">
                <a16:creationId xmlns:a16="http://schemas.microsoft.com/office/drawing/2014/main" id="{FCC53B8F-1BEF-41FA-AD93-9E247E3E6E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36" name="Obiekt 35">
            <a:extLst>
              <a:ext uri="{FF2B5EF4-FFF2-40B4-BE49-F238E27FC236}">
                <a16:creationId xmlns:a16="http://schemas.microsoft.com/office/drawing/2014/main" id="{676874A8-1BF7-41EB-B86B-4776DB802B07}"/>
              </a:ext>
            </a:extLst>
          </p:cNvPr>
          <p:cNvGraphicFramePr>
            <a:graphicFrameLocks noChangeAspect="1"/>
          </p:cNvGraphicFramePr>
          <p:nvPr/>
        </p:nvGraphicFramePr>
        <p:xfrm>
          <a:off x="0" y="0"/>
          <a:ext cx="133350" cy="190500"/>
        </p:xfrm>
        <a:graphic>
          <a:graphicData uri="http://schemas.openxmlformats.org/presentationml/2006/ole">
            <mc:AlternateContent xmlns:mc="http://schemas.openxmlformats.org/markup-compatibility/2006">
              <mc:Choice xmlns:v="urn:schemas-microsoft-com:vml" Requires="v">
                <p:oleObj name="Equation" r:id="rId9" imgW="126890" imgH="190335" progId="">
                  <p:embed/>
                </p:oleObj>
              </mc:Choice>
              <mc:Fallback>
                <p:oleObj name="Equation" r:id="rId9" imgW="126890" imgH="190335" progId="">
                  <p:embed/>
                  <p:pic>
                    <p:nvPicPr>
                      <p:cNvPr id="36" name="Obiekt 35">
                        <a:extLst>
                          <a:ext uri="{FF2B5EF4-FFF2-40B4-BE49-F238E27FC236}">
                            <a16:creationId xmlns:a16="http://schemas.microsoft.com/office/drawing/2014/main" id="{676874A8-1BF7-41EB-B86B-4776DB802B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333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a:extLst>
              <a:ext uri="{FF2B5EF4-FFF2-40B4-BE49-F238E27FC236}">
                <a16:creationId xmlns:a16="http://schemas.microsoft.com/office/drawing/2014/main" id="{E77FFA92-9E97-4C3A-87D6-218E4CA32D42}"/>
              </a:ext>
            </a:extLst>
          </p:cNvPr>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graphicFrame>
        <p:nvGraphicFramePr>
          <p:cNvPr id="41" name="Obiekt 40">
            <a:extLst>
              <a:ext uri="{FF2B5EF4-FFF2-40B4-BE49-F238E27FC236}">
                <a16:creationId xmlns:a16="http://schemas.microsoft.com/office/drawing/2014/main" id="{9123B719-A1F4-4C7D-9C07-B50DB1311B73}"/>
              </a:ext>
            </a:extLst>
          </p:cNvPr>
          <p:cNvGraphicFramePr>
            <a:graphicFrameLocks noChangeAspect="1"/>
          </p:cNvGraphicFramePr>
          <p:nvPr>
            <p:extLst>
              <p:ext uri="{D42A27DB-BD31-4B8C-83A1-F6EECF244321}">
                <p14:modId xmlns:p14="http://schemas.microsoft.com/office/powerpoint/2010/main" val="4166086646"/>
              </p:ext>
            </p:extLst>
          </p:nvPr>
        </p:nvGraphicFramePr>
        <p:xfrm>
          <a:off x="1643042" y="2857496"/>
          <a:ext cx="210691" cy="300987"/>
        </p:xfrm>
        <a:graphic>
          <a:graphicData uri="http://schemas.openxmlformats.org/presentationml/2006/ole">
            <mc:AlternateContent xmlns:mc="http://schemas.openxmlformats.org/markup-compatibility/2006">
              <mc:Choice xmlns:v="urn:schemas-microsoft-com:vml" Requires="v">
                <p:oleObj name="Equation" r:id="rId11" imgW="133230" imgH="190467" progId="">
                  <p:embed/>
                </p:oleObj>
              </mc:Choice>
              <mc:Fallback>
                <p:oleObj name="Equation" r:id="rId11" imgW="133230" imgH="190467" progId="">
                  <p:embed/>
                  <p:pic>
                    <p:nvPicPr>
                      <p:cNvPr id="41" name="Obiekt 40">
                        <a:extLst>
                          <a:ext uri="{FF2B5EF4-FFF2-40B4-BE49-F238E27FC236}">
                            <a16:creationId xmlns:a16="http://schemas.microsoft.com/office/drawing/2014/main" id="{9123B719-A1F4-4C7D-9C07-B50DB1311B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3042" y="2857496"/>
                        <a:ext cx="210691" cy="30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iekt 41">
            <a:extLst>
              <a:ext uri="{FF2B5EF4-FFF2-40B4-BE49-F238E27FC236}">
                <a16:creationId xmlns:a16="http://schemas.microsoft.com/office/drawing/2014/main" id="{E9052044-8AA2-41F5-9B9C-D8CC5DDFCF75}"/>
              </a:ext>
            </a:extLst>
          </p:cNvPr>
          <p:cNvGraphicFramePr>
            <a:graphicFrameLocks noChangeAspect="1"/>
          </p:cNvGraphicFramePr>
          <p:nvPr>
            <p:extLst>
              <p:ext uri="{D42A27DB-BD31-4B8C-83A1-F6EECF244321}">
                <p14:modId xmlns:p14="http://schemas.microsoft.com/office/powerpoint/2010/main" val="3150996985"/>
              </p:ext>
            </p:extLst>
          </p:nvPr>
        </p:nvGraphicFramePr>
        <p:xfrm>
          <a:off x="1428728" y="3286124"/>
          <a:ext cx="402617" cy="387173"/>
        </p:xfrm>
        <a:graphic>
          <a:graphicData uri="http://schemas.openxmlformats.org/presentationml/2006/ole">
            <mc:AlternateContent xmlns:mc="http://schemas.openxmlformats.org/markup-compatibility/2006">
              <mc:Choice xmlns:v="urn:schemas-microsoft-com:vml" Requires="v">
                <p:oleObj name="Equation" r:id="rId13" imgW="181121" imgH="228633" progId="">
                  <p:embed/>
                </p:oleObj>
              </mc:Choice>
              <mc:Fallback>
                <p:oleObj name="Equation" r:id="rId13" imgW="181121" imgH="228633" progId="">
                  <p:embed/>
                  <p:pic>
                    <p:nvPicPr>
                      <p:cNvPr id="42" name="Obiekt 41">
                        <a:extLst>
                          <a:ext uri="{FF2B5EF4-FFF2-40B4-BE49-F238E27FC236}">
                            <a16:creationId xmlns:a16="http://schemas.microsoft.com/office/drawing/2014/main" id="{E9052044-8AA2-41F5-9B9C-D8CC5DDFCF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28" y="3286124"/>
                        <a:ext cx="402617" cy="387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iekt 43">
            <a:extLst>
              <a:ext uri="{FF2B5EF4-FFF2-40B4-BE49-F238E27FC236}">
                <a16:creationId xmlns:a16="http://schemas.microsoft.com/office/drawing/2014/main" id="{F61C547B-8076-481F-A810-8051352B5F96}"/>
              </a:ext>
            </a:extLst>
          </p:cNvPr>
          <p:cNvGraphicFramePr>
            <a:graphicFrameLocks noChangeAspect="1"/>
          </p:cNvGraphicFramePr>
          <p:nvPr>
            <p:extLst>
              <p:ext uri="{D42A27DB-BD31-4B8C-83A1-F6EECF244321}">
                <p14:modId xmlns:p14="http://schemas.microsoft.com/office/powerpoint/2010/main" val="1889843436"/>
              </p:ext>
            </p:extLst>
          </p:nvPr>
        </p:nvGraphicFramePr>
        <p:xfrm>
          <a:off x="5429256" y="4500570"/>
          <a:ext cx="2690847" cy="369332"/>
        </p:xfrm>
        <a:graphic>
          <a:graphicData uri="http://schemas.openxmlformats.org/presentationml/2006/ole">
            <mc:AlternateContent xmlns:mc="http://schemas.openxmlformats.org/markup-compatibility/2006">
              <mc:Choice xmlns:v="urn:schemas-microsoft-com:vml" Requires="v">
                <p:oleObj name="Equation" r:id="rId15" imgW="1457613" imgH="200189" progId="">
                  <p:embed/>
                </p:oleObj>
              </mc:Choice>
              <mc:Fallback>
                <p:oleObj name="Equation" r:id="rId15" imgW="1457613" imgH="200189" progId="">
                  <p:embed/>
                  <p:pic>
                    <p:nvPicPr>
                      <p:cNvPr id="44" name="Obiekt 43">
                        <a:extLst>
                          <a:ext uri="{FF2B5EF4-FFF2-40B4-BE49-F238E27FC236}">
                            <a16:creationId xmlns:a16="http://schemas.microsoft.com/office/drawing/2014/main" id="{F61C547B-8076-481F-A810-8051352B5F9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29256" y="4500570"/>
                        <a:ext cx="2690847" cy="369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8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403648" y="1268760"/>
            <a:ext cx="7344816" cy="5472608"/>
          </a:xfrm>
        </p:spPr>
        <p:txBody>
          <a:bodyPr>
            <a:noAutofit/>
          </a:bodyPr>
          <a:lstStyle/>
          <a:p>
            <a:pPr algn="just">
              <a:lnSpc>
                <a:spcPct val="150000"/>
              </a:lnSpc>
              <a:spcBef>
                <a:spcPts val="0"/>
              </a:spcBef>
            </a:pPr>
            <a:endParaRPr lang="pl-PL" sz="600" dirty="0">
              <a:latin typeface="Calibri" panose="020F0502020204030204" pitchFamily="34" charset="0"/>
            </a:endParaRPr>
          </a:p>
          <a:p>
            <a:pPr>
              <a:lnSpc>
                <a:spcPct val="150000"/>
              </a:lnSpc>
              <a:spcBef>
                <a:spcPts val="0"/>
              </a:spcBef>
            </a:pPr>
            <a:r>
              <a:rPr lang="pl-PL" sz="2000" dirty="0">
                <a:solidFill>
                  <a:schemeClr val="tx1"/>
                </a:solidFill>
                <a:latin typeface="Calibri" panose="020F0502020204030204" pitchFamily="34" charset="0"/>
              </a:rPr>
              <a:t>Natomiast </a:t>
            </a:r>
            <a:r>
              <a:rPr lang="pl-PL" sz="2000" b="1" dirty="0">
                <a:solidFill>
                  <a:schemeClr val="tx1"/>
                </a:solidFill>
                <a:latin typeface="Calibri" panose="020F0502020204030204" pitchFamily="34" charset="0"/>
              </a:rPr>
              <a:t>współczynnik korelacji liniowej Pearsona</a:t>
            </a:r>
            <a:r>
              <a:rPr lang="pl-PL" sz="2000" dirty="0">
                <a:solidFill>
                  <a:schemeClr val="tx1"/>
                </a:solidFill>
                <a:latin typeface="Calibri" panose="020F0502020204030204" pitchFamily="34" charset="0"/>
              </a:rPr>
              <a:t> określony wzorem:</a:t>
            </a:r>
          </a:p>
          <a:p>
            <a:pPr algn="just">
              <a:lnSpc>
                <a:spcPct val="150000"/>
              </a:lnSpc>
              <a:spcBef>
                <a:spcPts val="0"/>
              </a:spcBef>
            </a:pPr>
            <a:endParaRPr lang="pl-PL" sz="2000" dirty="0">
              <a:solidFill>
                <a:schemeClr val="tx1"/>
              </a:solidFill>
              <a:latin typeface="Calibri" panose="020F0502020204030204" pitchFamily="34" charset="0"/>
            </a:endParaRPr>
          </a:p>
          <a:p>
            <a:pPr algn="just">
              <a:lnSpc>
                <a:spcPct val="150000"/>
              </a:lnSpc>
              <a:spcBef>
                <a:spcPts val="0"/>
              </a:spcBef>
            </a:pPr>
            <a:endParaRPr lang="pl-PL" sz="2000" dirty="0">
              <a:solidFill>
                <a:schemeClr val="tx1"/>
              </a:solidFill>
              <a:latin typeface="Calibri" panose="020F0502020204030204" pitchFamily="34" charset="0"/>
            </a:endParaRPr>
          </a:p>
          <a:p>
            <a:pPr>
              <a:lnSpc>
                <a:spcPct val="150000"/>
              </a:lnSpc>
              <a:spcBef>
                <a:spcPts val="0"/>
              </a:spcBef>
            </a:pPr>
            <a:r>
              <a:rPr lang="pl-PL" sz="2000" dirty="0">
                <a:solidFill>
                  <a:schemeClr val="tx1"/>
                </a:solidFill>
                <a:latin typeface="Calibri" panose="020F0502020204030204" pitchFamily="34" charset="0"/>
              </a:rPr>
              <a:t> jest miarą unormowaną. Przyjmuje wartości z przedziału [-1; 1]. </a:t>
            </a:r>
          </a:p>
          <a:p>
            <a:pPr>
              <a:lnSpc>
                <a:spcPct val="150000"/>
              </a:lnSpc>
              <a:spcBef>
                <a:spcPts val="0"/>
              </a:spcBef>
            </a:pPr>
            <a:r>
              <a:rPr lang="pl-PL" sz="2000" dirty="0">
                <a:solidFill>
                  <a:schemeClr val="tx1"/>
                </a:solidFill>
                <a:latin typeface="Calibri" panose="020F0502020204030204" pitchFamily="34" charset="0"/>
              </a:rPr>
              <a:t>Znak współczynnika określa kierunek zależności:</a:t>
            </a:r>
          </a:p>
          <a:p>
            <a:pPr lvl="0">
              <a:lnSpc>
                <a:spcPct val="150000"/>
              </a:lnSpc>
              <a:spcBef>
                <a:spcPts val="0"/>
              </a:spcBef>
            </a:pPr>
            <a:r>
              <a:rPr lang="pl-PL" sz="2100" b="1" dirty="0">
                <a:solidFill>
                  <a:schemeClr val="tx1"/>
                </a:solidFill>
                <a:latin typeface="Calibri" panose="020F0502020204030204" pitchFamily="34" charset="0"/>
              </a:rPr>
              <a:t>„+” – zależność dodatnia</a:t>
            </a:r>
          </a:p>
          <a:p>
            <a:pPr lvl="0">
              <a:lnSpc>
                <a:spcPct val="150000"/>
              </a:lnSpc>
              <a:spcBef>
                <a:spcPts val="0"/>
              </a:spcBef>
            </a:pPr>
            <a:r>
              <a:rPr lang="pl-PL" sz="2100" b="1" dirty="0">
                <a:solidFill>
                  <a:schemeClr val="tx1"/>
                </a:solidFill>
                <a:latin typeface="Calibri" panose="020F0502020204030204" pitchFamily="34" charset="0"/>
              </a:rPr>
              <a:t>„-” – zależność ujemna</a:t>
            </a:r>
          </a:p>
          <a:p>
            <a:pPr>
              <a:lnSpc>
                <a:spcPct val="150000"/>
              </a:lnSpc>
              <a:spcBef>
                <a:spcPts val="0"/>
              </a:spcBef>
            </a:pPr>
            <a:endParaRPr lang="pl-PL" sz="1800" dirty="0">
              <a:latin typeface="Calibri" panose="020F0502020204030204" pitchFamily="34" charset="0"/>
            </a:endParaRPr>
          </a:p>
          <a:p>
            <a:pPr>
              <a:lnSpc>
                <a:spcPct val="150000"/>
              </a:lnSpc>
              <a:spcBef>
                <a:spcPts val="0"/>
              </a:spcBef>
            </a:pPr>
            <a:endParaRPr lang="pl-PL" sz="1800" dirty="0">
              <a:latin typeface="Calibri" panose="020F0502020204030204"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
        <p:nvSpPr>
          <p:cNvPr id="35" name="Rectangle 31">
            <a:extLst>
              <a:ext uri="{FF2B5EF4-FFF2-40B4-BE49-F238E27FC236}">
                <a16:creationId xmlns:a16="http://schemas.microsoft.com/office/drawing/2014/main" id="{FCC53B8F-1BEF-41FA-AD93-9E247E3E6E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36" name="Obiekt 35">
            <a:extLst>
              <a:ext uri="{FF2B5EF4-FFF2-40B4-BE49-F238E27FC236}">
                <a16:creationId xmlns:a16="http://schemas.microsoft.com/office/drawing/2014/main" id="{676874A8-1BF7-41EB-B86B-4776DB802B07}"/>
              </a:ext>
            </a:extLst>
          </p:cNvPr>
          <p:cNvGraphicFramePr>
            <a:graphicFrameLocks noChangeAspect="1"/>
          </p:cNvGraphicFramePr>
          <p:nvPr/>
        </p:nvGraphicFramePr>
        <p:xfrm>
          <a:off x="0" y="0"/>
          <a:ext cx="133350" cy="190500"/>
        </p:xfrm>
        <a:graphic>
          <a:graphicData uri="http://schemas.openxmlformats.org/presentationml/2006/ole">
            <mc:AlternateContent xmlns:mc="http://schemas.openxmlformats.org/markup-compatibility/2006">
              <mc:Choice xmlns:v="urn:schemas-microsoft-com:vml" Requires="v">
                <p:oleObj name="Equation" r:id="rId3" imgW="126890" imgH="190335" progId="">
                  <p:embed/>
                </p:oleObj>
              </mc:Choice>
              <mc:Fallback>
                <p:oleObj name="Equation" r:id="rId3" imgW="126890" imgH="190335" progId="">
                  <p:embed/>
                  <p:pic>
                    <p:nvPicPr>
                      <p:cNvPr id="36" name="Obiekt 35">
                        <a:extLst>
                          <a:ext uri="{FF2B5EF4-FFF2-40B4-BE49-F238E27FC236}">
                            <a16:creationId xmlns:a16="http://schemas.microsoft.com/office/drawing/2014/main" id="{676874A8-1BF7-41EB-B86B-4776DB80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a:extLst>
              <a:ext uri="{FF2B5EF4-FFF2-40B4-BE49-F238E27FC236}">
                <a16:creationId xmlns:a16="http://schemas.microsoft.com/office/drawing/2014/main" id="{E77FFA92-9E97-4C3A-87D6-218E4CA32D42}"/>
              </a:ext>
            </a:extLst>
          </p:cNvPr>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graphicFrame>
        <p:nvGraphicFramePr>
          <p:cNvPr id="5" name="Obiekt 4">
            <a:extLst>
              <a:ext uri="{FF2B5EF4-FFF2-40B4-BE49-F238E27FC236}">
                <a16:creationId xmlns:a16="http://schemas.microsoft.com/office/drawing/2014/main" id="{9135D002-0BCF-4E61-9273-4862BD235E9B}"/>
              </a:ext>
            </a:extLst>
          </p:cNvPr>
          <p:cNvGraphicFramePr>
            <a:graphicFrameLocks noChangeAspect="1"/>
          </p:cNvGraphicFramePr>
          <p:nvPr>
            <p:extLst>
              <p:ext uri="{D42A27DB-BD31-4B8C-83A1-F6EECF244321}">
                <p14:modId xmlns:p14="http://schemas.microsoft.com/office/powerpoint/2010/main" val="1162327193"/>
              </p:ext>
            </p:extLst>
          </p:nvPr>
        </p:nvGraphicFramePr>
        <p:xfrm>
          <a:off x="3419872" y="2319264"/>
          <a:ext cx="1637232" cy="648071"/>
        </p:xfrm>
        <a:graphic>
          <a:graphicData uri="http://schemas.openxmlformats.org/presentationml/2006/ole">
            <mc:AlternateContent xmlns:mc="http://schemas.openxmlformats.org/markup-compatibility/2006">
              <mc:Choice xmlns:v="urn:schemas-microsoft-com:vml" Requires="v">
                <p:oleObj name="Equation" r:id="rId5" imgW="914609" imgH="361852" progId="">
                  <p:embed/>
                </p:oleObj>
              </mc:Choice>
              <mc:Fallback>
                <p:oleObj name="Equation" r:id="rId5" imgW="914609" imgH="361852" progId="">
                  <p:embed/>
                  <p:pic>
                    <p:nvPicPr>
                      <p:cNvPr id="5" name="Obiekt 4">
                        <a:extLst>
                          <a:ext uri="{FF2B5EF4-FFF2-40B4-BE49-F238E27FC236}">
                            <a16:creationId xmlns:a16="http://schemas.microsoft.com/office/drawing/2014/main" id="{9135D002-0BCF-4E61-9273-4862BD235E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2319264"/>
                        <a:ext cx="1637232" cy="648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1081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1412776"/>
            <a:ext cx="7560840" cy="5328592"/>
          </a:xfrm>
        </p:spPr>
        <p:txBody>
          <a:bodyPr>
            <a:noAutofit/>
          </a:bodyPr>
          <a:lstStyle/>
          <a:p>
            <a:pPr algn="just">
              <a:lnSpc>
                <a:spcPct val="150000"/>
              </a:lnSpc>
              <a:spcBef>
                <a:spcPts val="0"/>
              </a:spcBef>
            </a:pPr>
            <a:endParaRPr lang="pl-PL" sz="600" dirty="0">
              <a:latin typeface="Calibri" panose="020F0502020204030204" pitchFamily="34" charset="0"/>
            </a:endParaRPr>
          </a:p>
          <a:p>
            <a:pPr>
              <a:lnSpc>
                <a:spcPct val="150000"/>
              </a:lnSpc>
              <a:spcBef>
                <a:spcPts val="0"/>
              </a:spcBef>
            </a:pPr>
            <a:endParaRPr lang="pl-PL" sz="1800" dirty="0">
              <a:latin typeface="Calibri" panose="020F0502020204030204" pitchFamily="34" charset="0"/>
            </a:endParaRPr>
          </a:p>
          <a:p>
            <a:pPr>
              <a:lnSpc>
                <a:spcPct val="150000"/>
              </a:lnSpc>
              <a:spcBef>
                <a:spcPts val="0"/>
              </a:spcBef>
            </a:pPr>
            <a:r>
              <a:rPr lang="pl-PL" sz="2200" b="1" dirty="0">
                <a:solidFill>
                  <a:schemeClr val="tx1"/>
                </a:solidFill>
                <a:latin typeface="Calibri" panose="020F0502020204030204" pitchFamily="34" charset="0"/>
              </a:rPr>
              <a:t>Współczynnik korelacji linowej Pearsona jest współczynnikiem symetrycznym, </a:t>
            </a:r>
            <a:r>
              <a:rPr lang="pl-PL" sz="2200" dirty="0">
                <a:solidFill>
                  <a:schemeClr val="tx1"/>
                </a:solidFill>
                <a:latin typeface="Calibri" panose="020F0502020204030204" pitchFamily="34" charset="0"/>
              </a:rPr>
              <a:t>tj. jego wartość nie zależy od tego, która ze zmiennych jest zmienną zależną, a która zmienną niezależną:</a:t>
            </a:r>
          </a:p>
          <a:p>
            <a:pPr>
              <a:lnSpc>
                <a:spcPct val="150000"/>
              </a:lnSpc>
              <a:spcBef>
                <a:spcPts val="0"/>
              </a:spcBef>
            </a:pPr>
            <a:endParaRPr lang="pl-PL" sz="1800" dirty="0">
              <a:solidFill>
                <a:schemeClr val="tx1"/>
              </a:solidFill>
              <a:latin typeface="Calibri" panose="020F0502020204030204"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
        <p:nvSpPr>
          <p:cNvPr id="35" name="Rectangle 31">
            <a:extLst>
              <a:ext uri="{FF2B5EF4-FFF2-40B4-BE49-F238E27FC236}">
                <a16:creationId xmlns:a16="http://schemas.microsoft.com/office/drawing/2014/main" id="{FCC53B8F-1BEF-41FA-AD93-9E247E3E6E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36" name="Obiekt 35">
            <a:extLst>
              <a:ext uri="{FF2B5EF4-FFF2-40B4-BE49-F238E27FC236}">
                <a16:creationId xmlns:a16="http://schemas.microsoft.com/office/drawing/2014/main" id="{676874A8-1BF7-41EB-B86B-4776DB802B07}"/>
              </a:ext>
            </a:extLst>
          </p:cNvPr>
          <p:cNvGraphicFramePr>
            <a:graphicFrameLocks noChangeAspect="1"/>
          </p:cNvGraphicFramePr>
          <p:nvPr/>
        </p:nvGraphicFramePr>
        <p:xfrm>
          <a:off x="0" y="0"/>
          <a:ext cx="133350" cy="190500"/>
        </p:xfrm>
        <a:graphic>
          <a:graphicData uri="http://schemas.openxmlformats.org/presentationml/2006/ole">
            <mc:AlternateContent xmlns:mc="http://schemas.openxmlformats.org/markup-compatibility/2006">
              <mc:Choice xmlns:v="urn:schemas-microsoft-com:vml" Requires="v">
                <p:oleObj name="Equation" r:id="rId3" imgW="126890" imgH="190335" progId="">
                  <p:embed/>
                </p:oleObj>
              </mc:Choice>
              <mc:Fallback>
                <p:oleObj name="Equation" r:id="rId3" imgW="126890" imgH="190335" progId="">
                  <p:embed/>
                  <p:pic>
                    <p:nvPicPr>
                      <p:cNvPr id="36" name="Obiekt 35">
                        <a:extLst>
                          <a:ext uri="{FF2B5EF4-FFF2-40B4-BE49-F238E27FC236}">
                            <a16:creationId xmlns:a16="http://schemas.microsoft.com/office/drawing/2014/main" id="{676874A8-1BF7-41EB-B86B-4776DB80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a:extLst>
              <a:ext uri="{FF2B5EF4-FFF2-40B4-BE49-F238E27FC236}">
                <a16:creationId xmlns:a16="http://schemas.microsoft.com/office/drawing/2014/main" id="{E77FFA92-9E97-4C3A-87D6-218E4CA32D42}"/>
              </a:ext>
            </a:extLst>
          </p:cNvPr>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graphicFrame>
        <p:nvGraphicFramePr>
          <p:cNvPr id="6" name="Obiekt 5">
            <a:extLst>
              <a:ext uri="{FF2B5EF4-FFF2-40B4-BE49-F238E27FC236}">
                <a16:creationId xmlns:a16="http://schemas.microsoft.com/office/drawing/2014/main" id="{606F550C-7BB9-4490-BE39-1AC0EF89D699}"/>
              </a:ext>
            </a:extLst>
          </p:cNvPr>
          <p:cNvGraphicFramePr>
            <a:graphicFrameLocks noChangeAspect="1"/>
          </p:cNvGraphicFramePr>
          <p:nvPr>
            <p:extLst>
              <p:ext uri="{D42A27DB-BD31-4B8C-83A1-F6EECF244321}">
                <p14:modId xmlns:p14="http://schemas.microsoft.com/office/powerpoint/2010/main" val="1437052087"/>
              </p:ext>
            </p:extLst>
          </p:nvPr>
        </p:nvGraphicFramePr>
        <p:xfrm>
          <a:off x="3894612" y="3768716"/>
          <a:ext cx="1475456" cy="764076"/>
        </p:xfrm>
        <a:graphic>
          <a:graphicData uri="http://schemas.openxmlformats.org/presentationml/2006/ole">
            <mc:AlternateContent xmlns:mc="http://schemas.openxmlformats.org/markup-compatibility/2006">
              <mc:Choice xmlns:v="urn:schemas-microsoft-com:vml" Requires="v">
                <p:oleObj name="Equation" r:id="rId5" imgW="533642" imgH="276160" progId="">
                  <p:embed/>
                </p:oleObj>
              </mc:Choice>
              <mc:Fallback>
                <p:oleObj name="Equation" r:id="rId5" imgW="533642" imgH="276160" progId="">
                  <p:embed/>
                  <p:pic>
                    <p:nvPicPr>
                      <p:cNvPr id="6" name="Obiekt 5">
                        <a:extLst>
                          <a:ext uri="{FF2B5EF4-FFF2-40B4-BE49-F238E27FC236}">
                            <a16:creationId xmlns:a16="http://schemas.microsoft.com/office/drawing/2014/main" id="{606F550C-7BB9-4490-BE39-1AC0EF89D6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4612" y="3768716"/>
                        <a:ext cx="1475456" cy="7640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928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42976" y="1928802"/>
            <a:ext cx="7286676" cy="3357586"/>
          </a:xfrm>
        </p:spPr>
        <p:txBody>
          <a:bodyPr>
            <a:noAutofit/>
          </a:bodyPr>
          <a:lstStyle/>
          <a:p>
            <a:pPr algn="ctr">
              <a:lnSpc>
                <a:spcPct val="200000"/>
              </a:lnSpc>
              <a:spcBef>
                <a:spcPts val="0"/>
              </a:spcBef>
            </a:pPr>
            <a:r>
              <a:rPr lang="pl-PL" sz="2200" b="1" dirty="0">
                <a:solidFill>
                  <a:schemeClr val="tx1"/>
                </a:solidFill>
                <a:latin typeface="Calibri" panose="020F0502020204030204" pitchFamily="34" charset="0"/>
              </a:rPr>
              <a:t>Teoria współzależności</a:t>
            </a:r>
            <a:r>
              <a:rPr lang="pl-PL" sz="2200" dirty="0">
                <a:solidFill>
                  <a:schemeClr val="tx1"/>
                </a:solidFill>
                <a:latin typeface="Calibri" panose="020F0502020204030204" pitchFamily="34" charset="0"/>
              </a:rPr>
              <a:t> – dział statystyki, w którym podejmuje się problemy związane z badaniem związku pomiędzy dwoma lub większą liczbą zmiennych.</a:t>
            </a:r>
          </a:p>
          <a:p>
            <a:pPr algn="just">
              <a:lnSpc>
                <a:spcPct val="150000"/>
              </a:lnSpc>
              <a:spcBef>
                <a:spcPts val="0"/>
              </a:spcBef>
            </a:pPr>
            <a:r>
              <a:rPr lang="pl-PL" sz="2000" dirty="0">
                <a:solidFill>
                  <a:schemeClr val="tx1"/>
                </a:solidFill>
                <a:latin typeface="Calibri" panose="020F0502020204030204" pitchFamily="34" charset="0"/>
              </a:rPr>
              <a:t> </a:t>
            </a: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Teoria współzależności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3388162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980728"/>
            <a:ext cx="7560840" cy="5760640"/>
          </a:xfrm>
        </p:spPr>
        <p:txBody>
          <a:bodyPr>
            <a:noAutofit/>
          </a:bodyPr>
          <a:lstStyle/>
          <a:p>
            <a:pPr algn="just">
              <a:lnSpc>
                <a:spcPct val="150000"/>
              </a:lnSpc>
              <a:spcBef>
                <a:spcPts val="0"/>
              </a:spcBef>
            </a:pPr>
            <a:endParaRPr lang="pl-PL" sz="600" dirty="0">
              <a:latin typeface="Calibri" panose="020F0502020204030204" pitchFamily="34" charset="0"/>
            </a:endParaRPr>
          </a:p>
          <a:p>
            <a:pPr algn="just">
              <a:lnSpc>
                <a:spcPct val="150000"/>
              </a:lnSpc>
              <a:spcBef>
                <a:spcPts val="0"/>
              </a:spcBef>
            </a:pPr>
            <a:r>
              <a:rPr lang="pl-PL" sz="1800" dirty="0">
                <a:solidFill>
                  <a:schemeClr val="tx1"/>
                </a:solidFill>
                <a:latin typeface="Calibri" panose="020F0502020204030204" pitchFamily="34" charset="0"/>
              </a:rPr>
              <a:t>Z kolei wartość bezwzględna współczynnika określa siłę zależności. Im wartość bezwzględna współczynnika bliższa 1 tym zależność liniowa silniejsza,               im bliższa 0 tym zależność liniowa słabsza. </a:t>
            </a:r>
          </a:p>
          <a:p>
            <a:pPr algn="just">
              <a:lnSpc>
                <a:spcPct val="150000"/>
              </a:lnSpc>
              <a:spcBef>
                <a:spcPts val="0"/>
              </a:spcBef>
            </a:pPr>
            <a:r>
              <a:rPr lang="pl-PL" sz="1800" dirty="0">
                <a:solidFill>
                  <a:schemeClr val="tx1"/>
                </a:solidFill>
                <a:latin typeface="Calibri" panose="020F0502020204030204" pitchFamily="34" charset="0"/>
              </a:rPr>
              <a:t>W interpretacji można posłużyć się poniższym wzorem:</a:t>
            </a:r>
          </a:p>
          <a:p>
            <a:pPr>
              <a:lnSpc>
                <a:spcPct val="150000"/>
              </a:lnSpc>
              <a:spcBef>
                <a:spcPts val="0"/>
              </a:spcBef>
            </a:pPr>
            <a:endParaRPr lang="pl-PL" sz="1800" dirty="0">
              <a:solidFill>
                <a:schemeClr val="tx1"/>
              </a:solidFill>
              <a:latin typeface="Calibri" panose="020F0502020204030204" pitchFamily="34" charset="0"/>
            </a:endParaRPr>
          </a:p>
          <a:p>
            <a:pPr algn="just">
              <a:lnSpc>
                <a:spcPct val="150000"/>
              </a:lnSpc>
              <a:spcBef>
                <a:spcPts val="0"/>
              </a:spcBef>
            </a:pPr>
            <a:endParaRPr lang="pl-PL" sz="1800" dirty="0">
              <a:solidFill>
                <a:schemeClr val="tx1"/>
              </a:solidFill>
              <a:latin typeface="Calibri" panose="020F0502020204030204" pitchFamily="34" charset="0"/>
            </a:endParaRPr>
          </a:p>
          <a:p>
            <a:pPr>
              <a:lnSpc>
                <a:spcPct val="150000"/>
              </a:lnSpc>
              <a:spcBef>
                <a:spcPts val="0"/>
              </a:spcBef>
            </a:pPr>
            <a:r>
              <a:rPr lang="pl-PL" sz="1800" dirty="0">
                <a:solidFill>
                  <a:schemeClr val="tx1"/>
                </a:solidFill>
                <a:latin typeface="Calibri" panose="020F0502020204030204" pitchFamily="34" charset="0"/>
              </a:rPr>
              <a:t> </a:t>
            </a: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
        <p:nvSpPr>
          <p:cNvPr id="35" name="Rectangle 31">
            <a:extLst>
              <a:ext uri="{FF2B5EF4-FFF2-40B4-BE49-F238E27FC236}">
                <a16:creationId xmlns:a16="http://schemas.microsoft.com/office/drawing/2014/main" id="{FCC53B8F-1BEF-41FA-AD93-9E247E3E6E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36" name="Obiekt 35">
            <a:extLst>
              <a:ext uri="{FF2B5EF4-FFF2-40B4-BE49-F238E27FC236}">
                <a16:creationId xmlns:a16="http://schemas.microsoft.com/office/drawing/2014/main" id="{676874A8-1BF7-41EB-B86B-4776DB802B07}"/>
              </a:ext>
            </a:extLst>
          </p:cNvPr>
          <p:cNvGraphicFramePr>
            <a:graphicFrameLocks noChangeAspect="1"/>
          </p:cNvGraphicFramePr>
          <p:nvPr/>
        </p:nvGraphicFramePr>
        <p:xfrm>
          <a:off x="0" y="0"/>
          <a:ext cx="133350" cy="190500"/>
        </p:xfrm>
        <a:graphic>
          <a:graphicData uri="http://schemas.openxmlformats.org/presentationml/2006/ole">
            <mc:AlternateContent xmlns:mc="http://schemas.openxmlformats.org/markup-compatibility/2006">
              <mc:Choice xmlns:v="urn:schemas-microsoft-com:vml" Requires="v">
                <p:oleObj name="Equation" r:id="rId3" imgW="126890" imgH="190335" progId="">
                  <p:embed/>
                </p:oleObj>
              </mc:Choice>
              <mc:Fallback>
                <p:oleObj name="Equation" r:id="rId3" imgW="126890" imgH="190335" progId="">
                  <p:embed/>
                  <p:pic>
                    <p:nvPicPr>
                      <p:cNvPr id="36" name="Obiekt 35">
                        <a:extLst>
                          <a:ext uri="{FF2B5EF4-FFF2-40B4-BE49-F238E27FC236}">
                            <a16:creationId xmlns:a16="http://schemas.microsoft.com/office/drawing/2014/main" id="{676874A8-1BF7-41EB-B86B-4776DB80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a:extLst>
              <a:ext uri="{FF2B5EF4-FFF2-40B4-BE49-F238E27FC236}">
                <a16:creationId xmlns:a16="http://schemas.microsoft.com/office/drawing/2014/main" id="{E77FFA92-9E97-4C3A-87D6-218E4CA32D42}"/>
              </a:ext>
            </a:extLst>
          </p:cNvPr>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graphicFrame>
        <p:nvGraphicFramePr>
          <p:cNvPr id="7" name="Obiekt 6">
            <a:extLst>
              <a:ext uri="{FF2B5EF4-FFF2-40B4-BE49-F238E27FC236}">
                <a16:creationId xmlns:a16="http://schemas.microsoft.com/office/drawing/2014/main" id="{9ABF5272-842F-4C30-8209-DE7EA913EFE6}"/>
              </a:ext>
            </a:extLst>
          </p:cNvPr>
          <p:cNvGraphicFramePr>
            <a:graphicFrameLocks noChangeAspect="1"/>
          </p:cNvGraphicFramePr>
          <p:nvPr>
            <p:extLst>
              <p:ext uri="{D42A27DB-BD31-4B8C-83A1-F6EECF244321}">
                <p14:modId xmlns:p14="http://schemas.microsoft.com/office/powerpoint/2010/main" val="465696773"/>
              </p:ext>
            </p:extLst>
          </p:nvPr>
        </p:nvGraphicFramePr>
        <p:xfrm>
          <a:off x="1217368" y="2852935"/>
          <a:ext cx="7854168" cy="3456375"/>
        </p:xfrm>
        <a:graphic>
          <a:graphicData uri="http://schemas.openxmlformats.org/presentationml/2006/ole">
            <mc:AlternateContent xmlns:mc="http://schemas.openxmlformats.org/markup-compatibility/2006">
              <mc:Choice xmlns:v="urn:schemas-microsoft-com:vml" Requires="v">
                <p:oleObj name="Document" r:id="rId5" imgW="5133830" imgH="2091773" progId="Word.Document.12">
                  <p:embed/>
                </p:oleObj>
              </mc:Choice>
              <mc:Fallback>
                <p:oleObj name="Document" r:id="rId5" imgW="5133830" imgH="2091773" progId="Word.Document.12">
                  <p:embed/>
                  <p:pic>
                    <p:nvPicPr>
                      <p:cNvPr id="7" name="Obiekt 6">
                        <a:extLst>
                          <a:ext uri="{FF2B5EF4-FFF2-40B4-BE49-F238E27FC236}">
                            <a16:creationId xmlns:a16="http://schemas.microsoft.com/office/drawing/2014/main" id="{9ABF5272-842F-4C30-8209-DE7EA913EF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368" y="2852935"/>
                        <a:ext cx="7854168" cy="345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4852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a:extLst>
              <a:ext uri="{FF2B5EF4-FFF2-40B4-BE49-F238E27FC236}">
                <a16:creationId xmlns:a16="http://schemas.microsoft.com/office/drawing/2014/main" id="{C6F92C70-E106-4C79-B831-090FF78F7AA2}"/>
              </a:ext>
            </a:extLst>
          </p:cNvPr>
          <p:cNvSpPr>
            <a:spLocks noGrp="1" noChangeArrowheads="1"/>
          </p:cNvSpPr>
          <p:nvPr>
            <p:ph type="title"/>
          </p:nvPr>
        </p:nvSpPr>
        <p:spPr>
          <a:xfrm>
            <a:off x="1187404" y="197452"/>
            <a:ext cx="7787456" cy="1143000"/>
          </a:xfrm>
        </p:spPr>
        <p:txBody>
          <a:bodyPr>
            <a:normAutofit fontScale="90000"/>
          </a:bodyPr>
          <a:lstStyle/>
          <a:p>
            <a:pPr algn="l" eaLnBrk="1" hangingPunct="1"/>
            <a:r>
              <a:rPr lang="pl-PL" altLang="pl-PL" sz="1400" b="1" dirty="0"/>
              <a:t>Przykład:</a:t>
            </a:r>
            <a:br>
              <a:rPr lang="pl-PL" altLang="pl-PL" sz="1400" b="1" dirty="0"/>
            </a:br>
            <a:r>
              <a:rPr lang="pl-PL" altLang="pl-PL" sz="2000" b="1" dirty="0">
                <a:solidFill>
                  <a:schemeClr val="tx1"/>
                </a:solidFill>
              </a:rPr>
              <a:t>Badając zależność między wielkością  zbiorów truskawek, a ilością nawozu uzyskano na 10 (n=10) plantacjach wyniki: 	</a:t>
            </a:r>
            <a:br>
              <a:rPr lang="pl-PL" altLang="pl-PL" sz="2000" b="1" dirty="0">
                <a:solidFill>
                  <a:schemeClr val="tx1"/>
                </a:solidFill>
              </a:rPr>
            </a:br>
            <a:r>
              <a:rPr lang="pl-PL" altLang="pl-PL" sz="2000" b="1" dirty="0">
                <a:solidFill>
                  <a:schemeClr val="tx1"/>
                </a:solidFill>
              </a:rPr>
              <a:t>Określić siłę i kierunek zależności.</a:t>
            </a:r>
          </a:p>
        </p:txBody>
      </p:sp>
      <p:graphicFrame>
        <p:nvGraphicFramePr>
          <p:cNvPr id="54281" name="Object 9">
            <a:extLst>
              <a:ext uri="{FF2B5EF4-FFF2-40B4-BE49-F238E27FC236}">
                <a16:creationId xmlns:a16="http://schemas.microsoft.com/office/drawing/2014/main" id="{4063D19D-D27B-43A2-8485-2599CE565409}"/>
              </a:ext>
            </a:extLst>
          </p:cNvPr>
          <p:cNvGraphicFramePr>
            <a:graphicFrameLocks noChangeAspect="1"/>
          </p:cNvGraphicFramePr>
          <p:nvPr/>
        </p:nvGraphicFramePr>
        <p:xfrm>
          <a:off x="7380288" y="1749425"/>
          <a:ext cx="1512887" cy="700088"/>
        </p:xfrm>
        <a:graphic>
          <a:graphicData uri="http://schemas.openxmlformats.org/presentationml/2006/ole">
            <mc:AlternateContent xmlns:mc="http://schemas.openxmlformats.org/markup-compatibility/2006">
              <mc:Choice xmlns:v="urn:schemas-microsoft-com:vml" Requires="v">
                <p:oleObj name="Równanie" r:id="rId3" imgW="1155700" imgH="533400" progId="Equation.3">
                  <p:embed/>
                </p:oleObj>
              </mc:Choice>
              <mc:Fallback>
                <p:oleObj name="Równanie" r:id="rId3" imgW="1155700" imgH="533400" progId="Equation.3">
                  <p:embed/>
                  <p:pic>
                    <p:nvPicPr>
                      <p:cNvPr id="54281" name="Object 9">
                        <a:extLst>
                          <a:ext uri="{FF2B5EF4-FFF2-40B4-BE49-F238E27FC236}">
                            <a16:creationId xmlns:a16="http://schemas.microsoft.com/office/drawing/2014/main" id="{4063D19D-D27B-43A2-8485-2599CE565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1749425"/>
                        <a:ext cx="1512887"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0" name="Object 8">
            <a:extLst>
              <a:ext uri="{FF2B5EF4-FFF2-40B4-BE49-F238E27FC236}">
                <a16:creationId xmlns:a16="http://schemas.microsoft.com/office/drawing/2014/main" id="{98433169-A45D-4292-9F4C-27788D04A8FC}"/>
              </a:ext>
            </a:extLst>
          </p:cNvPr>
          <p:cNvGraphicFramePr>
            <a:graphicFrameLocks noChangeAspect="1"/>
          </p:cNvGraphicFramePr>
          <p:nvPr/>
        </p:nvGraphicFramePr>
        <p:xfrm>
          <a:off x="7164388" y="2636838"/>
          <a:ext cx="1778000" cy="606425"/>
        </p:xfrm>
        <a:graphic>
          <a:graphicData uri="http://schemas.openxmlformats.org/presentationml/2006/ole">
            <mc:AlternateContent xmlns:mc="http://schemas.openxmlformats.org/markup-compatibility/2006">
              <mc:Choice xmlns:v="urn:schemas-microsoft-com:vml" Requires="v">
                <p:oleObj name="Równanie" r:id="rId5" imgW="1562100" imgH="533400" progId="Equation.3">
                  <p:embed/>
                </p:oleObj>
              </mc:Choice>
              <mc:Fallback>
                <p:oleObj name="Równanie" r:id="rId5" imgW="1562100" imgH="533400" progId="Equation.3">
                  <p:embed/>
                  <p:pic>
                    <p:nvPicPr>
                      <p:cNvPr id="54280" name="Object 8">
                        <a:extLst>
                          <a:ext uri="{FF2B5EF4-FFF2-40B4-BE49-F238E27FC236}">
                            <a16:creationId xmlns:a16="http://schemas.microsoft.com/office/drawing/2014/main" id="{98433169-A45D-4292-9F4C-27788D04A8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388" y="2636838"/>
                        <a:ext cx="17780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9" name="Object 7">
            <a:extLst>
              <a:ext uri="{FF2B5EF4-FFF2-40B4-BE49-F238E27FC236}">
                <a16:creationId xmlns:a16="http://schemas.microsoft.com/office/drawing/2014/main" id="{F5ED302C-9620-4F95-82AE-9C020CC2A893}"/>
              </a:ext>
            </a:extLst>
          </p:cNvPr>
          <p:cNvGraphicFramePr>
            <a:graphicFrameLocks noChangeAspect="1"/>
          </p:cNvGraphicFramePr>
          <p:nvPr/>
        </p:nvGraphicFramePr>
        <p:xfrm>
          <a:off x="468313" y="4508500"/>
          <a:ext cx="4032250" cy="847725"/>
        </p:xfrm>
        <a:graphic>
          <a:graphicData uri="http://schemas.openxmlformats.org/presentationml/2006/ole">
            <mc:AlternateContent xmlns:mc="http://schemas.openxmlformats.org/markup-compatibility/2006">
              <mc:Choice xmlns:v="urn:schemas-microsoft-com:vml" Requires="v">
                <p:oleObj name="Równanie" r:id="rId7" imgW="2349500" imgH="495300" progId="Equation.3">
                  <p:embed/>
                </p:oleObj>
              </mc:Choice>
              <mc:Fallback>
                <p:oleObj name="Równanie" r:id="rId7" imgW="2349500" imgH="495300" progId="Equation.3">
                  <p:embed/>
                  <p:pic>
                    <p:nvPicPr>
                      <p:cNvPr id="54279" name="Object 7">
                        <a:extLst>
                          <a:ext uri="{FF2B5EF4-FFF2-40B4-BE49-F238E27FC236}">
                            <a16:creationId xmlns:a16="http://schemas.microsoft.com/office/drawing/2014/main" id="{F5ED302C-9620-4F95-82AE-9C020CC2A8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508500"/>
                        <a:ext cx="40322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8" name="Object 6">
            <a:extLst>
              <a:ext uri="{FF2B5EF4-FFF2-40B4-BE49-F238E27FC236}">
                <a16:creationId xmlns:a16="http://schemas.microsoft.com/office/drawing/2014/main" id="{C2828232-8E8C-45C0-81B0-9031B8A4E3FB}"/>
              </a:ext>
            </a:extLst>
          </p:cNvPr>
          <p:cNvGraphicFramePr>
            <a:graphicFrameLocks noChangeAspect="1"/>
          </p:cNvGraphicFramePr>
          <p:nvPr/>
        </p:nvGraphicFramePr>
        <p:xfrm>
          <a:off x="5003800" y="4581525"/>
          <a:ext cx="3816350" cy="804863"/>
        </p:xfrm>
        <a:graphic>
          <a:graphicData uri="http://schemas.openxmlformats.org/presentationml/2006/ole">
            <mc:AlternateContent xmlns:mc="http://schemas.openxmlformats.org/markup-compatibility/2006">
              <mc:Choice xmlns:v="urn:schemas-microsoft-com:vml" Requires="v">
                <p:oleObj name="Równanie" r:id="rId9" imgW="2324100" imgH="495300" progId="Equation.3">
                  <p:embed/>
                </p:oleObj>
              </mc:Choice>
              <mc:Fallback>
                <p:oleObj name="Równanie" r:id="rId9" imgW="2324100" imgH="495300" progId="Equation.3">
                  <p:embed/>
                  <p:pic>
                    <p:nvPicPr>
                      <p:cNvPr id="54278" name="Object 6">
                        <a:extLst>
                          <a:ext uri="{FF2B5EF4-FFF2-40B4-BE49-F238E27FC236}">
                            <a16:creationId xmlns:a16="http://schemas.microsoft.com/office/drawing/2014/main" id="{C2828232-8E8C-45C0-81B0-9031B8A4E3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4581525"/>
                        <a:ext cx="3816350"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Object 4">
            <a:extLst>
              <a:ext uri="{FF2B5EF4-FFF2-40B4-BE49-F238E27FC236}">
                <a16:creationId xmlns:a16="http://schemas.microsoft.com/office/drawing/2014/main" id="{EF181EBD-3ADE-4C92-9D10-F160DE3EB022}"/>
              </a:ext>
            </a:extLst>
          </p:cNvPr>
          <p:cNvGraphicFramePr>
            <a:graphicFrameLocks noChangeAspect="1"/>
          </p:cNvGraphicFramePr>
          <p:nvPr>
            <p:extLst>
              <p:ext uri="{D42A27DB-BD31-4B8C-83A1-F6EECF244321}">
                <p14:modId xmlns:p14="http://schemas.microsoft.com/office/powerpoint/2010/main" val="2245269230"/>
              </p:ext>
            </p:extLst>
          </p:nvPr>
        </p:nvGraphicFramePr>
        <p:xfrm>
          <a:off x="6654230" y="5891212"/>
          <a:ext cx="1368425" cy="547688"/>
        </p:xfrm>
        <a:graphic>
          <a:graphicData uri="http://schemas.openxmlformats.org/presentationml/2006/ole">
            <mc:AlternateContent xmlns:mc="http://schemas.openxmlformats.org/markup-compatibility/2006">
              <mc:Choice xmlns:v="urn:schemas-microsoft-com:vml" Requires="v">
                <p:oleObj name="Równanie" r:id="rId11" imgW="634725" imgH="253890" progId="Equation.3">
                  <p:embed/>
                </p:oleObj>
              </mc:Choice>
              <mc:Fallback>
                <p:oleObj name="Równanie" r:id="rId11" imgW="634725" imgH="253890" progId="Equation.3">
                  <p:embed/>
                  <p:pic>
                    <p:nvPicPr>
                      <p:cNvPr id="54276" name="Object 4">
                        <a:extLst>
                          <a:ext uri="{FF2B5EF4-FFF2-40B4-BE49-F238E27FC236}">
                            <a16:creationId xmlns:a16="http://schemas.microsoft.com/office/drawing/2014/main" id="{EF181EBD-3ADE-4C92-9D10-F160DE3EB02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4230" y="5891212"/>
                        <a:ext cx="13684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10">
            <a:extLst>
              <a:ext uri="{FF2B5EF4-FFF2-40B4-BE49-F238E27FC236}">
                <a16:creationId xmlns:a16="http://schemas.microsoft.com/office/drawing/2014/main" id="{C1448DC0-F7A5-42A9-901F-DAEFA3DFF6F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2059" name="Rectangle 11">
            <a:extLst>
              <a:ext uri="{FF2B5EF4-FFF2-40B4-BE49-F238E27FC236}">
                <a16:creationId xmlns:a16="http://schemas.microsoft.com/office/drawing/2014/main" id="{F3A18F13-B52D-424B-971D-9F824D046A23}"/>
              </a:ext>
            </a:extLst>
          </p:cNvPr>
          <p:cNvSpPr>
            <a:spLocks noChangeArrowheads="1"/>
          </p:cNvSpPr>
          <p:nvPr/>
        </p:nvSpPr>
        <p:spPr bwMode="auto">
          <a:xfrm>
            <a:off x="250825" y="188913"/>
            <a:ext cx="2927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l-PL" altLang="pl-PL" sz="1200" dirty="0">
                <a:cs typeface="Times New Roman" panose="02020603050405020304" pitchFamily="18" charset="0"/>
              </a:rPr>
              <a:t>			</a:t>
            </a:r>
            <a:endParaRPr lang="pl-PL" altLang="pl-PL" dirty="0"/>
          </a:p>
        </p:txBody>
      </p:sp>
      <p:sp>
        <p:nvSpPr>
          <p:cNvPr id="2060" name="Rectangle 12">
            <a:extLst>
              <a:ext uri="{FF2B5EF4-FFF2-40B4-BE49-F238E27FC236}">
                <a16:creationId xmlns:a16="http://schemas.microsoft.com/office/drawing/2014/main" id="{4BF08C21-D66D-4DBC-AEA5-F8C346746A0B}"/>
              </a:ext>
            </a:extLst>
          </p:cNvPr>
          <p:cNvSpPr>
            <a:spLocks noChangeArrowheads="1"/>
          </p:cNvSpPr>
          <p:nvPr/>
        </p:nvSpPr>
        <p:spPr bwMode="auto">
          <a:xfrm>
            <a:off x="449263" y="1341438"/>
            <a:ext cx="1098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l-PL" altLang="pl-PL" sz="1200">
                <a:cs typeface="Times New Roman" panose="02020603050405020304" pitchFamily="18" charset="0"/>
              </a:rPr>
              <a:t>	</a:t>
            </a:r>
            <a:endParaRPr lang="pl-PL" altLang="pl-PL" sz="900"/>
          </a:p>
          <a:p>
            <a:endParaRPr lang="pl-PL" altLang="pl-PL"/>
          </a:p>
        </p:txBody>
      </p:sp>
      <p:sp>
        <p:nvSpPr>
          <p:cNvPr id="2061" name="Rectangle 13">
            <a:extLst>
              <a:ext uri="{FF2B5EF4-FFF2-40B4-BE49-F238E27FC236}">
                <a16:creationId xmlns:a16="http://schemas.microsoft.com/office/drawing/2014/main" id="{89DDAB00-1FF7-41CB-BBD2-1D213B018A9D}"/>
              </a:ext>
            </a:extLst>
          </p:cNvPr>
          <p:cNvSpPr>
            <a:spLocks noChangeArrowheads="1"/>
          </p:cNvSpPr>
          <p:nvPr/>
        </p:nvSpPr>
        <p:spPr bwMode="auto">
          <a:xfrm>
            <a:off x="0" y="2433638"/>
            <a:ext cx="1227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l-PL" altLang="pl-PL" sz="1200">
                <a:cs typeface="Times New Roman" panose="02020603050405020304" pitchFamily="18" charset="0"/>
              </a:rPr>
              <a:t>	   </a:t>
            </a:r>
            <a:endParaRPr lang="pl-PL" altLang="pl-PL"/>
          </a:p>
        </p:txBody>
      </p:sp>
      <p:sp>
        <p:nvSpPr>
          <p:cNvPr id="2062" name="Rectangle 14">
            <a:extLst>
              <a:ext uri="{FF2B5EF4-FFF2-40B4-BE49-F238E27FC236}">
                <a16:creationId xmlns:a16="http://schemas.microsoft.com/office/drawing/2014/main" id="{BCF0C8FD-A489-4841-B77D-00C7F4FE7D4B}"/>
              </a:ext>
            </a:extLst>
          </p:cNvPr>
          <p:cNvSpPr>
            <a:spLocks noChangeArrowheads="1"/>
          </p:cNvSpPr>
          <p:nvPr/>
        </p:nvSpPr>
        <p:spPr bwMode="auto">
          <a:xfrm>
            <a:off x="0" y="3298825"/>
            <a:ext cx="10985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l-PL" altLang="pl-PL" sz="1200">
                <a:cs typeface="Times New Roman" panose="02020603050405020304" pitchFamily="18" charset="0"/>
              </a:rPr>
              <a:t>	</a:t>
            </a:r>
            <a:endParaRPr lang="pl-PL" altLang="pl-PL" sz="900"/>
          </a:p>
          <a:p>
            <a:r>
              <a:rPr lang="pl-PL" altLang="pl-PL" sz="1200">
                <a:cs typeface="Times New Roman" panose="02020603050405020304" pitchFamily="18" charset="0"/>
              </a:rPr>
              <a:t>	</a:t>
            </a:r>
            <a:endParaRPr lang="pl-PL" altLang="pl-PL" sz="900"/>
          </a:p>
          <a:p>
            <a:endParaRPr lang="pl-PL" altLang="pl-PL"/>
          </a:p>
        </p:txBody>
      </p:sp>
      <p:sp>
        <p:nvSpPr>
          <p:cNvPr id="2063" name="Rectangle 15">
            <a:extLst>
              <a:ext uri="{FF2B5EF4-FFF2-40B4-BE49-F238E27FC236}">
                <a16:creationId xmlns:a16="http://schemas.microsoft.com/office/drawing/2014/main" id="{2F3CEFB9-C75C-4B29-9501-C798E099ADAC}"/>
              </a:ext>
            </a:extLst>
          </p:cNvPr>
          <p:cNvSpPr>
            <a:spLocks noChangeArrowheads="1"/>
          </p:cNvSpPr>
          <p:nvPr/>
        </p:nvSpPr>
        <p:spPr bwMode="auto">
          <a:xfrm>
            <a:off x="266700" y="4878388"/>
            <a:ext cx="2012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l-PL" altLang="pl-PL" sz="1200">
                <a:cs typeface="Times New Roman" panose="02020603050405020304" pitchFamily="18" charset="0"/>
              </a:rPr>
              <a:t>		</a:t>
            </a:r>
            <a:endParaRPr lang="pl-PL" altLang="pl-PL"/>
          </a:p>
        </p:txBody>
      </p:sp>
      <p:pic>
        <p:nvPicPr>
          <p:cNvPr id="2064" name="Picture 16">
            <a:extLst>
              <a:ext uri="{FF2B5EF4-FFF2-40B4-BE49-F238E27FC236}">
                <a16:creationId xmlns:a16="http://schemas.microsoft.com/office/drawing/2014/main" id="{56A65A5E-1949-48BA-AD2D-9A88C331CCC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14123" y="1392237"/>
            <a:ext cx="22177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9" name="Picture 17">
            <a:extLst>
              <a:ext uri="{FF2B5EF4-FFF2-40B4-BE49-F238E27FC236}">
                <a16:creationId xmlns:a16="http://schemas.microsoft.com/office/drawing/2014/main" id="{2D8FE531-1060-435B-ADFF-F635EF7A1AF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27313" y="1412875"/>
            <a:ext cx="28590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0" name="Picture 18">
            <a:extLst>
              <a:ext uri="{FF2B5EF4-FFF2-40B4-BE49-F238E27FC236}">
                <a16:creationId xmlns:a16="http://schemas.microsoft.com/office/drawing/2014/main" id="{08771AF3-DCE2-40FA-92F7-C5C58B24B58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435600" y="1412875"/>
            <a:ext cx="16414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291" name="Object 19">
            <a:extLst>
              <a:ext uri="{FF2B5EF4-FFF2-40B4-BE49-F238E27FC236}">
                <a16:creationId xmlns:a16="http://schemas.microsoft.com/office/drawing/2014/main" id="{789D99C2-8FDF-412A-B24E-FF21F2D2EF43}"/>
              </a:ext>
            </a:extLst>
          </p:cNvPr>
          <p:cNvGraphicFramePr>
            <a:graphicFrameLocks noChangeAspect="1"/>
          </p:cNvGraphicFramePr>
          <p:nvPr>
            <p:extLst>
              <p:ext uri="{D42A27DB-BD31-4B8C-83A1-F6EECF244321}">
                <p14:modId xmlns:p14="http://schemas.microsoft.com/office/powerpoint/2010/main" val="1724233742"/>
              </p:ext>
            </p:extLst>
          </p:nvPr>
        </p:nvGraphicFramePr>
        <p:xfrm>
          <a:off x="414123" y="5279036"/>
          <a:ext cx="2808287" cy="1301750"/>
        </p:xfrm>
        <a:graphic>
          <a:graphicData uri="http://schemas.openxmlformats.org/presentationml/2006/ole">
            <mc:AlternateContent xmlns:mc="http://schemas.openxmlformats.org/markup-compatibility/2006">
              <mc:Choice xmlns:v="urn:schemas-microsoft-com:vml" Requires="v">
                <p:oleObj name="Równanie" r:id="rId16" imgW="1485900" imgH="685800" progId="Equation.3">
                  <p:embed/>
                </p:oleObj>
              </mc:Choice>
              <mc:Fallback>
                <p:oleObj name="Równanie" r:id="rId16" imgW="1485900" imgH="685800" progId="Equation.3">
                  <p:embed/>
                  <p:pic>
                    <p:nvPicPr>
                      <p:cNvPr id="54291" name="Object 19">
                        <a:extLst>
                          <a:ext uri="{FF2B5EF4-FFF2-40B4-BE49-F238E27FC236}">
                            <a16:creationId xmlns:a16="http://schemas.microsoft.com/office/drawing/2014/main" id="{789D99C2-8FDF-412A-B24E-FF21F2D2EF4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4123" y="5279036"/>
                        <a:ext cx="2808287" cy="130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7" name="Rectangle 22">
            <a:extLst>
              <a:ext uri="{FF2B5EF4-FFF2-40B4-BE49-F238E27FC236}">
                <a16:creationId xmlns:a16="http://schemas.microsoft.com/office/drawing/2014/main" id="{31E58A19-92EC-42C9-A6EA-542759C08114}"/>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graphicFrame>
        <p:nvGraphicFramePr>
          <p:cNvPr id="54293" name="Object 21">
            <a:extLst>
              <a:ext uri="{FF2B5EF4-FFF2-40B4-BE49-F238E27FC236}">
                <a16:creationId xmlns:a16="http://schemas.microsoft.com/office/drawing/2014/main" id="{9AE52766-78DF-47E6-B14F-226738BBCEEF}"/>
              </a:ext>
            </a:extLst>
          </p:cNvPr>
          <p:cNvGraphicFramePr>
            <a:graphicFrameLocks noChangeAspect="1"/>
          </p:cNvGraphicFramePr>
          <p:nvPr>
            <p:extLst>
              <p:ext uri="{D42A27DB-BD31-4B8C-83A1-F6EECF244321}">
                <p14:modId xmlns:p14="http://schemas.microsoft.com/office/powerpoint/2010/main" val="3085638929"/>
              </p:ext>
            </p:extLst>
          </p:nvPr>
        </p:nvGraphicFramePr>
        <p:xfrm>
          <a:off x="3348037" y="5817585"/>
          <a:ext cx="2447925" cy="708025"/>
        </p:xfrm>
        <a:graphic>
          <a:graphicData uri="http://schemas.openxmlformats.org/presentationml/2006/ole">
            <mc:AlternateContent xmlns:mc="http://schemas.openxmlformats.org/markup-compatibility/2006">
              <mc:Choice xmlns:v="urn:schemas-microsoft-com:vml" Requires="v">
                <p:oleObj name="Równanie" r:id="rId18" imgW="1447800" imgH="419100" progId="Equation.3">
                  <p:embed/>
                </p:oleObj>
              </mc:Choice>
              <mc:Fallback>
                <p:oleObj name="Równanie" r:id="rId18" imgW="1447800" imgH="419100" progId="Equation.3">
                  <p:embed/>
                  <p:pic>
                    <p:nvPicPr>
                      <p:cNvPr id="54293" name="Object 21">
                        <a:extLst>
                          <a:ext uri="{FF2B5EF4-FFF2-40B4-BE49-F238E27FC236}">
                            <a16:creationId xmlns:a16="http://schemas.microsoft.com/office/drawing/2014/main" id="{9AE52766-78DF-47E6-B14F-226738BBCEE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8037" y="5817585"/>
                        <a:ext cx="2447925"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box(in)">
                                      <p:cBhvr>
                                        <p:cTn id="7" dur="500"/>
                                        <p:tgtEl>
                                          <p:spTgt spid="54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4281"/>
                                        </p:tgtEl>
                                        <p:attrNameLst>
                                          <p:attrName>style.visibility</p:attrName>
                                        </p:attrNameLst>
                                      </p:cBhvr>
                                      <p:to>
                                        <p:strVal val="visible"/>
                                      </p:to>
                                    </p:set>
                                    <p:animEffect transition="in" filter="box(in)">
                                      <p:cBhvr>
                                        <p:cTn id="12" dur="500"/>
                                        <p:tgtEl>
                                          <p:spTgt spid="54281"/>
                                        </p:tgtEl>
                                      </p:cBhvr>
                                    </p:animEffect>
                                  </p:childTnLst>
                                </p:cTn>
                              </p:par>
                              <p:par>
                                <p:cTn id="13" presetID="4" presetClass="entr" presetSubtype="16" fill="hold" nodeType="withEffect">
                                  <p:stCondLst>
                                    <p:cond delay="0"/>
                                  </p:stCondLst>
                                  <p:childTnLst>
                                    <p:set>
                                      <p:cBhvr>
                                        <p:cTn id="14" dur="1" fill="hold">
                                          <p:stCondLst>
                                            <p:cond delay="0"/>
                                          </p:stCondLst>
                                        </p:cTn>
                                        <p:tgtEl>
                                          <p:spTgt spid="54280"/>
                                        </p:tgtEl>
                                        <p:attrNameLst>
                                          <p:attrName>style.visibility</p:attrName>
                                        </p:attrNameLst>
                                      </p:cBhvr>
                                      <p:to>
                                        <p:strVal val="visible"/>
                                      </p:to>
                                    </p:set>
                                    <p:animEffect transition="in" filter="box(in)">
                                      <p:cBhvr>
                                        <p:cTn id="15" dur="500"/>
                                        <p:tgtEl>
                                          <p:spTgt spid="542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4289"/>
                                        </p:tgtEl>
                                        <p:attrNameLst>
                                          <p:attrName>style.visibility</p:attrName>
                                        </p:attrNameLst>
                                      </p:cBhvr>
                                      <p:to>
                                        <p:strVal val="visible"/>
                                      </p:to>
                                    </p:set>
                                    <p:animEffect transition="in" filter="box(in)">
                                      <p:cBhvr>
                                        <p:cTn id="20" dur="500"/>
                                        <p:tgtEl>
                                          <p:spTgt spid="542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54279"/>
                                        </p:tgtEl>
                                        <p:attrNameLst>
                                          <p:attrName>style.visibility</p:attrName>
                                        </p:attrNameLst>
                                      </p:cBhvr>
                                      <p:to>
                                        <p:strVal val="visible"/>
                                      </p:to>
                                    </p:set>
                                    <p:animEffect transition="in" filter="box(in)">
                                      <p:cBhvr>
                                        <p:cTn id="25" dur="500"/>
                                        <p:tgtEl>
                                          <p:spTgt spid="54279"/>
                                        </p:tgtEl>
                                      </p:cBhvr>
                                    </p:animEffect>
                                  </p:childTnLst>
                                </p:cTn>
                              </p:par>
                              <p:par>
                                <p:cTn id="26" presetID="4" presetClass="entr" presetSubtype="16" fill="hold" nodeType="withEffect">
                                  <p:stCondLst>
                                    <p:cond delay="0"/>
                                  </p:stCondLst>
                                  <p:childTnLst>
                                    <p:set>
                                      <p:cBhvr>
                                        <p:cTn id="27" dur="1" fill="hold">
                                          <p:stCondLst>
                                            <p:cond delay="0"/>
                                          </p:stCondLst>
                                        </p:cTn>
                                        <p:tgtEl>
                                          <p:spTgt spid="54290"/>
                                        </p:tgtEl>
                                        <p:attrNameLst>
                                          <p:attrName>style.visibility</p:attrName>
                                        </p:attrNameLst>
                                      </p:cBhvr>
                                      <p:to>
                                        <p:strVal val="visible"/>
                                      </p:to>
                                    </p:set>
                                    <p:animEffect transition="in" filter="box(in)">
                                      <p:cBhvr>
                                        <p:cTn id="28" dur="500"/>
                                        <p:tgtEl>
                                          <p:spTgt spid="5429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54278"/>
                                        </p:tgtEl>
                                        <p:attrNameLst>
                                          <p:attrName>style.visibility</p:attrName>
                                        </p:attrNameLst>
                                      </p:cBhvr>
                                      <p:to>
                                        <p:strVal val="visible"/>
                                      </p:to>
                                    </p:set>
                                    <p:animEffect transition="in" filter="box(in)">
                                      <p:cBhvr>
                                        <p:cTn id="33" dur="500"/>
                                        <p:tgtEl>
                                          <p:spTgt spid="542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54293"/>
                                        </p:tgtEl>
                                        <p:attrNameLst>
                                          <p:attrName>style.visibility</p:attrName>
                                        </p:attrNameLst>
                                      </p:cBhvr>
                                      <p:to>
                                        <p:strVal val="visible"/>
                                      </p:to>
                                    </p:set>
                                    <p:animEffect transition="in" filter="box(in)">
                                      <p:cBhvr>
                                        <p:cTn id="38" dur="500"/>
                                        <p:tgtEl>
                                          <p:spTgt spid="5429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54276"/>
                                        </p:tgtEl>
                                        <p:attrNameLst>
                                          <p:attrName>style.visibility</p:attrName>
                                        </p:attrNameLst>
                                      </p:cBhvr>
                                      <p:to>
                                        <p:strVal val="visible"/>
                                      </p:to>
                                    </p:set>
                                    <p:animEffect transition="in" filter="box(in)">
                                      <p:cBhvr>
                                        <p:cTn id="43"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BD48B-7082-4852-BA29-942625E72147}"/>
              </a:ext>
            </a:extLst>
          </p:cNvPr>
          <p:cNvSpPr>
            <a:spLocks noGrp="1"/>
          </p:cNvSpPr>
          <p:nvPr>
            <p:ph type="title"/>
          </p:nvPr>
        </p:nvSpPr>
        <p:spPr>
          <a:xfrm>
            <a:off x="1547665" y="624110"/>
            <a:ext cx="6986736" cy="932682"/>
          </a:xfrm>
        </p:spPr>
        <p:txBody>
          <a:bodyPr/>
          <a:lstStyle/>
          <a:p>
            <a:pPr algn="ctr"/>
            <a:r>
              <a:rPr lang="pl-PL" b="1" dirty="0">
                <a:latin typeface="Calibri" panose="020F0502020204030204" pitchFamily="34" charset="0"/>
              </a:rPr>
              <a:t>Analiza korelacji - przykład</a:t>
            </a:r>
          </a:p>
        </p:txBody>
      </p:sp>
      <p:sp>
        <p:nvSpPr>
          <p:cNvPr id="3" name="Symbol zastępczy zawartości 2">
            <a:extLst>
              <a:ext uri="{FF2B5EF4-FFF2-40B4-BE49-F238E27FC236}">
                <a16:creationId xmlns:a16="http://schemas.microsoft.com/office/drawing/2014/main" id="{FC1F375D-0721-4D16-8B22-3B127B2B34F0}"/>
              </a:ext>
            </a:extLst>
          </p:cNvPr>
          <p:cNvSpPr>
            <a:spLocks noGrp="1"/>
          </p:cNvSpPr>
          <p:nvPr>
            <p:ph idx="1"/>
          </p:nvPr>
        </p:nvSpPr>
        <p:spPr>
          <a:xfrm>
            <a:off x="928662" y="1431804"/>
            <a:ext cx="8001056" cy="4926153"/>
          </a:xfrm>
        </p:spPr>
        <p:txBody>
          <a:bodyPr>
            <a:normAutofit fontScale="32500" lnSpcReduction="20000"/>
          </a:bodyPr>
          <a:lstStyle/>
          <a:p>
            <a:pPr marL="0" indent="0" algn="just">
              <a:lnSpc>
                <a:spcPct val="170000"/>
              </a:lnSpc>
              <a:spcBef>
                <a:spcPts val="0"/>
              </a:spcBef>
              <a:buNone/>
            </a:pPr>
            <a:r>
              <a:rPr lang="pl-PL" sz="6200" dirty="0">
                <a:solidFill>
                  <a:schemeClr val="tx1"/>
                </a:solidFill>
                <a:latin typeface="Calibri" pitchFamily="34" charset="0"/>
              </a:rPr>
              <a:t>Tabela przedstawia liczbę pracowników i generowane przychody przedsiębiorstwa. Jak na ich podstawie zbadać korelacje zachodzącą pomiędzy nimi? </a:t>
            </a:r>
          </a:p>
          <a:p>
            <a:pPr marL="0" indent="0" algn="just">
              <a:lnSpc>
                <a:spcPct val="170000"/>
              </a:lnSpc>
              <a:spcBef>
                <a:spcPts val="0"/>
              </a:spcBef>
              <a:buNone/>
            </a:pPr>
            <a:r>
              <a:rPr lang="pl-PL" sz="6200" dirty="0">
                <a:solidFill>
                  <a:schemeClr val="tx1"/>
                </a:solidFill>
                <a:latin typeface="Calibri" pitchFamily="34" charset="0"/>
              </a:rPr>
              <a:t>			</a:t>
            </a:r>
          </a:p>
          <a:p>
            <a:pPr marL="0" indent="0" algn="just">
              <a:lnSpc>
                <a:spcPct val="170000"/>
              </a:lnSpc>
              <a:spcBef>
                <a:spcPts val="0"/>
              </a:spcBef>
              <a:buNone/>
            </a:pPr>
            <a:endParaRPr lang="pl-PL" sz="6200" dirty="0">
              <a:solidFill>
                <a:schemeClr val="tx1"/>
              </a:solidFill>
              <a:latin typeface="Calibri" pitchFamily="34" charset="0"/>
            </a:endParaRPr>
          </a:p>
          <a:p>
            <a:pPr marL="0" indent="0" algn="just">
              <a:lnSpc>
                <a:spcPct val="170000"/>
              </a:lnSpc>
              <a:spcBef>
                <a:spcPts val="0"/>
              </a:spcBef>
              <a:buNone/>
            </a:pPr>
            <a:endParaRPr lang="pl-PL" sz="6200" dirty="0">
              <a:solidFill>
                <a:schemeClr val="tx1"/>
              </a:solidFill>
              <a:latin typeface="Calibri" pitchFamily="34" charset="0"/>
            </a:endParaRPr>
          </a:p>
          <a:p>
            <a:pPr marL="0" indent="0" algn="just">
              <a:lnSpc>
                <a:spcPct val="170000"/>
              </a:lnSpc>
              <a:spcBef>
                <a:spcPts val="0"/>
              </a:spcBef>
              <a:buNone/>
            </a:pPr>
            <a:r>
              <a:rPr lang="pl-PL" sz="6200" dirty="0">
                <a:solidFill>
                  <a:schemeClr val="tx1"/>
                </a:solidFill>
                <a:latin typeface="Calibri" pitchFamily="34" charset="0"/>
              </a:rPr>
              <a:t>X – liczba pracowników</a:t>
            </a:r>
          </a:p>
          <a:p>
            <a:pPr marL="0" indent="0" algn="just">
              <a:lnSpc>
                <a:spcPct val="170000"/>
              </a:lnSpc>
              <a:spcBef>
                <a:spcPts val="0"/>
              </a:spcBef>
              <a:buNone/>
            </a:pPr>
            <a:r>
              <a:rPr lang="pl-PL" sz="6200" dirty="0">
                <a:solidFill>
                  <a:schemeClr val="tx1"/>
                </a:solidFill>
                <a:latin typeface="Calibri" pitchFamily="34" charset="0"/>
              </a:rPr>
              <a:t>Y – generowane przychody ze sprzedaży. </a:t>
            </a:r>
          </a:p>
          <a:p>
            <a:pPr marL="0" indent="0" algn="ctr">
              <a:lnSpc>
                <a:spcPct val="170000"/>
              </a:lnSpc>
              <a:spcBef>
                <a:spcPts val="0"/>
              </a:spcBef>
              <a:buNone/>
            </a:pPr>
            <a:r>
              <a:rPr lang="pl-PL" sz="6200" u="sng" dirty="0">
                <a:solidFill>
                  <a:schemeClr val="tx1"/>
                </a:solidFill>
                <a:latin typeface="Calibri" panose="020F0502020204030204" pitchFamily="34" charset="0"/>
              </a:rPr>
              <a:t>Rozwiązanie: </a:t>
            </a:r>
            <a:r>
              <a:rPr lang="pl-PL" sz="6200" u="sng" dirty="0" err="1">
                <a:solidFill>
                  <a:schemeClr val="tx1"/>
                </a:solidFill>
                <a:latin typeface="Calibri" panose="020F0502020204030204" pitchFamily="34" charset="0"/>
              </a:rPr>
              <a:t>r</a:t>
            </a:r>
            <a:r>
              <a:rPr lang="pl-PL" sz="6200" u="sng" dirty="0">
                <a:solidFill>
                  <a:schemeClr val="tx1"/>
                </a:solidFill>
                <a:latin typeface="Calibri" panose="020F0502020204030204" pitchFamily="34" charset="0"/>
              </a:rPr>
              <a:t>  = 0,83	</a:t>
            </a:r>
            <a:r>
              <a:rPr lang="pl-PL" sz="6200" dirty="0">
                <a:solidFill>
                  <a:schemeClr val="tx1"/>
                </a:solidFill>
                <a:latin typeface="Calibri" panose="020F0502020204030204" pitchFamily="34" charset="0"/>
              </a:rPr>
              <a:t>							</a:t>
            </a:r>
            <a:r>
              <a:rPr lang="pl-PL" sz="6200" dirty="0">
                <a:latin typeface="Calibri" panose="020F0502020204030204" pitchFamily="34" charset="0"/>
              </a:rPr>
              <a:t>					</a:t>
            </a:r>
          </a:p>
          <a:p>
            <a:endParaRPr lang="pl-PL" dirty="0"/>
          </a:p>
        </p:txBody>
      </p:sp>
      <p:pic>
        <p:nvPicPr>
          <p:cNvPr id="7" name="Picture 1" descr="C:\Users\GP\AppData\Local\Temp\image.png"/>
          <p:cNvPicPr>
            <a:picLocks noChangeAspect="1" noChangeArrowheads="1"/>
          </p:cNvPicPr>
          <p:nvPr/>
        </p:nvPicPr>
        <p:blipFill>
          <a:blip r:embed="rId2" cstate="print"/>
          <a:srcRect/>
          <a:stretch>
            <a:fillRect/>
          </a:stretch>
        </p:blipFill>
        <p:spPr bwMode="auto">
          <a:xfrm>
            <a:off x="1000100" y="3071810"/>
            <a:ext cx="7929618" cy="888079"/>
          </a:xfrm>
          <a:prstGeom prst="rect">
            <a:avLst/>
          </a:prstGeom>
          <a:noFill/>
        </p:spPr>
      </p:pic>
    </p:spTree>
    <p:extLst>
      <p:ext uri="{BB962C8B-B14F-4D97-AF65-F5344CB8AC3E}">
        <p14:creationId xmlns:p14="http://schemas.microsoft.com/office/powerpoint/2010/main" val="655731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BD48B-7082-4852-BA29-942625E72147}"/>
              </a:ext>
            </a:extLst>
          </p:cNvPr>
          <p:cNvSpPr>
            <a:spLocks noGrp="1"/>
          </p:cNvSpPr>
          <p:nvPr>
            <p:ph type="title"/>
          </p:nvPr>
        </p:nvSpPr>
        <p:spPr>
          <a:xfrm>
            <a:off x="1547665" y="624110"/>
            <a:ext cx="6986736" cy="932682"/>
          </a:xfrm>
        </p:spPr>
        <p:txBody>
          <a:bodyPr/>
          <a:lstStyle/>
          <a:p>
            <a:pPr algn="ctr"/>
            <a:r>
              <a:rPr lang="pl-PL" b="1" dirty="0">
                <a:latin typeface="Calibri" panose="020F0502020204030204" pitchFamily="34" charset="0"/>
              </a:rPr>
              <a:t>Analiza korelacji – przykład</a:t>
            </a:r>
          </a:p>
        </p:txBody>
      </p:sp>
      <p:pic>
        <p:nvPicPr>
          <p:cNvPr id="130050" name="Picture 2"/>
          <p:cNvPicPr>
            <a:picLocks noGrp="1" noChangeAspect="1" noChangeArrowheads="1"/>
          </p:cNvPicPr>
          <p:nvPr>
            <p:ph idx="1"/>
          </p:nvPr>
        </p:nvPicPr>
        <p:blipFill>
          <a:blip r:embed="rId2" cstate="print"/>
          <a:srcRect/>
          <a:stretch>
            <a:fillRect/>
          </a:stretch>
        </p:blipFill>
        <p:spPr bwMode="auto">
          <a:xfrm>
            <a:off x="1592048" y="2000240"/>
            <a:ext cx="6001182" cy="3071834"/>
          </a:xfrm>
          <a:prstGeom prst="rect">
            <a:avLst/>
          </a:prstGeom>
          <a:noFill/>
          <a:ln w="9525">
            <a:noFill/>
            <a:miter lim="800000"/>
            <a:headEnd/>
            <a:tailEnd/>
          </a:ln>
          <a:effectLst/>
        </p:spPr>
      </p:pic>
    </p:spTree>
    <p:extLst>
      <p:ext uri="{BB962C8B-B14F-4D97-AF65-F5344CB8AC3E}">
        <p14:creationId xmlns:p14="http://schemas.microsoft.com/office/powerpoint/2010/main" val="655731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000100" y="1285860"/>
            <a:ext cx="7488832" cy="5000660"/>
          </a:xfrm>
        </p:spPr>
        <p:txBody>
          <a:bodyPr>
            <a:noAutofit/>
          </a:bodyPr>
          <a:lstStyle/>
          <a:p>
            <a:pPr algn="just">
              <a:lnSpc>
                <a:spcPct val="150000"/>
              </a:lnSpc>
              <a:spcBef>
                <a:spcPts val="0"/>
              </a:spcBef>
            </a:pPr>
            <a:endParaRPr lang="pl-PL" sz="600" dirty="0">
              <a:latin typeface="Calibri" panose="020F0502020204030204" pitchFamily="34" charset="0"/>
            </a:endParaRPr>
          </a:p>
          <a:p>
            <a:pPr algn="just">
              <a:lnSpc>
                <a:spcPct val="150000"/>
              </a:lnSpc>
              <a:spcBef>
                <a:spcPts val="0"/>
              </a:spcBef>
            </a:pPr>
            <a:r>
              <a:rPr lang="pl-PL" sz="2100" dirty="0">
                <a:solidFill>
                  <a:schemeClr val="tx1"/>
                </a:solidFill>
                <a:latin typeface="Calibri" panose="020F0502020204030204" pitchFamily="34" charset="0"/>
              </a:rPr>
              <a:t>Szczególnym zastosowaniem współczynnika korelacji cząstkowej może być </a:t>
            </a:r>
            <a:r>
              <a:rPr lang="pl-PL" sz="2100" b="1" dirty="0">
                <a:solidFill>
                  <a:schemeClr val="tx1"/>
                </a:solidFill>
                <a:latin typeface="Calibri" panose="020F0502020204030204" pitchFamily="34" charset="0"/>
              </a:rPr>
              <a:t>rozróżnienie korelacji pozornych od rzeczywistych. </a:t>
            </a:r>
          </a:p>
          <a:p>
            <a:pPr algn="just">
              <a:lnSpc>
                <a:spcPct val="150000"/>
              </a:lnSpc>
              <a:spcBef>
                <a:spcPts val="0"/>
              </a:spcBef>
            </a:pPr>
            <a:r>
              <a:rPr lang="pl-PL" sz="2100" dirty="0">
                <a:solidFill>
                  <a:schemeClr val="tx1"/>
                </a:solidFill>
                <a:latin typeface="Calibri" panose="020F0502020204030204" pitchFamily="34" charset="0"/>
              </a:rPr>
              <a:t>Jeżeli pomiędzy dwoma zmiennymi występuje wyraźna korelacja, ale </a:t>
            </a:r>
            <a:r>
              <a:rPr lang="pl-PL" sz="2100" b="1" dirty="0">
                <a:solidFill>
                  <a:schemeClr val="tx1"/>
                </a:solidFill>
                <a:latin typeface="Calibri" panose="020F0502020204030204" pitchFamily="34" charset="0"/>
              </a:rPr>
              <a:t>nie można ustalić dla nich związku przyczynowo-skutkowego</a:t>
            </a:r>
            <a:r>
              <a:rPr lang="pl-PL" sz="2100" dirty="0">
                <a:solidFill>
                  <a:schemeClr val="tx1"/>
                </a:solidFill>
                <a:latin typeface="Calibri" panose="020F0502020204030204" pitchFamily="34" charset="0"/>
              </a:rPr>
              <a:t>, to oznacza, że może istnieć trzecia zmienna, która oddziałuje jednocześnie na dwie pozostałe, powodując, że powstaje pomiędzy nimi korelacja pozorna. Podstawową trudnością w takiej sytuacji jest określenie trzeciej zmiennej wpływającej jednocześnie na dwie pozostałe. </a:t>
            </a:r>
          </a:p>
          <a:p>
            <a:pPr>
              <a:lnSpc>
                <a:spcPct val="150000"/>
              </a:lnSpc>
              <a:spcBef>
                <a:spcPts val="0"/>
              </a:spcBef>
            </a:pPr>
            <a:endParaRPr lang="pl-PL" sz="1800" dirty="0">
              <a:latin typeface="Calibri" panose="020F0502020204030204" pitchFamily="34" charset="0"/>
            </a:endParaRPr>
          </a:p>
          <a:p>
            <a:pPr algn="just">
              <a:lnSpc>
                <a:spcPct val="150000"/>
              </a:lnSpc>
              <a:spcBef>
                <a:spcPts val="0"/>
              </a:spcBef>
            </a:pPr>
            <a:endParaRPr lang="pl-PL" sz="1800" dirty="0">
              <a:latin typeface="Calibri" panose="020F0502020204030204" pitchFamily="34" charset="0"/>
            </a:endParaRPr>
          </a:p>
          <a:p>
            <a:pPr>
              <a:lnSpc>
                <a:spcPct val="150000"/>
              </a:lnSpc>
              <a:spcBef>
                <a:spcPts val="0"/>
              </a:spcBef>
            </a:pPr>
            <a:r>
              <a:rPr lang="pl-PL" sz="1800" dirty="0">
                <a:latin typeface="Calibri" panose="020F0502020204030204" pitchFamily="34" charset="0"/>
              </a:rPr>
              <a:t> </a:t>
            </a: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latin typeface="Calibri" panose="020F0502020204030204" pitchFamily="34" charset="0"/>
              </a:rPr>
              <a:t>Współczynnik korelacji cząstkowej</a:t>
            </a:r>
            <a:endParaRPr lang="pl-PL" sz="3600" b="1" dirty="0">
              <a:effectLst/>
              <a:latin typeface="Calibri" panose="020F0502020204030204" pitchFamily="34" charset="0"/>
            </a:endParaRP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
        <p:nvSpPr>
          <p:cNvPr id="35" name="Rectangle 31">
            <a:extLst>
              <a:ext uri="{FF2B5EF4-FFF2-40B4-BE49-F238E27FC236}">
                <a16:creationId xmlns:a16="http://schemas.microsoft.com/office/drawing/2014/main" id="{FCC53B8F-1BEF-41FA-AD93-9E247E3E6E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36" name="Obiekt 35">
            <a:extLst>
              <a:ext uri="{FF2B5EF4-FFF2-40B4-BE49-F238E27FC236}">
                <a16:creationId xmlns:a16="http://schemas.microsoft.com/office/drawing/2014/main" id="{676874A8-1BF7-41EB-B86B-4776DB802B07}"/>
              </a:ext>
            </a:extLst>
          </p:cNvPr>
          <p:cNvGraphicFramePr>
            <a:graphicFrameLocks noChangeAspect="1"/>
          </p:cNvGraphicFramePr>
          <p:nvPr/>
        </p:nvGraphicFramePr>
        <p:xfrm>
          <a:off x="0" y="0"/>
          <a:ext cx="133350" cy="190500"/>
        </p:xfrm>
        <a:graphic>
          <a:graphicData uri="http://schemas.openxmlformats.org/presentationml/2006/ole">
            <mc:AlternateContent xmlns:mc="http://schemas.openxmlformats.org/markup-compatibility/2006">
              <mc:Choice xmlns:v="urn:schemas-microsoft-com:vml" Requires="v">
                <p:oleObj name="Equation" r:id="rId3" imgW="126890" imgH="190335" progId="">
                  <p:embed/>
                </p:oleObj>
              </mc:Choice>
              <mc:Fallback>
                <p:oleObj name="Equation" r:id="rId3" imgW="126890" imgH="190335" progId="">
                  <p:embed/>
                  <p:pic>
                    <p:nvPicPr>
                      <p:cNvPr id="36" name="Obiekt 35">
                        <a:extLst>
                          <a:ext uri="{FF2B5EF4-FFF2-40B4-BE49-F238E27FC236}">
                            <a16:creationId xmlns:a16="http://schemas.microsoft.com/office/drawing/2014/main" id="{676874A8-1BF7-41EB-B86B-4776DB80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a:extLst>
              <a:ext uri="{FF2B5EF4-FFF2-40B4-BE49-F238E27FC236}">
                <a16:creationId xmlns:a16="http://schemas.microsoft.com/office/drawing/2014/main" id="{E77FFA92-9E97-4C3A-87D6-218E4CA32D42}"/>
              </a:ext>
            </a:extLst>
          </p:cNvPr>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8322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1500174"/>
            <a:ext cx="7456342" cy="5241194"/>
          </a:xfrm>
        </p:spPr>
        <p:txBody>
          <a:bodyPr>
            <a:noAutofit/>
          </a:bodyPr>
          <a:lstStyle/>
          <a:p>
            <a:pPr algn="just">
              <a:lnSpc>
                <a:spcPct val="150000"/>
              </a:lnSpc>
              <a:spcBef>
                <a:spcPts val="0"/>
              </a:spcBef>
            </a:pPr>
            <a:endParaRPr lang="pl-PL" sz="600" dirty="0">
              <a:latin typeface="Calibri" panose="020F0502020204030204" pitchFamily="34" charset="0"/>
            </a:endParaRPr>
          </a:p>
          <a:p>
            <a:pPr algn="just">
              <a:lnSpc>
                <a:spcPct val="150000"/>
              </a:lnSpc>
              <a:spcBef>
                <a:spcPts val="0"/>
              </a:spcBef>
            </a:pPr>
            <a:r>
              <a:rPr lang="pl-PL" sz="2100" dirty="0">
                <a:solidFill>
                  <a:schemeClr val="tx1"/>
                </a:solidFill>
                <a:latin typeface="Calibri" panose="020F0502020204030204" pitchFamily="34" charset="0"/>
              </a:rPr>
              <a:t>Współczynnik korelacji cząstkowej pozwala na ocenę siły i kierunku zależności liniowej pomiędzy dwoma zmiennymi po wyłączeniu wpływu trzeciej zmiennej na ten związek. </a:t>
            </a:r>
          </a:p>
          <a:p>
            <a:pPr algn="just">
              <a:lnSpc>
                <a:spcPct val="150000"/>
              </a:lnSpc>
              <a:spcBef>
                <a:spcPts val="0"/>
              </a:spcBef>
            </a:pPr>
            <a:r>
              <a:rPr lang="pl-PL" sz="2100" dirty="0">
                <a:solidFill>
                  <a:schemeClr val="tx1"/>
                </a:solidFill>
                <a:latin typeface="Calibri" panose="020F0502020204030204" pitchFamily="34" charset="0"/>
              </a:rPr>
              <a:t>Przyjmuje on wartości z przedziału [-1; 1], a jego interpretacja jest analogiczna do interpretacji współczynnika korelacji liniowej Pearsona</a:t>
            </a:r>
            <a:r>
              <a:rPr lang="pl-PL" sz="2000" dirty="0">
                <a:solidFill>
                  <a:schemeClr val="tx1"/>
                </a:solidFill>
                <a:latin typeface="Calibri" panose="020F0502020204030204" pitchFamily="34" charset="0"/>
              </a:rPr>
              <a:t>. </a:t>
            </a:r>
          </a:p>
          <a:p>
            <a:pPr algn="just">
              <a:lnSpc>
                <a:spcPct val="150000"/>
              </a:lnSpc>
              <a:spcBef>
                <a:spcPts val="0"/>
              </a:spcBef>
            </a:pPr>
            <a:endParaRPr lang="pl-PL" sz="2000" dirty="0">
              <a:latin typeface="Calibri" panose="020F0502020204030204" pitchFamily="34" charset="0"/>
            </a:endParaRPr>
          </a:p>
          <a:p>
            <a:pPr>
              <a:lnSpc>
                <a:spcPct val="150000"/>
              </a:lnSpc>
              <a:spcBef>
                <a:spcPts val="0"/>
              </a:spcBef>
            </a:pPr>
            <a:r>
              <a:rPr lang="pl-PL" sz="2000" dirty="0">
                <a:latin typeface="Calibri" panose="020F0502020204030204" pitchFamily="34" charset="0"/>
              </a:rPr>
              <a:t> </a:t>
            </a: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latin typeface="Calibri" panose="020F0502020204030204" pitchFamily="34" charset="0"/>
              </a:rPr>
              <a:t>Współczynnik korelacji cząstkowej</a:t>
            </a:r>
            <a:endParaRPr lang="pl-PL" sz="3600" b="1" dirty="0">
              <a:effectLst/>
              <a:latin typeface="Calibri" panose="020F0502020204030204" pitchFamily="34" charset="0"/>
            </a:endParaRP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
        <p:nvSpPr>
          <p:cNvPr id="35" name="Rectangle 31">
            <a:extLst>
              <a:ext uri="{FF2B5EF4-FFF2-40B4-BE49-F238E27FC236}">
                <a16:creationId xmlns:a16="http://schemas.microsoft.com/office/drawing/2014/main" id="{FCC53B8F-1BEF-41FA-AD93-9E247E3E6E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36" name="Obiekt 35">
            <a:extLst>
              <a:ext uri="{FF2B5EF4-FFF2-40B4-BE49-F238E27FC236}">
                <a16:creationId xmlns:a16="http://schemas.microsoft.com/office/drawing/2014/main" id="{676874A8-1BF7-41EB-B86B-4776DB802B07}"/>
              </a:ext>
            </a:extLst>
          </p:cNvPr>
          <p:cNvGraphicFramePr>
            <a:graphicFrameLocks noChangeAspect="1"/>
          </p:cNvGraphicFramePr>
          <p:nvPr/>
        </p:nvGraphicFramePr>
        <p:xfrm>
          <a:off x="0" y="0"/>
          <a:ext cx="133350" cy="190500"/>
        </p:xfrm>
        <a:graphic>
          <a:graphicData uri="http://schemas.openxmlformats.org/presentationml/2006/ole">
            <mc:AlternateContent xmlns:mc="http://schemas.openxmlformats.org/markup-compatibility/2006">
              <mc:Choice xmlns:v="urn:schemas-microsoft-com:vml" Requires="v">
                <p:oleObj name="Equation" r:id="rId3" imgW="126890" imgH="190335" progId="">
                  <p:embed/>
                </p:oleObj>
              </mc:Choice>
              <mc:Fallback>
                <p:oleObj name="Equation" r:id="rId3" imgW="126890" imgH="190335" progId="">
                  <p:embed/>
                  <p:pic>
                    <p:nvPicPr>
                      <p:cNvPr id="36" name="Obiekt 35">
                        <a:extLst>
                          <a:ext uri="{FF2B5EF4-FFF2-40B4-BE49-F238E27FC236}">
                            <a16:creationId xmlns:a16="http://schemas.microsoft.com/office/drawing/2014/main" id="{676874A8-1BF7-41EB-B86B-4776DB80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a:extLst>
              <a:ext uri="{FF2B5EF4-FFF2-40B4-BE49-F238E27FC236}">
                <a16:creationId xmlns:a16="http://schemas.microsoft.com/office/drawing/2014/main" id="{E77FFA92-9E97-4C3A-87D6-218E4CA32D42}"/>
              </a:ext>
            </a:extLst>
          </p:cNvPr>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40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1357298"/>
            <a:ext cx="7560840" cy="5384070"/>
          </a:xfrm>
        </p:spPr>
        <p:txBody>
          <a:bodyPr>
            <a:noAutofit/>
          </a:bodyPr>
          <a:lstStyle/>
          <a:p>
            <a:pPr algn="just">
              <a:lnSpc>
                <a:spcPct val="150000"/>
              </a:lnSpc>
              <a:spcBef>
                <a:spcPts val="0"/>
              </a:spcBef>
            </a:pPr>
            <a:endParaRPr lang="pl-PL" sz="600" dirty="0">
              <a:latin typeface="Calibri" panose="020F0502020204030204" pitchFamily="34" charset="0"/>
            </a:endParaRPr>
          </a:p>
          <a:p>
            <a:pPr algn="just">
              <a:lnSpc>
                <a:spcPct val="150000"/>
              </a:lnSpc>
              <a:spcBef>
                <a:spcPts val="0"/>
              </a:spcBef>
            </a:pPr>
            <a:r>
              <a:rPr lang="pl-PL" sz="2100" dirty="0">
                <a:solidFill>
                  <a:schemeClr val="tx1"/>
                </a:solidFill>
                <a:latin typeface="Calibri" panose="020F0502020204030204" pitchFamily="34" charset="0"/>
              </a:rPr>
              <a:t>Współczynnik korelacji cząstkowej pomiędzy zmiennymi </a:t>
            </a:r>
            <a:r>
              <a:rPr lang="pl-PL" sz="2100" i="1" dirty="0">
                <a:solidFill>
                  <a:schemeClr val="tx1"/>
                </a:solidFill>
                <a:latin typeface="Calibri" panose="020F0502020204030204" pitchFamily="34" charset="0"/>
              </a:rPr>
              <a:t>X</a:t>
            </a:r>
            <a:r>
              <a:rPr lang="pl-PL" sz="2100" dirty="0">
                <a:solidFill>
                  <a:schemeClr val="tx1"/>
                </a:solidFill>
                <a:latin typeface="Calibri" panose="020F0502020204030204" pitchFamily="34" charset="0"/>
              </a:rPr>
              <a:t> i </a:t>
            </a:r>
            <a:r>
              <a:rPr lang="pl-PL" sz="2100" i="1" dirty="0">
                <a:solidFill>
                  <a:schemeClr val="tx1"/>
                </a:solidFill>
                <a:latin typeface="Calibri" panose="020F0502020204030204" pitchFamily="34" charset="0"/>
              </a:rPr>
              <a:t>Y</a:t>
            </a:r>
            <a:r>
              <a:rPr lang="pl-PL" sz="2100" dirty="0">
                <a:solidFill>
                  <a:schemeClr val="tx1"/>
                </a:solidFill>
                <a:latin typeface="Calibri" panose="020F0502020204030204" pitchFamily="34" charset="0"/>
              </a:rPr>
              <a:t>                       po wyłączeniu wpływu zmiennej </a:t>
            </a:r>
            <a:r>
              <a:rPr lang="pl-PL" sz="2100" i="1" dirty="0">
                <a:solidFill>
                  <a:schemeClr val="tx1"/>
                </a:solidFill>
                <a:latin typeface="Calibri" panose="020F0502020204030204" pitchFamily="34" charset="0"/>
              </a:rPr>
              <a:t>Z</a:t>
            </a:r>
            <a:r>
              <a:rPr lang="pl-PL" sz="2100" dirty="0">
                <a:solidFill>
                  <a:schemeClr val="tx1"/>
                </a:solidFill>
                <a:latin typeface="Calibri" panose="020F0502020204030204" pitchFamily="34" charset="0"/>
              </a:rPr>
              <a:t> na ten związek wyraża się wzorem:</a:t>
            </a:r>
          </a:p>
          <a:p>
            <a:pPr>
              <a:lnSpc>
                <a:spcPct val="150000"/>
              </a:lnSpc>
              <a:spcBef>
                <a:spcPts val="0"/>
              </a:spcBef>
            </a:pPr>
            <a:endParaRPr lang="pl-PL" sz="2100" dirty="0">
              <a:solidFill>
                <a:schemeClr val="tx1"/>
              </a:solidFill>
              <a:latin typeface="Calibri" panose="020F0502020204030204" pitchFamily="34" charset="0"/>
            </a:endParaRPr>
          </a:p>
          <a:p>
            <a:pPr algn="just">
              <a:lnSpc>
                <a:spcPct val="150000"/>
              </a:lnSpc>
              <a:spcBef>
                <a:spcPts val="0"/>
              </a:spcBef>
            </a:pPr>
            <a:endParaRPr lang="pl-PL" sz="2100" dirty="0">
              <a:solidFill>
                <a:schemeClr val="tx1"/>
              </a:solidFill>
              <a:latin typeface="Calibri" panose="020F0502020204030204" pitchFamily="34" charset="0"/>
            </a:endParaRPr>
          </a:p>
          <a:p>
            <a:pPr algn="just">
              <a:lnSpc>
                <a:spcPct val="150000"/>
              </a:lnSpc>
              <a:spcBef>
                <a:spcPts val="0"/>
              </a:spcBef>
            </a:pPr>
            <a:endParaRPr lang="pl-PL" sz="2100" dirty="0">
              <a:solidFill>
                <a:schemeClr val="tx1"/>
              </a:solidFill>
              <a:latin typeface="Calibri" panose="020F0502020204030204" pitchFamily="34" charset="0"/>
            </a:endParaRPr>
          </a:p>
          <a:p>
            <a:pPr algn="just">
              <a:lnSpc>
                <a:spcPct val="150000"/>
              </a:lnSpc>
              <a:spcBef>
                <a:spcPts val="0"/>
              </a:spcBef>
            </a:pPr>
            <a:r>
              <a:rPr lang="pl-PL" sz="2100" dirty="0">
                <a:solidFill>
                  <a:schemeClr val="tx1"/>
                </a:solidFill>
                <a:latin typeface="Calibri" panose="020F0502020204030204" pitchFamily="34" charset="0"/>
              </a:rPr>
              <a:t>gdzie </a:t>
            </a:r>
            <a:r>
              <a:rPr lang="pl-PL" sz="2100" i="1" dirty="0" err="1">
                <a:solidFill>
                  <a:schemeClr val="tx1"/>
                </a:solidFill>
                <a:latin typeface="Calibri" panose="020F0502020204030204" pitchFamily="34" charset="0"/>
              </a:rPr>
              <a:t>r</a:t>
            </a:r>
            <a:r>
              <a:rPr lang="pl-PL" sz="2100" i="1" baseline="-25000" dirty="0" err="1">
                <a:solidFill>
                  <a:schemeClr val="tx1"/>
                </a:solidFill>
                <a:latin typeface="Calibri" panose="020F0502020204030204" pitchFamily="34" charset="0"/>
              </a:rPr>
              <a:t>xy</a:t>
            </a:r>
            <a:r>
              <a:rPr lang="pl-PL" sz="2100" dirty="0">
                <a:solidFill>
                  <a:schemeClr val="tx1"/>
                </a:solidFill>
                <a:latin typeface="Calibri" panose="020F0502020204030204" pitchFamily="34" charset="0"/>
              </a:rPr>
              <a:t>, </a:t>
            </a:r>
            <a:r>
              <a:rPr lang="pl-PL" sz="2100" i="1" dirty="0" err="1">
                <a:solidFill>
                  <a:schemeClr val="tx1"/>
                </a:solidFill>
                <a:latin typeface="Calibri" panose="020F0502020204030204" pitchFamily="34" charset="0"/>
              </a:rPr>
              <a:t>r</a:t>
            </a:r>
            <a:r>
              <a:rPr lang="pl-PL" sz="2100" i="1" baseline="-25000" dirty="0" err="1">
                <a:solidFill>
                  <a:schemeClr val="tx1"/>
                </a:solidFill>
                <a:latin typeface="Calibri" panose="020F0502020204030204" pitchFamily="34" charset="0"/>
              </a:rPr>
              <a:t>xz</a:t>
            </a:r>
            <a:r>
              <a:rPr lang="pl-PL" sz="2100" dirty="0">
                <a:solidFill>
                  <a:schemeClr val="tx1"/>
                </a:solidFill>
                <a:latin typeface="Calibri" panose="020F0502020204030204" pitchFamily="34" charset="0"/>
              </a:rPr>
              <a:t>, </a:t>
            </a:r>
            <a:r>
              <a:rPr lang="pl-PL" sz="2100" i="1" dirty="0">
                <a:solidFill>
                  <a:schemeClr val="tx1"/>
                </a:solidFill>
                <a:latin typeface="Calibri" panose="020F0502020204030204" pitchFamily="34" charset="0"/>
              </a:rPr>
              <a:t>r</a:t>
            </a:r>
            <a:r>
              <a:rPr lang="pl-PL" sz="2100" i="1" baseline="-25000" dirty="0">
                <a:solidFill>
                  <a:schemeClr val="tx1"/>
                </a:solidFill>
                <a:latin typeface="Calibri" panose="020F0502020204030204" pitchFamily="34" charset="0"/>
              </a:rPr>
              <a:t>yz</a:t>
            </a:r>
            <a:r>
              <a:rPr lang="pl-PL" sz="2100" dirty="0">
                <a:solidFill>
                  <a:schemeClr val="tx1"/>
                </a:solidFill>
                <a:latin typeface="Calibri" panose="020F0502020204030204" pitchFamily="34" charset="0"/>
              </a:rPr>
              <a:t> są współczynnikami korelacji liniowej Pearsona wyznaczonymi dla każdej pary zmiennych </a:t>
            </a:r>
            <a:r>
              <a:rPr lang="pl-PL" sz="2100" i="1" dirty="0">
                <a:solidFill>
                  <a:schemeClr val="tx1"/>
                </a:solidFill>
                <a:latin typeface="Calibri" panose="020F0502020204030204" pitchFamily="34" charset="0"/>
              </a:rPr>
              <a:t>X</a:t>
            </a:r>
            <a:r>
              <a:rPr lang="pl-PL" sz="2100" dirty="0">
                <a:solidFill>
                  <a:schemeClr val="tx1"/>
                </a:solidFill>
                <a:latin typeface="Calibri" panose="020F0502020204030204" pitchFamily="34" charset="0"/>
              </a:rPr>
              <a:t>, </a:t>
            </a:r>
            <a:r>
              <a:rPr lang="pl-PL" sz="2100" i="1" dirty="0">
                <a:solidFill>
                  <a:schemeClr val="tx1"/>
                </a:solidFill>
                <a:latin typeface="Calibri" panose="020F0502020204030204" pitchFamily="34" charset="0"/>
              </a:rPr>
              <a:t>Y</a:t>
            </a:r>
            <a:r>
              <a:rPr lang="pl-PL" sz="2100" dirty="0">
                <a:solidFill>
                  <a:schemeClr val="tx1"/>
                </a:solidFill>
                <a:latin typeface="Calibri" panose="020F0502020204030204" pitchFamily="34" charset="0"/>
              </a:rPr>
              <a:t> i </a:t>
            </a:r>
            <a:r>
              <a:rPr lang="pl-PL" sz="2100" i="1" dirty="0">
                <a:solidFill>
                  <a:schemeClr val="tx1"/>
                </a:solidFill>
                <a:latin typeface="Calibri" panose="020F0502020204030204" pitchFamily="34" charset="0"/>
              </a:rPr>
              <a:t>Z</a:t>
            </a:r>
            <a:r>
              <a:rPr lang="pl-PL" sz="2100" dirty="0">
                <a:solidFill>
                  <a:schemeClr val="tx1"/>
                </a:solidFill>
                <a:latin typeface="Calibri" panose="020F0502020204030204" pitchFamily="34" charset="0"/>
              </a:rPr>
              <a:t>.</a:t>
            </a:r>
          </a:p>
          <a:p>
            <a:pPr algn="just">
              <a:lnSpc>
                <a:spcPct val="150000"/>
              </a:lnSpc>
              <a:spcBef>
                <a:spcPts val="0"/>
              </a:spcBef>
            </a:pPr>
            <a:endParaRPr lang="pl-PL" sz="1800" dirty="0">
              <a:latin typeface="Calibri" panose="020F0502020204030204" pitchFamily="34" charset="0"/>
            </a:endParaRPr>
          </a:p>
          <a:p>
            <a:pPr>
              <a:lnSpc>
                <a:spcPct val="150000"/>
              </a:lnSpc>
              <a:spcBef>
                <a:spcPts val="0"/>
              </a:spcBef>
            </a:pPr>
            <a:r>
              <a:rPr lang="pl-PL" sz="1800" dirty="0">
                <a:latin typeface="Calibri" panose="020F0502020204030204" pitchFamily="34" charset="0"/>
              </a:rPr>
              <a:t> </a:t>
            </a: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latin typeface="Calibri" panose="020F0502020204030204" pitchFamily="34" charset="0"/>
              </a:rPr>
              <a:t>Współczynnik korelacji cząstkowej</a:t>
            </a:r>
            <a:endParaRPr lang="pl-PL" sz="3600" b="1" dirty="0">
              <a:effectLst/>
              <a:latin typeface="Calibri" panose="020F0502020204030204" pitchFamily="34" charset="0"/>
            </a:endParaRP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
        <p:nvSpPr>
          <p:cNvPr id="35" name="Rectangle 31">
            <a:extLst>
              <a:ext uri="{FF2B5EF4-FFF2-40B4-BE49-F238E27FC236}">
                <a16:creationId xmlns:a16="http://schemas.microsoft.com/office/drawing/2014/main" id="{FCC53B8F-1BEF-41FA-AD93-9E247E3E6E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36" name="Obiekt 35">
            <a:extLst>
              <a:ext uri="{FF2B5EF4-FFF2-40B4-BE49-F238E27FC236}">
                <a16:creationId xmlns:a16="http://schemas.microsoft.com/office/drawing/2014/main" id="{676874A8-1BF7-41EB-B86B-4776DB802B07}"/>
              </a:ext>
            </a:extLst>
          </p:cNvPr>
          <p:cNvGraphicFramePr>
            <a:graphicFrameLocks noChangeAspect="1"/>
          </p:cNvGraphicFramePr>
          <p:nvPr/>
        </p:nvGraphicFramePr>
        <p:xfrm>
          <a:off x="0" y="0"/>
          <a:ext cx="133350" cy="190500"/>
        </p:xfrm>
        <a:graphic>
          <a:graphicData uri="http://schemas.openxmlformats.org/presentationml/2006/ole">
            <mc:AlternateContent xmlns:mc="http://schemas.openxmlformats.org/markup-compatibility/2006">
              <mc:Choice xmlns:v="urn:schemas-microsoft-com:vml" Requires="v">
                <p:oleObj name="Equation" r:id="rId3" imgW="126890" imgH="190335" progId="">
                  <p:embed/>
                </p:oleObj>
              </mc:Choice>
              <mc:Fallback>
                <p:oleObj name="Equation" r:id="rId3" imgW="126890" imgH="190335" progId="">
                  <p:embed/>
                  <p:pic>
                    <p:nvPicPr>
                      <p:cNvPr id="36" name="Obiekt 35">
                        <a:extLst>
                          <a:ext uri="{FF2B5EF4-FFF2-40B4-BE49-F238E27FC236}">
                            <a16:creationId xmlns:a16="http://schemas.microsoft.com/office/drawing/2014/main" id="{676874A8-1BF7-41EB-B86B-4776DB80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a:extLst>
              <a:ext uri="{FF2B5EF4-FFF2-40B4-BE49-F238E27FC236}">
                <a16:creationId xmlns:a16="http://schemas.microsoft.com/office/drawing/2014/main" id="{E77FFA92-9E97-4C3A-87D6-218E4CA32D42}"/>
              </a:ext>
            </a:extLst>
          </p:cNvPr>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graphicFrame>
        <p:nvGraphicFramePr>
          <p:cNvPr id="5" name="Obiekt 4">
            <a:extLst>
              <a:ext uri="{FF2B5EF4-FFF2-40B4-BE49-F238E27FC236}">
                <a16:creationId xmlns:a16="http://schemas.microsoft.com/office/drawing/2014/main" id="{BC53A986-A8F3-4F00-AA4B-344A2C6F0ADD}"/>
              </a:ext>
            </a:extLst>
          </p:cNvPr>
          <p:cNvGraphicFramePr>
            <a:graphicFrameLocks noChangeAspect="1"/>
          </p:cNvGraphicFramePr>
          <p:nvPr>
            <p:extLst>
              <p:ext uri="{D42A27DB-BD31-4B8C-83A1-F6EECF244321}">
                <p14:modId xmlns:p14="http://schemas.microsoft.com/office/powerpoint/2010/main" val="796389860"/>
              </p:ext>
            </p:extLst>
          </p:nvPr>
        </p:nvGraphicFramePr>
        <p:xfrm>
          <a:off x="3143240" y="3112237"/>
          <a:ext cx="2592288" cy="888267"/>
        </p:xfrm>
        <a:graphic>
          <a:graphicData uri="http://schemas.openxmlformats.org/presentationml/2006/ole">
            <mc:AlternateContent xmlns:mc="http://schemas.openxmlformats.org/markup-compatibility/2006">
              <mc:Choice xmlns:v="urn:schemas-microsoft-com:vml" Requires="v">
                <p:oleObj name="Equation" r:id="rId5" imgW="1362552" imgH="466627" progId="">
                  <p:embed/>
                </p:oleObj>
              </mc:Choice>
              <mc:Fallback>
                <p:oleObj name="Equation" r:id="rId5" imgW="1362552" imgH="466627" progId="">
                  <p:embed/>
                  <p:pic>
                    <p:nvPicPr>
                      <p:cNvPr id="5" name="Obiekt 4">
                        <a:extLst>
                          <a:ext uri="{FF2B5EF4-FFF2-40B4-BE49-F238E27FC236}">
                            <a16:creationId xmlns:a16="http://schemas.microsoft.com/office/drawing/2014/main" id="{BC53A986-A8F3-4F00-AA4B-344A2C6F0A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40" y="3112237"/>
                        <a:ext cx="2592288" cy="888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5922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1500174"/>
            <a:ext cx="7456342" cy="5241194"/>
          </a:xfrm>
        </p:spPr>
        <p:txBody>
          <a:bodyPr>
            <a:noAutofit/>
          </a:bodyPr>
          <a:lstStyle/>
          <a:p>
            <a:pPr algn="just">
              <a:lnSpc>
                <a:spcPct val="150000"/>
              </a:lnSpc>
              <a:spcBef>
                <a:spcPts val="0"/>
              </a:spcBef>
            </a:pPr>
            <a:endParaRPr lang="pl-PL" sz="600" dirty="0">
              <a:latin typeface="Calibri" panose="020F0502020204030204" pitchFamily="34" charset="0"/>
            </a:endParaRPr>
          </a:p>
          <a:p>
            <a:pPr algn="just">
              <a:lnSpc>
                <a:spcPct val="150000"/>
              </a:lnSpc>
              <a:spcBef>
                <a:spcPts val="0"/>
              </a:spcBef>
            </a:pPr>
            <a:endParaRPr lang="pl-PL" sz="2000" dirty="0">
              <a:latin typeface="Calibri" panose="020F0502020204030204" pitchFamily="34" charset="0"/>
            </a:endParaRPr>
          </a:p>
          <a:p>
            <a:pPr>
              <a:lnSpc>
                <a:spcPct val="150000"/>
              </a:lnSpc>
              <a:spcBef>
                <a:spcPts val="0"/>
              </a:spcBef>
            </a:pPr>
            <a:r>
              <a:rPr lang="pl-PL" sz="2000" dirty="0">
                <a:latin typeface="Calibri" panose="020F0502020204030204" pitchFamily="34" charset="0"/>
              </a:rPr>
              <a:t> </a:t>
            </a:r>
          </a:p>
        </p:txBody>
      </p:sp>
      <p:sp>
        <p:nvSpPr>
          <p:cNvPr id="4" name="Tytuł 3"/>
          <p:cNvSpPr txBox="1">
            <a:spLocks/>
          </p:cNvSpPr>
          <p:nvPr/>
        </p:nvSpPr>
        <p:spPr>
          <a:xfrm>
            <a:off x="948634" y="177310"/>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latin typeface="Calibri" panose="020F0502020204030204" pitchFamily="34" charset="0"/>
              </a:rPr>
              <a:t>Współczynnik korelacji wielorakiej</a:t>
            </a:r>
            <a:endParaRPr lang="pl-PL" sz="3600" b="1" dirty="0">
              <a:effectLst/>
              <a:latin typeface="Calibri" panose="020F0502020204030204" pitchFamily="34" charset="0"/>
            </a:endParaRP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
        <p:nvSpPr>
          <p:cNvPr id="35" name="Rectangle 31">
            <a:extLst>
              <a:ext uri="{FF2B5EF4-FFF2-40B4-BE49-F238E27FC236}">
                <a16:creationId xmlns:a16="http://schemas.microsoft.com/office/drawing/2014/main" id="{FCC53B8F-1BEF-41FA-AD93-9E247E3E6E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36" name="Obiekt 35">
            <a:extLst>
              <a:ext uri="{FF2B5EF4-FFF2-40B4-BE49-F238E27FC236}">
                <a16:creationId xmlns:a16="http://schemas.microsoft.com/office/drawing/2014/main" id="{676874A8-1BF7-41EB-B86B-4776DB802B07}"/>
              </a:ext>
            </a:extLst>
          </p:cNvPr>
          <p:cNvGraphicFramePr>
            <a:graphicFrameLocks noChangeAspect="1"/>
          </p:cNvGraphicFramePr>
          <p:nvPr/>
        </p:nvGraphicFramePr>
        <p:xfrm>
          <a:off x="0" y="0"/>
          <a:ext cx="133350" cy="190500"/>
        </p:xfrm>
        <a:graphic>
          <a:graphicData uri="http://schemas.openxmlformats.org/presentationml/2006/ole">
            <mc:AlternateContent xmlns:mc="http://schemas.openxmlformats.org/markup-compatibility/2006">
              <mc:Choice xmlns:v="urn:schemas-microsoft-com:vml" Requires="v">
                <p:oleObj name="Equation" r:id="rId3" imgW="126890" imgH="190335" progId="">
                  <p:embed/>
                </p:oleObj>
              </mc:Choice>
              <mc:Fallback>
                <p:oleObj name="Equation" r:id="rId3" imgW="126890" imgH="190335" progId="">
                  <p:embed/>
                  <p:pic>
                    <p:nvPicPr>
                      <p:cNvPr id="36" name="Obiekt 35">
                        <a:extLst>
                          <a:ext uri="{FF2B5EF4-FFF2-40B4-BE49-F238E27FC236}">
                            <a16:creationId xmlns:a16="http://schemas.microsoft.com/office/drawing/2014/main" id="{676874A8-1BF7-41EB-B86B-4776DB80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a:extLst>
              <a:ext uri="{FF2B5EF4-FFF2-40B4-BE49-F238E27FC236}">
                <a16:creationId xmlns:a16="http://schemas.microsoft.com/office/drawing/2014/main" id="{E77FFA92-9E97-4C3A-87D6-218E4CA32D42}"/>
              </a:ext>
            </a:extLst>
          </p:cNvPr>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pic>
        <p:nvPicPr>
          <p:cNvPr id="8" name="Obraz 7">
            <a:extLst>
              <a:ext uri="{FF2B5EF4-FFF2-40B4-BE49-F238E27FC236}">
                <a16:creationId xmlns:a16="http://schemas.microsoft.com/office/drawing/2014/main" id="{00000000-0008-0000-0200-00000200000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601" y="865293"/>
            <a:ext cx="7920878" cy="558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449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3300" b="1" dirty="0">
                <a:latin typeface="Calibri" pitchFamily="34" charset="0"/>
              </a:rPr>
              <a:t>Współczynnik korelacji rang </a:t>
            </a:r>
            <a:r>
              <a:rPr lang="pl-PL" sz="3300" b="1" dirty="0" err="1">
                <a:latin typeface="Calibri" pitchFamily="34" charset="0"/>
              </a:rPr>
              <a:t>Spearmana</a:t>
            </a:r>
            <a:endParaRPr lang="pl-PL" sz="3300" b="1" dirty="0">
              <a:latin typeface="Calibri" pitchFamily="34" charset="0"/>
            </a:endParaRPr>
          </a:p>
        </p:txBody>
      </p:sp>
      <p:sp>
        <p:nvSpPr>
          <p:cNvPr id="3" name="Symbol zastępczy zawartości 2"/>
          <p:cNvSpPr>
            <a:spLocks noGrp="1"/>
          </p:cNvSpPr>
          <p:nvPr>
            <p:ph idx="1"/>
          </p:nvPr>
        </p:nvSpPr>
        <p:spPr>
          <a:xfrm>
            <a:off x="1285852" y="1643050"/>
            <a:ext cx="7647836" cy="4605350"/>
          </a:xfrm>
        </p:spPr>
        <p:txBody>
          <a:bodyPr>
            <a:normAutofit/>
          </a:bodyPr>
          <a:lstStyle/>
          <a:p>
            <a:pPr marL="0" indent="0" algn="just">
              <a:lnSpc>
                <a:spcPct val="150000"/>
              </a:lnSpc>
              <a:spcBef>
                <a:spcPts val="0"/>
              </a:spcBef>
              <a:buNone/>
            </a:pPr>
            <a:r>
              <a:rPr lang="pl-PL" sz="2100" dirty="0">
                <a:solidFill>
                  <a:schemeClr val="tx1"/>
                </a:solidFill>
                <a:latin typeface="Calibri" pitchFamily="34" charset="0"/>
              </a:rPr>
              <a:t>Współczynnik R </a:t>
            </a:r>
            <a:r>
              <a:rPr lang="pl-PL" sz="2100" dirty="0" err="1">
                <a:solidFill>
                  <a:schemeClr val="tx1"/>
                </a:solidFill>
                <a:latin typeface="Calibri" pitchFamily="34" charset="0"/>
              </a:rPr>
              <a:t>Spearmana</a:t>
            </a:r>
            <a:r>
              <a:rPr lang="pl-PL" sz="2100" dirty="0">
                <a:solidFill>
                  <a:schemeClr val="tx1"/>
                </a:solidFill>
                <a:latin typeface="Calibri" pitchFamily="34" charset="0"/>
              </a:rPr>
              <a:t> wykorzystywany jest do opisu siły korelacji dwóch cech, w przypadku gdy:</a:t>
            </a:r>
          </a:p>
          <a:p>
            <a:pPr algn="just">
              <a:lnSpc>
                <a:spcPct val="150000"/>
              </a:lnSpc>
              <a:buFont typeface="Wingdings" pitchFamily="2" charset="2"/>
              <a:buChar char="v"/>
            </a:pPr>
            <a:r>
              <a:rPr lang="pl-PL" sz="2100" b="1" dirty="0">
                <a:solidFill>
                  <a:schemeClr val="tx1"/>
                </a:solidFill>
                <a:latin typeface="Calibri" pitchFamily="34" charset="0"/>
              </a:rPr>
              <a:t> cechy mają charakter jakościowy, </a:t>
            </a:r>
            <a:r>
              <a:rPr lang="pl-PL" sz="2100" dirty="0">
                <a:solidFill>
                  <a:schemeClr val="tx1"/>
                </a:solidFill>
                <a:latin typeface="Calibri" pitchFamily="34" charset="0"/>
              </a:rPr>
              <a:t>pozwalający na uporządkowanie ze względu na siłę tej cechy,</a:t>
            </a:r>
          </a:p>
          <a:p>
            <a:pPr algn="just">
              <a:lnSpc>
                <a:spcPct val="150000"/>
              </a:lnSpc>
              <a:buNone/>
            </a:pPr>
            <a:r>
              <a:rPr lang="pl-PL" sz="2100" dirty="0">
                <a:solidFill>
                  <a:schemeClr val="tx1"/>
                </a:solidFill>
                <a:latin typeface="Calibri" pitchFamily="34" charset="0"/>
              </a:rPr>
              <a:t>np. stopień zaangażowania w trening sportowy</a:t>
            </a:r>
          </a:p>
          <a:p>
            <a:pPr algn="just">
              <a:lnSpc>
                <a:spcPct val="150000"/>
              </a:lnSpc>
              <a:buFont typeface="Wingdings" pitchFamily="2" charset="2"/>
              <a:buChar char="v"/>
            </a:pPr>
            <a:r>
              <a:rPr lang="pl-PL" sz="2100" dirty="0">
                <a:solidFill>
                  <a:schemeClr val="tx1"/>
                </a:solidFill>
                <a:latin typeface="Calibri" pitchFamily="34" charset="0"/>
              </a:rPr>
              <a:t> </a:t>
            </a:r>
            <a:r>
              <a:rPr lang="pl-PL" sz="2100" b="1" dirty="0">
                <a:solidFill>
                  <a:schemeClr val="tx1"/>
                </a:solidFill>
                <a:latin typeface="Calibri" pitchFamily="34" charset="0"/>
              </a:rPr>
              <a:t>cechy mają charakter ilościowy, ale ich liczebność jest niewielka</a:t>
            </a:r>
          </a:p>
          <a:p>
            <a:pPr algn="just">
              <a:lnSpc>
                <a:spcPct val="150000"/>
              </a:lnSpc>
              <a:buNone/>
            </a:pPr>
            <a:r>
              <a:rPr lang="pl-PL" sz="2100" dirty="0">
                <a:solidFill>
                  <a:schemeClr val="tx1"/>
                </a:solidFill>
                <a:latin typeface="Calibri" pitchFamily="34" charset="0"/>
              </a:rPr>
              <a:t>np. odległość w skokach narciarskich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3600" b="1" dirty="0">
                <a:latin typeface="Calibri" pitchFamily="34" charset="0"/>
              </a:rPr>
              <a:t>Współczynnik korelacji rang </a:t>
            </a:r>
            <a:r>
              <a:rPr lang="pl-PL" sz="3600" b="1" dirty="0" err="1">
                <a:latin typeface="Calibri" pitchFamily="34" charset="0"/>
              </a:rPr>
              <a:t>Spearmana</a:t>
            </a:r>
            <a:endParaRPr lang="pl-PL" sz="3600" b="1" dirty="0">
              <a:latin typeface="Calibri" pitchFamily="34" charset="0"/>
            </a:endParaRPr>
          </a:p>
        </p:txBody>
      </p:sp>
      <p:sp>
        <p:nvSpPr>
          <p:cNvPr id="5" name="Symbol zastępczy zawartości 4"/>
          <p:cNvSpPr>
            <a:spLocks noGrp="1"/>
          </p:cNvSpPr>
          <p:nvPr>
            <p:ph idx="1"/>
          </p:nvPr>
        </p:nvSpPr>
        <p:spPr>
          <a:xfrm>
            <a:off x="971600" y="2060848"/>
            <a:ext cx="7743804" cy="4187552"/>
          </a:xfrm>
        </p:spPr>
        <p:txBody>
          <a:bodyPr>
            <a:noAutofit/>
          </a:bodyPr>
          <a:lstStyle/>
          <a:p>
            <a:pPr marL="0" indent="0" algn="just">
              <a:lnSpc>
                <a:spcPct val="150000"/>
              </a:lnSpc>
              <a:spcBef>
                <a:spcPts val="0"/>
              </a:spcBef>
              <a:buNone/>
            </a:pPr>
            <a:r>
              <a:rPr lang="pl-PL" sz="2200" b="1" dirty="0">
                <a:solidFill>
                  <a:schemeClr val="tx1"/>
                </a:solidFill>
                <a:latin typeface="Calibri" pitchFamily="34" charset="0"/>
              </a:rPr>
              <a:t>Ranga (d) </a:t>
            </a:r>
            <a:r>
              <a:rPr lang="pl-PL" sz="2200" dirty="0">
                <a:solidFill>
                  <a:schemeClr val="tx1"/>
                </a:solidFill>
                <a:latin typeface="Calibri" pitchFamily="34" charset="0"/>
              </a:rPr>
              <a:t>jest to liczba odpowiadająca miejscu w uporządkowaniu każdej z cech. </a:t>
            </a:r>
          </a:p>
          <a:p>
            <a:pPr marL="0" indent="0" algn="just">
              <a:lnSpc>
                <a:spcPct val="150000"/>
              </a:lnSpc>
              <a:spcBef>
                <a:spcPts val="0"/>
              </a:spcBef>
              <a:buNone/>
            </a:pPr>
            <a:r>
              <a:rPr lang="pl-PL" sz="2200" b="1" dirty="0">
                <a:solidFill>
                  <a:schemeClr val="tx1"/>
                </a:solidFill>
                <a:latin typeface="Calibri" pitchFamily="34" charset="0"/>
              </a:rPr>
              <a:t>Jeśli w badanej zbiorowości jest więcej jednostek z identycznym natężeniem badanej cechy, to jednostkom tym przypisuje się identyczne rangi, licząc średnią arytmetyczną z rang przynależnych tym samym jednostkom.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060860" y="1340768"/>
            <a:ext cx="7543588" cy="5256584"/>
          </a:xfrm>
        </p:spPr>
        <p:txBody>
          <a:bodyPr>
            <a:noAutofit/>
          </a:bodyPr>
          <a:lstStyle/>
          <a:p>
            <a:pPr marL="0" indent="0" algn="just">
              <a:lnSpc>
                <a:spcPct val="150000"/>
              </a:lnSpc>
              <a:buNone/>
            </a:pPr>
            <a:r>
              <a:rPr lang="pl-PL" sz="2200" dirty="0">
                <a:solidFill>
                  <a:schemeClr val="tx1"/>
                </a:solidFill>
                <a:latin typeface="Calibri" panose="020F0502020204030204" pitchFamily="34" charset="0"/>
                <a:cs typeface="Calibri" panose="020F0502020204030204" pitchFamily="34" charset="0"/>
              </a:rPr>
              <a:t>Jednostki tworzące zbiorowość statystyczną charakteryzowane są zazwyczaj za pomocą wielu cech zmiennych, które nierzadko pozostają ze sobą w pewnym związku. </a:t>
            </a:r>
          </a:p>
          <a:p>
            <a:pPr algn="just">
              <a:lnSpc>
                <a:spcPct val="150000"/>
              </a:lnSpc>
            </a:pPr>
            <a:r>
              <a:rPr lang="pl-PL" sz="2200" dirty="0">
                <a:solidFill>
                  <a:schemeClr val="tx1"/>
                </a:solidFill>
                <a:latin typeface="Calibri" panose="020F0502020204030204" pitchFamily="34" charset="0"/>
              </a:rPr>
              <a:t>Występująca zależność może mieć charakter funkcyjny lub stochastyczny. </a:t>
            </a:r>
          </a:p>
          <a:p>
            <a:pPr marL="0" indent="0" algn="just">
              <a:lnSpc>
                <a:spcPct val="150000"/>
              </a:lnSpc>
              <a:buNone/>
            </a:pPr>
            <a:endParaRPr lang="pl-PL" sz="2200" dirty="0">
              <a:solidFill>
                <a:schemeClr val="tx1"/>
              </a:solidFill>
              <a:latin typeface="Calibri" panose="020F0502020204030204" pitchFamily="34" charset="0"/>
              <a:cs typeface="Calibri" panose="020F0502020204030204"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Teoria współzależności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1356509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370085" y="83455"/>
            <a:ext cx="7177110" cy="1280890"/>
          </a:xfrm>
        </p:spPr>
        <p:txBody>
          <a:bodyPr>
            <a:normAutofit/>
          </a:bodyPr>
          <a:lstStyle/>
          <a:p>
            <a:pPr algn="ctr"/>
            <a:r>
              <a:rPr lang="pl-PL" sz="3600" b="1" dirty="0">
                <a:latin typeface="Calibri" pitchFamily="34" charset="0"/>
              </a:rPr>
              <a:t>Współczynnik korelacji rang </a:t>
            </a:r>
            <a:r>
              <a:rPr lang="pl-PL" sz="3600" b="1" dirty="0" err="1">
                <a:latin typeface="Calibri" pitchFamily="34" charset="0"/>
              </a:rPr>
              <a:t>Spearmana</a:t>
            </a:r>
            <a:endParaRPr lang="pl-PL" sz="3600" b="1" dirty="0">
              <a:latin typeface="Calibri" pitchFamily="34" charset="0"/>
            </a:endParaRPr>
          </a:p>
        </p:txBody>
      </p:sp>
      <p:sp>
        <p:nvSpPr>
          <p:cNvPr id="5" name="Symbol zastępczy zawartości 4"/>
          <p:cNvSpPr>
            <a:spLocks noGrp="1"/>
          </p:cNvSpPr>
          <p:nvPr>
            <p:ph idx="1"/>
          </p:nvPr>
        </p:nvSpPr>
        <p:spPr>
          <a:xfrm>
            <a:off x="1357290" y="1447800"/>
            <a:ext cx="7429552" cy="5221560"/>
          </a:xfrm>
        </p:spPr>
        <p:txBody>
          <a:bodyPr>
            <a:noAutofit/>
          </a:bodyPr>
          <a:lstStyle/>
          <a:p>
            <a:pPr marL="0" indent="0" algn="just">
              <a:lnSpc>
                <a:spcPct val="150000"/>
              </a:lnSpc>
              <a:spcBef>
                <a:spcPts val="0"/>
              </a:spcBef>
              <a:buNone/>
            </a:pPr>
            <a:endParaRPr lang="pl-PL" sz="2200" dirty="0"/>
          </a:p>
          <a:p>
            <a:pPr marL="0" indent="0" algn="just">
              <a:lnSpc>
                <a:spcPct val="150000"/>
              </a:lnSpc>
              <a:spcBef>
                <a:spcPts val="0"/>
              </a:spcBef>
              <a:buNone/>
            </a:pPr>
            <a:endParaRPr lang="pl-PL" sz="2200" dirty="0"/>
          </a:p>
          <a:p>
            <a:pPr marL="0" indent="0" algn="just">
              <a:lnSpc>
                <a:spcPct val="150000"/>
              </a:lnSpc>
              <a:spcBef>
                <a:spcPts val="0"/>
              </a:spcBef>
              <a:buNone/>
            </a:pPr>
            <a:endParaRPr lang="pl-PL" sz="2200" dirty="0"/>
          </a:p>
          <a:p>
            <a:pPr marL="0" indent="0" algn="just">
              <a:lnSpc>
                <a:spcPct val="150000"/>
              </a:lnSpc>
              <a:spcBef>
                <a:spcPts val="0"/>
              </a:spcBef>
              <a:buNone/>
            </a:pPr>
            <a:endParaRPr lang="pl-PL" sz="2000" b="1" dirty="0">
              <a:solidFill>
                <a:schemeClr val="tx1"/>
              </a:solidFill>
              <a:latin typeface="Calibri" pitchFamily="34" charset="0"/>
            </a:endParaRPr>
          </a:p>
          <a:p>
            <a:pPr marL="0" indent="0" algn="just">
              <a:lnSpc>
                <a:spcPct val="150000"/>
              </a:lnSpc>
              <a:spcBef>
                <a:spcPts val="0"/>
              </a:spcBef>
              <a:buNone/>
            </a:pPr>
            <a:r>
              <a:rPr lang="pl-PL" sz="2000" b="1" dirty="0">
                <a:solidFill>
                  <a:schemeClr val="tx1"/>
                </a:solidFill>
                <a:latin typeface="Calibri" pitchFamily="34" charset="0"/>
              </a:rPr>
              <a:t>d</a:t>
            </a:r>
            <a:r>
              <a:rPr lang="pl-PL" sz="2000" b="1" baseline="-25000" dirty="0">
                <a:solidFill>
                  <a:schemeClr val="tx1"/>
                </a:solidFill>
                <a:latin typeface="Calibri" pitchFamily="34" charset="0"/>
              </a:rPr>
              <a:t>i</a:t>
            </a:r>
            <a:r>
              <a:rPr lang="pl-PL" sz="2000" b="1" baseline="30000" dirty="0">
                <a:solidFill>
                  <a:schemeClr val="tx1"/>
                </a:solidFill>
                <a:latin typeface="Calibri" pitchFamily="34" charset="0"/>
              </a:rPr>
              <a:t>2</a:t>
            </a:r>
            <a:r>
              <a:rPr lang="pl-PL" sz="2000" dirty="0">
                <a:solidFill>
                  <a:schemeClr val="tx1"/>
                </a:solidFill>
                <a:latin typeface="Calibri" pitchFamily="34" charset="0"/>
              </a:rPr>
              <a:t> - różnica pomiędzy rangami odpowiadających sobie wartości                  cech x</a:t>
            </a:r>
            <a:r>
              <a:rPr lang="pl-PL" sz="2000" baseline="-25000" dirty="0">
                <a:solidFill>
                  <a:schemeClr val="tx1"/>
                </a:solidFill>
                <a:latin typeface="Calibri" pitchFamily="34" charset="0"/>
              </a:rPr>
              <a:t>i</a:t>
            </a:r>
            <a:r>
              <a:rPr lang="pl-PL" sz="2000" dirty="0">
                <a:solidFill>
                  <a:schemeClr val="tx1"/>
                </a:solidFill>
                <a:latin typeface="Calibri" pitchFamily="34" charset="0"/>
              </a:rPr>
              <a:t> i </a:t>
            </a:r>
            <a:r>
              <a:rPr lang="pl-PL" sz="2000" dirty="0" err="1">
                <a:solidFill>
                  <a:schemeClr val="tx1"/>
                </a:solidFill>
                <a:latin typeface="Calibri" pitchFamily="34" charset="0"/>
              </a:rPr>
              <a:t>y</a:t>
            </a:r>
            <a:r>
              <a:rPr lang="pl-PL" sz="2000" baseline="-25000" dirty="0" err="1">
                <a:solidFill>
                  <a:schemeClr val="tx1"/>
                </a:solidFill>
                <a:latin typeface="Calibri" pitchFamily="34" charset="0"/>
              </a:rPr>
              <a:t>i</a:t>
            </a:r>
            <a:endParaRPr lang="pl-PL" sz="2000" dirty="0">
              <a:solidFill>
                <a:schemeClr val="tx1"/>
              </a:solidFill>
              <a:latin typeface="Calibri" pitchFamily="34" charset="0"/>
            </a:endParaRPr>
          </a:p>
          <a:p>
            <a:pPr marL="0" indent="0" algn="just">
              <a:lnSpc>
                <a:spcPct val="150000"/>
              </a:lnSpc>
              <a:spcBef>
                <a:spcPts val="0"/>
              </a:spcBef>
              <a:buNone/>
            </a:pPr>
            <a:endParaRPr lang="pl-PL" sz="1300" dirty="0">
              <a:solidFill>
                <a:schemeClr val="tx1"/>
              </a:solidFill>
              <a:latin typeface="Calibri" pitchFamily="34" charset="0"/>
            </a:endParaRPr>
          </a:p>
          <a:p>
            <a:pPr marL="0" indent="0" algn="just">
              <a:lnSpc>
                <a:spcPct val="150000"/>
              </a:lnSpc>
              <a:spcBef>
                <a:spcPts val="0"/>
              </a:spcBef>
              <a:buNone/>
            </a:pPr>
            <a:r>
              <a:rPr lang="pl-PL" sz="2000" dirty="0">
                <a:solidFill>
                  <a:schemeClr val="tx1"/>
                </a:solidFill>
                <a:latin typeface="Calibri" pitchFamily="34" charset="0"/>
              </a:rPr>
              <a:t>Współczynnik korelacji rang przyjmuje wartości z przedziału </a:t>
            </a:r>
            <a:r>
              <a:rPr lang="pl-PL" sz="2000" b="1" dirty="0">
                <a:solidFill>
                  <a:schemeClr val="tx1"/>
                </a:solidFill>
                <a:latin typeface="Calibri" pitchFamily="34" charset="0"/>
              </a:rPr>
              <a:t>[-1; </a:t>
            </a:r>
            <a:r>
              <a:rPr lang="pl-PL" sz="2000" b="1" dirty="0" err="1">
                <a:solidFill>
                  <a:schemeClr val="tx1"/>
                </a:solidFill>
                <a:latin typeface="Calibri" pitchFamily="34" charset="0"/>
              </a:rPr>
              <a:t>1</a:t>
            </a:r>
            <a:r>
              <a:rPr lang="pl-PL" sz="2000" b="1" dirty="0">
                <a:solidFill>
                  <a:schemeClr val="tx1"/>
                </a:solidFill>
                <a:latin typeface="Calibri" pitchFamily="34" charset="0"/>
              </a:rPr>
              <a:t>]. </a:t>
            </a:r>
          </a:p>
          <a:p>
            <a:pPr marL="0" indent="0" algn="just">
              <a:lnSpc>
                <a:spcPct val="150000"/>
              </a:lnSpc>
              <a:spcBef>
                <a:spcPts val="0"/>
              </a:spcBef>
              <a:buNone/>
            </a:pPr>
            <a:r>
              <a:rPr lang="pl-PL" sz="2000" dirty="0">
                <a:solidFill>
                  <a:schemeClr val="tx1"/>
                </a:solidFill>
                <a:latin typeface="Calibri" pitchFamily="34" charset="0"/>
              </a:rPr>
              <a:t>Interpretacja jest podobna do współczynnika korelacji liniowej Pearsona.</a:t>
            </a:r>
          </a:p>
          <a:p>
            <a:pPr marL="0" indent="0" algn="just">
              <a:lnSpc>
                <a:spcPct val="150000"/>
              </a:lnSpc>
              <a:spcBef>
                <a:spcPts val="0"/>
              </a:spcBef>
              <a:buNone/>
            </a:pPr>
            <a:endParaRPr lang="pl-PL" sz="2200" dirty="0"/>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50183" name="Object 7"/>
          <p:cNvGraphicFramePr>
            <a:graphicFrameLocks noChangeAspect="1"/>
          </p:cNvGraphicFramePr>
          <p:nvPr>
            <p:extLst>
              <p:ext uri="{D42A27DB-BD31-4B8C-83A1-F6EECF244321}">
                <p14:modId xmlns:p14="http://schemas.microsoft.com/office/powerpoint/2010/main" val="196653648"/>
              </p:ext>
            </p:extLst>
          </p:nvPr>
        </p:nvGraphicFramePr>
        <p:xfrm>
          <a:off x="571472" y="1628806"/>
          <a:ext cx="7858180" cy="1685892"/>
        </p:xfrm>
        <a:graphic>
          <a:graphicData uri="http://schemas.openxmlformats.org/presentationml/2006/ole">
            <mc:AlternateContent xmlns:mc="http://schemas.openxmlformats.org/markup-compatibility/2006">
              <mc:Choice xmlns:v="urn:schemas-microsoft-com:vml" Requires="v">
                <p:oleObj name="Dokument" r:id="rId2" imgW="6662604" imgH="628650" progId="Word.Document.12">
                  <p:embed/>
                </p:oleObj>
              </mc:Choice>
              <mc:Fallback>
                <p:oleObj name="Dokument" r:id="rId2" imgW="6662604" imgH="628650" progId="Word.Document.12">
                  <p:embed/>
                  <p:pic>
                    <p:nvPicPr>
                      <p:cNvPr id="50183"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72" y="1628806"/>
                        <a:ext cx="7858180" cy="1685892"/>
                      </a:xfrm>
                      <a:prstGeom prst="rect">
                        <a:avLst/>
                      </a:prstGeom>
                      <a:noFill/>
                      <a:ln>
                        <a:noFill/>
                      </a:ln>
                      <a:effec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2">
            <a:extLst>
              <a:ext uri="{FF2B5EF4-FFF2-40B4-BE49-F238E27FC236}">
                <a16:creationId xmlns:a16="http://schemas.microsoft.com/office/drawing/2014/main" id="{3BF2F701-F29E-46D6-BBEA-DABD7B5EDB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92150"/>
            <a:ext cx="2252663"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7" name="Picture 3">
            <a:extLst>
              <a:ext uri="{FF2B5EF4-FFF2-40B4-BE49-F238E27FC236}">
                <a16:creationId xmlns:a16="http://schemas.microsoft.com/office/drawing/2014/main" id="{E7A09DAD-69E3-4F49-92DA-8F104A1015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675" y="692150"/>
            <a:ext cx="156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8" name="Picture 4">
            <a:extLst>
              <a:ext uri="{FF2B5EF4-FFF2-40B4-BE49-F238E27FC236}">
                <a16:creationId xmlns:a16="http://schemas.microsoft.com/office/drawing/2014/main" id="{E6FF05D5-CDFD-4CF5-BAA9-F29503EEAB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692150"/>
            <a:ext cx="1570037"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3669" name="Object 5">
            <a:extLst>
              <a:ext uri="{FF2B5EF4-FFF2-40B4-BE49-F238E27FC236}">
                <a16:creationId xmlns:a16="http://schemas.microsoft.com/office/drawing/2014/main" id="{B6611140-D0BE-4E33-9F28-EC91FD9F6EFB}"/>
              </a:ext>
            </a:extLst>
          </p:cNvPr>
          <p:cNvGraphicFramePr>
            <a:graphicFrameLocks noChangeAspect="1"/>
          </p:cNvGraphicFramePr>
          <p:nvPr>
            <p:extLst>
              <p:ext uri="{D42A27DB-BD31-4B8C-83A1-F6EECF244321}">
                <p14:modId xmlns:p14="http://schemas.microsoft.com/office/powerpoint/2010/main" val="1819007663"/>
              </p:ext>
            </p:extLst>
          </p:nvPr>
        </p:nvGraphicFramePr>
        <p:xfrm>
          <a:off x="971600" y="4026693"/>
          <a:ext cx="4537075" cy="1231900"/>
        </p:xfrm>
        <a:graphic>
          <a:graphicData uri="http://schemas.openxmlformats.org/presentationml/2006/ole">
            <mc:AlternateContent xmlns:mc="http://schemas.openxmlformats.org/markup-compatibility/2006">
              <mc:Choice xmlns:v="urn:schemas-microsoft-com:vml" Requires="v">
                <p:oleObj name="Równanie" r:id="rId5" imgW="2501900" imgH="673100" progId="Equation.3">
                  <p:embed/>
                </p:oleObj>
              </mc:Choice>
              <mc:Fallback>
                <p:oleObj name="Równanie" r:id="rId5" imgW="2501900" imgH="673100" progId="Equation.3">
                  <p:embed/>
                  <p:pic>
                    <p:nvPicPr>
                      <p:cNvPr id="113669" name="Object 5">
                        <a:extLst>
                          <a:ext uri="{FF2B5EF4-FFF2-40B4-BE49-F238E27FC236}">
                            <a16:creationId xmlns:a16="http://schemas.microsoft.com/office/drawing/2014/main" id="{B6611140-D0BE-4E33-9F28-EC91FD9F6E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026693"/>
                        <a:ext cx="453707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Rectangle 7">
            <a:extLst>
              <a:ext uri="{FF2B5EF4-FFF2-40B4-BE49-F238E27FC236}">
                <a16:creationId xmlns:a16="http://schemas.microsoft.com/office/drawing/2014/main" id="{E071CC2D-FA95-4CF1-B83F-903EFA708253}"/>
              </a:ext>
            </a:extLst>
          </p:cNvPr>
          <p:cNvSpPr>
            <a:spLocks noChangeArrowheads="1"/>
          </p:cNvSpPr>
          <p:nvPr/>
        </p:nvSpPr>
        <p:spPr bwMode="auto">
          <a:xfrm>
            <a:off x="0" y="257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l-PL" altLang="pl-PL"/>
          </a:p>
        </p:txBody>
      </p:sp>
      <p:sp>
        <p:nvSpPr>
          <p:cNvPr id="4105" name="Text Box 8">
            <a:extLst>
              <a:ext uri="{FF2B5EF4-FFF2-40B4-BE49-F238E27FC236}">
                <a16:creationId xmlns:a16="http://schemas.microsoft.com/office/drawing/2014/main" id="{1CBCA94A-5A87-4D52-ADBD-CF00333E38CB}"/>
              </a:ext>
            </a:extLst>
          </p:cNvPr>
          <p:cNvSpPr txBox="1">
            <a:spLocks noChangeArrowheads="1"/>
          </p:cNvSpPr>
          <p:nvPr/>
        </p:nvSpPr>
        <p:spPr bwMode="auto">
          <a:xfrm>
            <a:off x="468313" y="188913"/>
            <a:ext cx="16557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l-PL" altLang="pl-PL" b="1" i="1"/>
              <a:t>Przykład</a:t>
            </a:r>
          </a:p>
        </p:txBody>
      </p:sp>
      <p:sp>
        <p:nvSpPr>
          <p:cNvPr id="2" name="Prostokąt 1">
            <a:extLst>
              <a:ext uri="{FF2B5EF4-FFF2-40B4-BE49-F238E27FC236}">
                <a16:creationId xmlns:a16="http://schemas.microsoft.com/office/drawing/2014/main" id="{DFAB0DB7-85A3-4889-9964-CD9C4A045748}"/>
              </a:ext>
            </a:extLst>
          </p:cNvPr>
          <p:cNvSpPr/>
          <p:nvPr/>
        </p:nvSpPr>
        <p:spPr>
          <a:xfrm>
            <a:off x="1219590" y="5652900"/>
            <a:ext cx="5158960" cy="892552"/>
          </a:xfrm>
          <a:prstGeom prst="rect">
            <a:avLst/>
          </a:prstGeom>
        </p:spPr>
        <p:txBody>
          <a:bodyPr wrap="square">
            <a:spAutoFit/>
          </a:bodyPr>
          <a:lstStyle/>
          <a:p>
            <a:r>
              <a:rPr lang="pl-PL" altLang="pl-PL" sz="1300" b="1" i="1" dirty="0"/>
              <a:t>Własności:</a:t>
            </a:r>
          </a:p>
          <a:p>
            <a:r>
              <a:rPr lang="pl-PL" altLang="pl-PL" sz="1300" dirty="0"/>
              <a:t>-  c</a:t>
            </a:r>
            <a:r>
              <a:rPr lang="pl-PL" altLang="pl-PL" sz="1300" dirty="0">
                <a:cs typeface="Times New Roman" panose="02020603050405020304" pitchFamily="18" charset="0"/>
              </a:rPr>
              <a:t>echy jakościowe i ilościowe</a:t>
            </a:r>
            <a:endParaRPr lang="pl-PL" altLang="pl-PL" sz="1300" dirty="0"/>
          </a:p>
          <a:p>
            <a:pPr>
              <a:buFontTx/>
              <a:buChar char="-"/>
            </a:pPr>
            <a:r>
              <a:rPr lang="pl-PL" altLang="pl-PL" sz="1300" dirty="0"/>
              <a:t>  z</a:t>
            </a:r>
            <a:r>
              <a:rPr lang="pl-PL" altLang="pl-PL" sz="1300" dirty="0">
                <a:cs typeface="Times New Roman" panose="02020603050405020304" pitchFamily="18" charset="0"/>
              </a:rPr>
              <a:t>biorowość nieliczna</a:t>
            </a:r>
            <a:endParaRPr lang="pl-PL" altLang="pl-PL" sz="1300" dirty="0"/>
          </a:p>
          <a:p>
            <a:pPr>
              <a:buFontTx/>
              <a:buChar char="-"/>
            </a:pPr>
            <a:r>
              <a:rPr lang="pl-PL" altLang="pl-PL" sz="1300" dirty="0"/>
              <a:t>  współczynnik determinacji R</a:t>
            </a:r>
            <a:r>
              <a:rPr lang="pl-PL" altLang="pl-PL" sz="1300" i="1" baseline="30000" dirty="0"/>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box(in)">
                                      <p:cBhvr>
                                        <p:cTn id="7" dur="500"/>
                                        <p:tgtEl>
                                          <p:spTgt spid="113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box(in)">
                                      <p:cBhvr>
                                        <p:cTn id="12" dur="500"/>
                                        <p:tgtEl>
                                          <p:spTgt spid="113668"/>
                                        </p:tgtEl>
                                      </p:cBhvr>
                                    </p:animEffect>
                                  </p:childTnLst>
                                </p:cTn>
                              </p:par>
                              <p:par>
                                <p:cTn id="13" presetID="4" presetClass="entr" presetSubtype="16" fill="hold" nodeType="withEffect">
                                  <p:stCondLst>
                                    <p:cond delay="0"/>
                                  </p:stCondLst>
                                  <p:childTnLst>
                                    <p:set>
                                      <p:cBhvr>
                                        <p:cTn id="14" dur="1" fill="hold">
                                          <p:stCondLst>
                                            <p:cond delay="0"/>
                                          </p:stCondLst>
                                        </p:cTn>
                                        <p:tgtEl>
                                          <p:spTgt spid="113669"/>
                                        </p:tgtEl>
                                        <p:attrNameLst>
                                          <p:attrName>style.visibility</p:attrName>
                                        </p:attrNameLst>
                                      </p:cBhvr>
                                      <p:to>
                                        <p:strVal val="visible"/>
                                      </p:to>
                                    </p:set>
                                    <p:animEffect transition="in" filter="box(in)">
                                      <p:cBhvr>
                                        <p:cTn id="15"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14480" y="571480"/>
            <a:ext cx="6589199" cy="1280890"/>
          </a:xfrm>
        </p:spPr>
        <p:txBody>
          <a:bodyPr>
            <a:noAutofit/>
          </a:bodyPr>
          <a:lstStyle/>
          <a:p>
            <a:pPr algn="ctr"/>
            <a:r>
              <a:rPr lang="pl-PL" sz="3000" b="1" dirty="0">
                <a:latin typeface="Calibri" pitchFamily="34" charset="0"/>
              </a:rPr>
              <a:t>Wykorzystanie współczynnika korelacji w praktyce – na </a:t>
            </a:r>
            <a:r>
              <a:rPr lang="pl-PL" sz="3000" b="1" dirty="0" err="1">
                <a:latin typeface="Calibri" pitchFamily="34" charset="0"/>
              </a:rPr>
              <a:t>GPW</a:t>
            </a:r>
            <a:r>
              <a:rPr lang="pl-PL" sz="3000" b="1" dirty="0">
                <a:latin typeface="Calibri" pitchFamily="34" charset="0"/>
              </a:rPr>
              <a:t> </a:t>
            </a:r>
            <a:br>
              <a:rPr lang="pl-PL" sz="3000" dirty="0"/>
            </a:br>
            <a:endParaRPr lang="pl-PL" sz="3000" dirty="0"/>
          </a:p>
        </p:txBody>
      </p:sp>
      <p:sp>
        <p:nvSpPr>
          <p:cNvPr id="3" name="Symbol zastępczy zawartości 2"/>
          <p:cNvSpPr>
            <a:spLocks noGrp="1"/>
          </p:cNvSpPr>
          <p:nvPr>
            <p:ph idx="1"/>
          </p:nvPr>
        </p:nvSpPr>
        <p:spPr>
          <a:xfrm>
            <a:off x="1357290" y="1714488"/>
            <a:ext cx="7286675" cy="4738848"/>
          </a:xfrm>
        </p:spPr>
        <p:txBody>
          <a:bodyPr>
            <a:normAutofit fontScale="25000" lnSpcReduction="20000"/>
          </a:bodyPr>
          <a:lstStyle/>
          <a:p>
            <a:pPr marL="0" algn="just">
              <a:lnSpc>
                <a:spcPct val="170000"/>
              </a:lnSpc>
              <a:spcBef>
                <a:spcPts val="0"/>
              </a:spcBef>
              <a:buNone/>
            </a:pPr>
            <a:r>
              <a:rPr lang="pl-PL" sz="8000" dirty="0">
                <a:solidFill>
                  <a:schemeClr val="tx1"/>
                </a:solidFill>
                <a:latin typeface="Calibri" pitchFamily="34" charset="0"/>
              </a:rPr>
              <a:t>Wskaźnik powinno się wykorzystywać w podejmowaniu decyzji inwestycyjnych. </a:t>
            </a:r>
          </a:p>
          <a:p>
            <a:pPr marL="0" algn="just">
              <a:lnSpc>
                <a:spcPct val="170000"/>
              </a:lnSpc>
              <a:spcBef>
                <a:spcPts val="0"/>
              </a:spcBef>
              <a:buNone/>
            </a:pPr>
            <a:r>
              <a:rPr lang="pl-PL" sz="8000" b="1" dirty="0">
                <a:solidFill>
                  <a:schemeClr val="tx1"/>
                </a:solidFill>
                <a:latin typeface="Calibri" pitchFamily="34" charset="0"/>
              </a:rPr>
              <a:t>Analiza</a:t>
            </a:r>
            <a:r>
              <a:rPr lang="pl-PL" sz="8000" dirty="0">
                <a:solidFill>
                  <a:schemeClr val="tx1"/>
                </a:solidFill>
                <a:latin typeface="Calibri" pitchFamily="34" charset="0"/>
              </a:rPr>
              <a:t> </a:t>
            </a:r>
            <a:r>
              <a:rPr lang="pl-PL" sz="8000" b="1" dirty="0">
                <a:solidFill>
                  <a:schemeClr val="tx1"/>
                </a:solidFill>
                <a:latin typeface="Calibri" pitchFamily="34" charset="0"/>
              </a:rPr>
              <a:t>portfelowa </a:t>
            </a:r>
            <a:r>
              <a:rPr lang="pl-PL" sz="8000" dirty="0">
                <a:solidFill>
                  <a:schemeClr val="tx1"/>
                </a:solidFill>
                <a:latin typeface="Calibri" pitchFamily="34" charset="0"/>
              </a:rPr>
              <a:t>– nauka zajmująca się statystyczno-matematycznym ujęciem inwestycji giełdowych.</a:t>
            </a:r>
          </a:p>
          <a:p>
            <a:pPr marL="0" algn="just">
              <a:lnSpc>
                <a:spcPct val="170000"/>
              </a:lnSpc>
              <a:spcBef>
                <a:spcPts val="0"/>
              </a:spcBef>
              <a:buNone/>
            </a:pPr>
            <a:r>
              <a:rPr lang="pl-PL" sz="8000" dirty="0">
                <a:solidFill>
                  <a:schemeClr val="tx1"/>
                </a:solidFill>
                <a:latin typeface="Calibri" pitchFamily="34" charset="0"/>
              </a:rPr>
              <a:t>Przy doborze danego papieru wartościowego do portfela zaleca się obliczenie jego współczynnika korelacji z obecnie posiadanymi już papierami wartościowymi. </a:t>
            </a:r>
            <a:endParaRPr lang="pl-PL" sz="8000" dirty="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BD48B-7082-4852-BA29-942625E72147}"/>
              </a:ext>
            </a:extLst>
          </p:cNvPr>
          <p:cNvSpPr>
            <a:spLocks noGrp="1"/>
          </p:cNvSpPr>
          <p:nvPr>
            <p:ph type="title"/>
          </p:nvPr>
        </p:nvSpPr>
        <p:spPr>
          <a:xfrm>
            <a:off x="1547665" y="624110"/>
            <a:ext cx="6986736" cy="932682"/>
          </a:xfrm>
        </p:spPr>
        <p:txBody>
          <a:bodyPr/>
          <a:lstStyle/>
          <a:p>
            <a:pPr algn="ctr"/>
            <a:r>
              <a:rPr lang="pl-PL" b="1" dirty="0">
                <a:latin typeface="Calibri" panose="020F0502020204030204" pitchFamily="34" charset="0"/>
              </a:rPr>
              <a:t>Analiza korelacji </a:t>
            </a:r>
          </a:p>
        </p:txBody>
      </p:sp>
      <p:pic>
        <p:nvPicPr>
          <p:cNvPr id="137218" name="Picture 2" descr="C:\Users\GP\AppData\Local\Temp\image.png"/>
          <p:cNvPicPr>
            <a:picLocks noGrp="1" noChangeAspect="1" noChangeArrowheads="1"/>
          </p:cNvPicPr>
          <p:nvPr>
            <p:ph idx="1"/>
          </p:nvPr>
        </p:nvPicPr>
        <p:blipFill>
          <a:blip r:embed="rId2" cstate="print"/>
          <a:srcRect/>
          <a:stretch>
            <a:fillRect/>
          </a:stretch>
        </p:blipFill>
        <p:spPr bwMode="auto">
          <a:xfrm>
            <a:off x="2857488" y="1857364"/>
            <a:ext cx="4171950" cy="2552700"/>
          </a:xfrm>
          <a:prstGeom prst="rect">
            <a:avLst/>
          </a:prstGeom>
          <a:noFill/>
        </p:spPr>
      </p:pic>
      <p:sp>
        <p:nvSpPr>
          <p:cNvPr id="6" name="Prostokąt 5"/>
          <p:cNvSpPr/>
          <p:nvPr/>
        </p:nvSpPr>
        <p:spPr>
          <a:xfrm>
            <a:off x="1571604" y="4572008"/>
            <a:ext cx="6929486" cy="1015663"/>
          </a:xfrm>
          <a:prstGeom prst="rect">
            <a:avLst/>
          </a:prstGeom>
        </p:spPr>
        <p:txBody>
          <a:bodyPr wrap="square">
            <a:spAutoFit/>
          </a:bodyPr>
          <a:lstStyle/>
          <a:p>
            <a:pPr algn="just">
              <a:lnSpc>
                <a:spcPct val="150000"/>
              </a:lnSpc>
            </a:pPr>
            <a:r>
              <a:rPr lang="pl-PL" sz="2000" dirty="0">
                <a:latin typeface="Calibri" pitchFamily="34" charset="0"/>
              </a:rPr>
              <a:t>Korelacja: Spółka </a:t>
            </a:r>
            <a:r>
              <a:rPr lang="pl-PL" sz="2000" dirty="0" err="1">
                <a:latin typeface="Calibri" pitchFamily="34" charset="0"/>
              </a:rPr>
              <a:t>Pragma</a:t>
            </a:r>
            <a:r>
              <a:rPr lang="pl-PL" sz="2000" dirty="0">
                <a:latin typeface="Calibri" pitchFamily="34" charset="0"/>
              </a:rPr>
              <a:t> Inkaso </a:t>
            </a:r>
            <a:r>
              <a:rPr lang="pl-PL" sz="2000" dirty="0" err="1">
                <a:latin typeface="Calibri" pitchFamily="34" charset="0"/>
              </a:rPr>
              <a:t>S.A</a:t>
            </a:r>
            <a:r>
              <a:rPr lang="pl-PL" sz="2000" dirty="0">
                <a:latin typeface="Calibri" pitchFamily="34" charset="0"/>
              </a:rPr>
              <a:t>. – Indeks WIG.</a:t>
            </a:r>
          </a:p>
          <a:p>
            <a:pPr algn="just">
              <a:lnSpc>
                <a:spcPct val="150000"/>
              </a:lnSpc>
            </a:pPr>
            <a:r>
              <a:rPr lang="pl-PL" sz="2000" dirty="0">
                <a:latin typeface="Calibri" pitchFamily="34" charset="0"/>
              </a:rPr>
              <a:t>Słaba korelacja wyraża się bardzo dużym rozproszeniem punktów.</a:t>
            </a:r>
          </a:p>
        </p:txBody>
      </p:sp>
    </p:spTree>
    <p:extLst>
      <p:ext uri="{BB962C8B-B14F-4D97-AF65-F5344CB8AC3E}">
        <p14:creationId xmlns:p14="http://schemas.microsoft.com/office/powerpoint/2010/main" val="655731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BD48B-7082-4852-BA29-942625E72147}"/>
              </a:ext>
            </a:extLst>
          </p:cNvPr>
          <p:cNvSpPr>
            <a:spLocks noGrp="1"/>
          </p:cNvSpPr>
          <p:nvPr>
            <p:ph type="title"/>
          </p:nvPr>
        </p:nvSpPr>
        <p:spPr>
          <a:xfrm>
            <a:off x="1547665" y="624110"/>
            <a:ext cx="6986736" cy="932682"/>
          </a:xfrm>
        </p:spPr>
        <p:txBody>
          <a:bodyPr/>
          <a:lstStyle/>
          <a:p>
            <a:pPr algn="ctr"/>
            <a:r>
              <a:rPr lang="pl-PL" b="1" dirty="0">
                <a:latin typeface="Calibri" panose="020F0502020204030204" pitchFamily="34" charset="0"/>
              </a:rPr>
              <a:t>Analiza korelacji</a:t>
            </a:r>
          </a:p>
        </p:txBody>
      </p:sp>
      <p:sp>
        <p:nvSpPr>
          <p:cNvPr id="4" name="Symbol zastępczy zawartości 3"/>
          <p:cNvSpPr>
            <a:spLocks noGrp="1"/>
          </p:cNvSpPr>
          <p:nvPr>
            <p:ph idx="1"/>
          </p:nvPr>
        </p:nvSpPr>
        <p:spPr>
          <a:xfrm>
            <a:off x="1785919" y="2133600"/>
            <a:ext cx="6748482" cy="3777622"/>
          </a:xfrm>
        </p:spPr>
        <p:txBody>
          <a:bodyPr>
            <a:normAutofit/>
          </a:bodyPr>
          <a:lstStyle/>
          <a:p>
            <a:endParaRPr lang="pl-PL" dirty="0">
              <a:latin typeface="Calibri" pitchFamily="34" charset="0"/>
            </a:endParaRPr>
          </a:p>
          <a:p>
            <a:endParaRPr lang="pl-PL" dirty="0">
              <a:latin typeface="Calibri" pitchFamily="34" charset="0"/>
            </a:endParaRPr>
          </a:p>
          <a:p>
            <a:endParaRPr lang="pl-PL" dirty="0">
              <a:latin typeface="Calibri" pitchFamily="34" charset="0"/>
            </a:endParaRPr>
          </a:p>
          <a:p>
            <a:endParaRPr lang="pl-PL" dirty="0">
              <a:latin typeface="Calibri" pitchFamily="34" charset="0"/>
            </a:endParaRPr>
          </a:p>
          <a:p>
            <a:endParaRPr lang="pl-PL" dirty="0">
              <a:latin typeface="Calibri" pitchFamily="34" charset="0"/>
            </a:endParaRPr>
          </a:p>
          <a:p>
            <a:endParaRPr lang="pl-PL" dirty="0">
              <a:latin typeface="Calibri" pitchFamily="34" charset="0"/>
            </a:endParaRPr>
          </a:p>
          <a:p>
            <a:endParaRPr lang="pl-PL" dirty="0">
              <a:latin typeface="Calibri" pitchFamily="34" charset="0"/>
            </a:endParaRPr>
          </a:p>
          <a:p>
            <a:pPr algn="just">
              <a:lnSpc>
                <a:spcPct val="150000"/>
              </a:lnSpc>
              <a:spcBef>
                <a:spcPts val="0"/>
              </a:spcBef>
              <a:buNone/>
            </a:pPr>
            <a:r>
              <a:rPr lang="pl-PL" sz="2000" dirty="0">
                <a:solidFill>
                  <a:schemeClr val="tx1"/>
                </a:solidFill>
                <a:latin typeface="Calibri" pitchFamily="34" charset="0"/>
              </a:rPr>
              <a:t>Korelacja: Indeks WIG20 – Indeks WIG.</a:t>
            </a:r>
          </a:p>
          <a:p>
            <a:pPr algn="just">
              <a:buNone/>
            </a:pPr>
            <a:r>
              <a:rPr lang="pl-PL" sz="2000" dirty="0">
                <a:solidFill>
                  <a:schemeClr val="tx1"/>
                </a:solidFill>
                <a:latin typeface="Calibri" pitchFamily="34" charset="0"/>
              </a:rPr>
              <a:t>Korelacja silna to punkty ułożone w ciąg - przypominające linię. </a:t>
            </a:r>
          </a:p>
          <a:p>
            <a:endParaRPr lang="pl-PL" dirty="0"/>
          </a:p>
        </p:txBody>
      </p:sp>
      <p:pic>
        <p:nvPicPr>
          <p:cNvPr id="138242" name="Picture 2"/>
          <p:cNvPicPr>
            <a:picLocks noChangeAspect="1" noChangeArrowheads="1"/>
          </p:cNvPicPr>
          <p:nvPr/>
        </p:nvPicPr>
        <p:blipFill>
          <a:blip r:embed="rId2" cstate="print"/>
          <a:srcRect/>
          <a:stretch>
            <a:fillRect/>
          </a:stretch>
        </p:blipFill>
        <p:spPr bwMode="auto">
          <a:xfrm>
            <a:off x="2428860" y="2143116"/>
            <a:ext cx="4171950" cy="2505075"/>
          </a:xfrm>
          <a:prstGeom prst="rect">
            <a:avLst/>
          </a:prstGeom>
          <a:noFill/>
          <a:ln w="9525">
            <a:noFill/>
            <a:miter lim="800000"/>
            <a:headEnd/>
            <a:tailEnd/>
          </a:ln>
          <a:effectLst/>
        </p:spPr>
      </p:pic>
    </p:spTree>
    <p:extLst>
      <p:ext uri="{BB962C8B-B14F-4D97-AF65-F5344CB8AC3E}">
        <p14:creationId xmlns:p14="http://schemas.microsoft.com/office/powerpoint/2010/main" val="655731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643042" y="285728"/>
            <a:ext cx="6589199" cy="1280890"/>
          </a:xfrm>
        </p:spPr>
        <p:txBody>
          <a:bodyPr>
            <a:noAutofit/>
          </a:bodyPr>
          <a:lstStyle/>
          <a:p>
            <a:pPr algn="ctr"/>
            <a:r>
              <a:rPr lang="pl-PL" sz="3000" b="1" dirty="0">
                <a:latin typeface="Calibri" pitchFamily="34" charset="0"/>
              </a:rPr>
              <a:t>Wykorzystanie współczynnika korelacji w praktyce – na GPW</a:t>
            </a:r>
            <a:br>
              <a:rPr lang="pl-PL" sz="3000" dirty="0"/>
            </a:br>
            <a:endParaRPr lang="pl-PL" sz="3000" dirty="0"/>
          </a:p>
        </p:txBody>
      </p:sp>
      <p:sp>
        <p:nvSpPr>
          <p:cNvPr id="3" name="Symbol zastępczy zawartości 2"/>
          <p:cNvSpPr>
            <a:spLocks noGrp="1"/>
          </p:cNvSpPr>
          <p:nvPr>
            <p:ph idx="1"/>
          </p:nvPr>
        </p:nvSpPr>
        <p:spPr>
          <a:xfrm>
            <a:off x="1357290" y="1428736"/>
            <a:ext cx="7286675" cy="5000660"/>
          </a:xfrm>
        </p:spPr>
        <p:txBody>
          <a:bodyPr>
            <a:normAutofit fontScale="25000" lnSpcReduction="20000"/>
          </a:bodyPr>
          <a:lstStyle/>
          <a:p>
            <a:pPr marL="0" algn="just">
              <a:lnSpc>
                <a:spcPct val="170000"/>
              </a:lnSpc>
              <a:spcBef>
                <a:spcPts val="0"/>
              </a:spcBef>
              <a:buNone/>
            </a:pPr>
            <a:r>
              <a:rPr lang="pl-PL" sz="8000" dirty="0">
                <a:solidFill>
                  <a:schemeClr val="tx1"/>
                </a:solidFill>
                <a:latin typeface="Calibri" pitchFamily="34" charset="0"/>
              </a:rPr>
              <a:t>Aby dokonać pomiaru korelacji walorów swojego portfela inwestycyjnego zaleca się stworzenie tzw. „Macierzy korelacyjnej”.</a:t>
            </a:r>
          </a:p>
          <a:p>
            <a:pPr marL="0" algn="just">
              <a:lnSpc>
                <a:spcPct val="170000"/>
              </a:lnSpc>
              <a:spcBef>
                <a:spcPts val="0"/>
              </a:spcBef>
              <a:buNone/>
            </a:pPr>
            <a:endParaRPr lang="pl-PL" sz="8000" dirty="0">
              <a:solidFill>
                <a:schemeClr val="tx1"/>
              </a:solidFill>
              <a:latin typeface="Calibri" pitchFamily="34" charset="0"/>
            </a:endParaRPr>
          </a:p>
          <a:p>
            <a:pPr marL="0" algn="just">
              <a:lnSpc>
                <a:spcPct val="170000"/>
              </a:lnSpc>
              <a:spcBef>
                <a:spcPts val="0"/>
              </a:spcBef>
              <a:buNone/>
            </a:pPr>
            <a:endParaRPr lang="pl-PL" sz="8000" dirty="0">
              <a:solidFill>
                <a:schemeClr val="tx1"/>
              </a:solidFill>
              <a:latin typeface="Calibri" pitchFamily="34" charset="0"/>
            </a:endParaRPr>
          </a:p>
          <a:p>
            <a:pPr marL="0" algn="just">
              <a:lnSpc>
                <a:spcPct val="170000"/>
              </a:lnSpc>
              <a:spcBef>
                <a:spcPts val="0"/>
              </a:spcBef>
              <a:buNone/>
            </a:pPr>
            <a:endParaRPr lang="pl-PL" sz="8000" dirty="0">
              <a:solidFill>
                <a:schemeClr val="tx1"/>
              </a:solidFill>
              <a:latin typeface="Calibri" pitchFamily="34" charset="0"/>
            </a:endParaRPr>
          </a:p>
          <a:p>
            <a:pPr marL="0" algn="just">
              <a:lnSpc>
                <a:spcPct val="170000"/>
              </a:lnSpc>
              <a:spcBef>
                <a:spcPts val="0"/>
              </a:spcBef>
              <a:buNone/>
            </a:pPr>
            <a:endParaRPr lang="pl-PL" sz="8000" dirty="0">
              <a:solidFill>
                <a:schemeClr val="tx1"/>
              </a:solidFill>
              <a:latin typeface="Calibri" pitchFamily="34" charset="0"/>
            </a:endParaRPr>
          </a:p>
          <a:p>
            <a:pPr marL="0" algn="just">
              <a:lnSpc>
                <a:spcPct val="170000"/>
              </a:lnSpc>
              <a:spcBef>
                <a:spcPts val="0"/>
              </a:spcBef>
              <a:buNone/>
            </a:pPr>
            <a:endParaRPr lang="pl-PL" sz="8000" dirty="0">
              <a:solidFill>
                <a:schemeClr val="tx1"/>
              </a:solidFill>
              <a:latin typeface="Calibri" pitchFamily="34" charset="0"/>
            </a:endParaRPr>
          </a:p>
          <a:p>
            <a:pPr marL="0" algn="just">
              <a:lnSpc>
                <a:spcPct val="170000"/>
              </a:lnSpc>
              <a:spcBef>
                <a:spcPts val="0"/>
              </a:spcBef>
              <a:buNone/>
            </a:pPr>
            <a:endParaRPr lang="pl-PL" sz="8000" dirty="0">
              <a:solidFill>
                <a:schemeClr val="tx1"/>
              </a:solidFill>
              <a:latin typeface="Calibri" pitchFamily="34" charset="0"/>
            </a:endParaRPr>
          </a:p>
          <a:p>
            <a:pPr marL="0" algn="just">
              <a:lnSpc>
                <a:spcPct val="170000"/>
              </a:lnSpc>
              <a:spcBef>
                <a:spcPts val="0"/>
              </a:spcBef>
              <a:buNone/>
            </a:pPr>
            <a:r>
              <a:rPr lang="pl-PL" sz="8000" dirty="0">
                <a:solidFill>
                  <a:schemeClr val="tx1"/>
                </a:solidFill>
                <a:latin typeface="Calibri" pitchFamily="34" charset="0"/>
              </a:rPr>
              <a:t>Proponowany wybór spółki dominującej z danego sektora, która ma najlepsze perspektywy rozwoju i stabilną kondycję finansową.</a:t>
            </a:r>
          </a:p>
        </p:txBody>
      </p:sp>
      <p:pic>
        <p:nvPicPr>
          <p:cNvPr id="1026" name="Picture 2" descr="C:\Users\GP\AppData\Local\Temp\macierz-korelacyjna.png"/>
          <p:cNvPicPr>
            <a:picLocks noChangeAspect="1" noChangeArrowheads="1"/>
          </p:cNvPicPr>
          <p:nvPr/>
        </p:nvPicPr>
        <p:blipFill>
          <a:blip r:embed="rId2" cstate="print"/>
          <a:srcRect/>
          <a:stretch>
            <a:fillRect/>
          </a:stretch>
        </p:blipFill>
        <p:spPr bwMode="auto">
          <a:xfrm>
            <a:off x="1666689" y="2643182"/>
            <a:ext cx="5810626" cy="214314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14480" y="571480"/>
            <a:ext cx="6589199" cy="1280890"/>
          </a:xfrm>
        </p:spPr>
        <p:txBody>
          <a:bodyPr>
            <a:noAutofit/>
          </a:bodyPr>
          <a:lstStyle/>
          <a:p>
            <a:pPr algn="ctr"/>
            <a:r>
              <a:rPr lang="pl-PL" sz="3000" b="1" dirty="0">
                <a:latin typeface="Calibri" pitchFamily="34" charset="0"/>
              </a:rPr>
              <a:t>Wykorzystanie współczynnika korelacji w praktyce – na GPW </a:t>
            </a:r>
            <a:br>
              <a:rPr lang="pl-PL" sz="3000" dirty="0"/>
            </a:br>
            <a:endParaRPr lang="pl-PL" sz="3000" dirty="0"/>
          </a:p>
        </p:txBody>
      </p:sp>
      <p:sp>
        <p:nvSpPr>
          <p:cNvPr id="3" name="Symbol zastępczy zawartości 2"/>
          <p:cNvSpPr>
            <a:spLocks noGrp="1"/>
          </p:cNvSpPr>
          <p:nvPr>
            <p:ph idx="1"/>
          </p:nvPr>
        </p:nvSpPr>
        <p:spPr>
          <a:xfrm>
            <a:off x="1357290" y="2071678"/>
            <a:ext cx="7286675" cy="3839544"/>
          </a:xfrm>
        </p:spPr>
        <p:txBody>
          <a:bodyPr>
            <a:normAutofit/>
          </a:bodyPr>
          <a:lstStyle/>
          <a:p>
            <a:pPr marL="0" algn="just">
              <a:lnSpc>
                <a:spcPct val="170000"/>
              </a:lnSpc>
              <a:spcBef>
                <a:spcPts val="0"/>
              </a:spcBef>
              <a:buNone/>
            </a:pPr>
            <a:r>
              <a:rPr lang="pl-PL" sz="2100" dirty="0">
                <a:solidFill>
                  <a:schemeClr val="tx1"/>
                </a:solidFill>
                <a:latin typeface="Calibri" pitchFamily="34" charset="0"/>
              </a:rPr>
              <a:t>Warto przy podejmowaniu decyzji inwestycyjnych kierować się współczynnikiem korelacji, głównie po to, aby zminimalizować ryzyko inwestycyjne przez odpowiednią dywersyfikację statystyczną swojego portfela.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547664" y="332656"/>
            <a:ext cx="6589199" cy="481256"/>
          </a:xfrm>
        </p:spPr>
        <p:txBody>
          <a:bodyPr>
            <a:noAutofit/>
          </a:bodyPr>
          <a:lstStyle/>
          <a:p>
            <a:r>
              <a:rPr lang="pl-PL" sz="3000" dirty="0"/>
              <a:t>Przykład</a:t>
            </a:r>
          </a:p>
        </p:txBody>
      </p:sp>
      <p:sp>
        <p:nvSpPr>
          <p:cNvPr id="3" name="Symbol zastępczy zawartości 2"/>
          <p:cNvSpPr>
            <a:spLocks noGrp="1"/>
          </p:cNvSpPr>
          <p:nvPr>
            <p:ph idx="1"/>
          </p:nvPr>
        </p:nvSpPr>
        <p:spPr>
          <a:xfrm>
            <a:off x="755576" y="1052736"/>
            <a:ext cx="7816381" cy="5040560"/>
          </a:xfrm>
        </p:spPr>
        <p:txBody>
          <a:bodyPr>
            <a:normAutofit/>
          </a:bodyPr>
          <a:lstStyle/>
          <a:p>
            <a:pPr marL="0" algn="just">
              <a:lnSpc>
                <a:spcPct val="150000"/>
              </a:lnSpc>
              <a:spcBef>
                <a:spcPts val="0"/>
              </a:spcBef>
              <a:buNone/>
            </a:pPr>
            <a:r>
              <a:rPr lang="pl-PL" dirty="0">
                <a:latin typeface="Calibri" panose="020F0502020204030204" pitchFamily="34" charset="0"/>
                <a:cs typeface="Calibri" panose="020F0502020204030204" pitchFamily="34" charset="0"/>
              </a:rPr>
              <a:t>Przeprowadzono badanie zależności między ceną biletów oferowanych przez sześć przedsiębiorstw transportowych za przejazd 100 km a liczbą pasażerów korzystających z usług tych przedsiębiorstw w ciągu tygodnia.</a:t>
            </a:r>
          </a:p>
          <a:p>
            <a:pPr marL="0" algn="just">
              <a:lnSpc>
                <a:spcPct val="150000"/>
              </a:lnSpc>
              <a:spcBef>
                <a:spcPts val="0"/>
              </a:spcBef>
              <a:buNone/>
            </a:pPr>
            <a:r>
              <a:rPr lang="pl-PL" dirty="0">
                <a:latin typeface="Calibri" panose="020F0502020204030204" pitchFamily="34" charset="0"/>
                <a:cs typeface="Calibri" panose="020F0502020204030204" pitchFamily="34" charset="0"/>
              </a:rPr>
              <a:t>W oparciu o powyższe informacje należy:</a:t>
            </a:r>
          </a:p>
          <a:p>
            <a:pPr marL="0" algn="just">
              <a:lnSpc>
                <a:spcPct val="150000"/>
              </a:lnSpc>
              <a:spcBef>
                <a:spcPts val="0"/>
              </a:spcBef>
              <a:buAutoNum type="arabicParenR"/>
            </a:pPr>
            <a:r>
              <a:rPr lang="pl-PL" dirty="0">
                <a:latin typeface="Calibri" panose="020F0502020204030204" pitchFamily="34" charset="0"/>
                <a:cs typeface="Calibri" panose="020F0502020204030204" pitchFamily="34" charset="0"/>
              </a:rPr>
              <a:t>sporządzić diagram korelacyjny i zinterpretować rozkład punktów,</a:t>
            </a:r>
          </a:p>
          <a:p>
            <a:pPr marL="0" algn="just">
              <a:lnSpc>
                <a:spcPct val="150000"/>
              </a:lnSpc>
              <a:spcBef>
                <a:spcPts val="0"/>
              </a:spcBef>
              <a:buAutoNum type="arabicParenR"/>
            </a:pPr>
            <a:r>
              <a:rPr lang="pl-PL" dirty="0">
                <a:latin typeface="Calibri" panose="020F0502020204030204" pitchFamily="34" charset="0"/>
                <a:cs typeface="Calibri" panose="020F0502020204030204" pitchFamily="34" charset="0"/>
              </a:rPr>
              <a:t>określić kierunek i siłę związku korelacyjnego; zinterpretować otrzymany wynik.</a:t>
            </a:r>
            <a:endParaRPr lang="pl-PL" dirty="0">
              <a:solidFill>
                <a:schemeClr val="tx1"/>
              </a:solidFill>
              <a:latin typeface="Calibri" panose="020F0502020204030204" pitchFamily="34" charset="0"/>
              <a:cs typeface="Calibri" panose="020F0502020204030204" pitchFamily="34" charset="0"/>
            </a:endParaRPr>
          </a:p>
        </p:txBody>
      </p:sp>
      <p:pic>
        <p:nvPicPr>
          <p:cNvPr id="5" name="Obraz 4">
            <a:extLst>
              <a:ext uri="{FF2B5EF4-FFF2-40B4-BE49-F238E27FC236}">
                <a16:creationId xmlns:a16="http://schemas.microsoft.com/office/drawing/2014/main" id="{19E0DE9A-0EC8-C2E9-D128-D72E56C17438}"/>
              </a:ext>
            </a:extLst>
          </p:cNvPr>
          <p:cNvPicPr>
            <a:picLocks noChangeAspect="1"/>
          </p:cNvPicPr>
          <p:nvPr/>
        </p:nvPicPr>
        <p:blipFill>
          <a:blip r:embed="rId2"/>
          <a:stretch>
            <a:fillRect/>
          </a:stretch>
        </p:blipFill>
        <p:spPr>
          <a:xfrm>
            <a:off x="1398974" y="4149080"/>
            <a:ext cx="6737889" cy="1080120"/>
          </a:xfrm>
          <a:prstGeom prst="rect">
            <a:avLst/>
          </a:prstGeom>
        </p:spPr>
      </p:pic>
    </p:spTree>
    <p:extLst>
      <p:ext uri="{BB962C8B-B14F-4D97-AF65-F5344CB8AC3E}">
        <p14:creationId xmlns:p14="http://schemas.microsoft.com/office/powerpoint/2010/main" val="178950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31648" y="1268760"/>
            <a:ext cx="7690042" cy="5393354"/>
          </a:xfrm>
        </p:spPr>
        <p:txBody>
          <a:bodyPr>
            <a:noAutofit/>
          </a:bodyPr>
          <a:lstStyle/>
          <a:p>
            <a:pPr algn="just">
              <a:lnSpc>
                <a:spcPct val="150000"/>
              </a:lnSpc>
              <a:spcBef>
                <a:spcPts val="0"/>
              </a:spcBef>
            </a:pPr>
            <a:endParaRPr lang="pl-PL" sz="1000" dirty="0">
              <a:latin typeface="Calibri" panose="020F0502020204030204" pitchFamily="34" charset="0"/>
            </a:endParaRPr>
          </a:p>
          <a:p>
            <a:pPr algn="just">
              <a:lnSpc>
                <a:spcPct val="150000"/>
              </a:lnSpc>
              <a:spcBef>
                <a:spcPts val="0"/>
              </a:spcBef>
            </a:pPr>
            <a:r>
              <a:rPr lang="pl-PL" sz="2200" b="1" dirty="0">
                <a:solidFill>
                  <a:schemeClr val="tx1"/>
                </a:solidFill>
                <a:latin typeface="Calibri" panose="020F0502020204030204" pitchFamily="34" charset="0"/>
              </a:rPr>
              <a:t>Charakter funkcyjny zależności </a:t>
            </a:r>
            <a:r>
              <a:rPr lang="pl-PL" sz="2200" dirty="0">
                <a:solidFill>
                  <a:schemeClr val="tx1"/>
                </a:solidFill>
                <a:latin typeface="Calibri" panose="020F0502020204030204" pitchFamily="34" charset="0"/>
              </a:rPr>
              <a:t>powoduje, że zmiany jednej zmiennej związane są ściśle ze zmianami drugiej zmiennej. </a:t>
            </a:r>
          </a:p>
          <a:p>
            <a:pPr algn="just">
              <a:lnSpc>
                <a:spcPct val="150000"/>
              </a:lnSpc>
              <a:spcBef>
                <a:spcPts val="0"/>
              </a:spcBef>
            </a:pPr>
            <a:endParaRPr lang="pl-PL" sz="1000" dirty="0">
              <a:solidFill>
                <a:schemeClr val="tx1"/>
              </a:solidFill>
              <a:latin typeface="Calibri" panose="020F0502020204030204" pitchFamily="34" charset="0"/>
            </a:endParaRPr>
          </a:p>
          <a:p>
            <a:pPr algn="just">
              <a:lnSpc>
                <a:spcPct val="150000"/>
              </a:lnSpc>
              <a:spcBef>
                <a:spcPts val="0"/>
              </a:spcBef>
            </a:pPr>
            <a:r>
              <a:rPr lang="pl-PL" sz="2200" dirty="0">
                <a:solidFill>
                  <a:schemeClr val="tx1"/>
                </a:solidFill>
                <a:latin typeface="Calibri" panose="020F0502020204030204" pitchFamily="34" charset="0"/>
              </a:rPr>
              <a:t>Charakter funkcyjny zależności oznacza, że możliwe jest określenie funkcji </a:t>
            </a:r>
            <a:r>
              <a:rPr lang="pl-PL" sz="2200" i="1" dirty="0">
                <a:solidFill>
                  <a:schemeClr val="tx1"/>
                </a:solidFill>
                <a:latin typeface="Calibri" panose="020F0502020204030204" pitchFamily="34" charset="0"/>
              </a:rPr>
              <a:t>Y</a:t>
            </a:r>
            <a:r>
              <a:rPr lang="pl-PL" sz="2200" dirty="0">
                <a:solidFill>
                  <a:schemeClr val="tx1"/>
                </a:solidFill>
                <a:latin typeface="Calibri" panose="020F0502020204030204" pitchFamily="34" charset="0"/>
              </a:rPr>
              <a:t>=</a:t>
            </a:r>
            <a:r>
              <a:rPr lang="pl-PL" sz="2200" i="1" dirty="0">
                <a:solidFill>
                  <a:schemeClr val="tx1"/>
                </a:solidFill>
                <a:latin typeface="Calibri" panose="020F0502020204030204" pitchFamily="34" charset="0"/>
              </a:rPr>
              <a:t>f</a:t>
            </a:r>
            <a:r>
              <a:rPr lang="pl-PL" sz="2200" dirty="0">
                <a:solidFill>
                  <a:schemeClr val="tx1"/>
                </a:solidFill>
                <a:latin typeface="Calibri" panose="020F0502020204030204" pitchFamily="34" charset="0"/>
              </a:rPr>
              <a:t>(</a:t>
            </a:r>
            <a:r>
              <a:rPr lang="pl-PL" sz="2200" i="1" dirty="0">
                <a:solidFill>
                  <a:schemeClr val="tx1"/>
                </a:solidFill>
                <a:latin typeface="Calibri" panose="020F0502020204030204" pitchFamily="34" charset="0"/>
              </a:rPr>
              <a:t>X</a:t>
            </a:r>
            <a:r>
              <a:rPr lang="pl-PL" sz="2200" dirty="0">
                <a:solidFill>
                  <a:schemeClr val="tx1"/>
                </a:solidFill>
                <a:latin typeface="Calibri" panose="020F0502020204030204" pitchFamily="34" charset="0"/>
              </a:rPr>
              <a:t>), która </a:t>
            </a:r>
            <a:r>
              <a:rPr lang="pl-PL" sz="2200" b="1" dirty="0">
                <a:solidFill>
                  <a:schemeClr val="tx1"/>
                </a:solidFill>
                <a:latin typeface="Calibri" panose="020F0502020204030204" pitchFamily="34" charset="0"/>
              </a:rPr>
              <a:t>każdej wartości zmiennej </a:t>
            </a:r>
            <a:r>
              <a:rPr lang="pl-PL" sz="2200" b="1" i="1" dirty="0">
                <a:solidFill>
                  <a:schemeClr val="tx1"/>
                </a:solidFill>
                <a:latin typeface="Calibri" panose="020F0502020204030204" pitchFamily="34" charset="0"/>
              </a:rPr>
              <a:t>X</a:t>
            </a:r>
            <a:r>
              <a:rPr lang="pl-PL" sz="2200" b="1" dirty="0">
                <a:solidFill>
                  <a:schemeClr val="tx1"/>
                </a:solidFill>
                <a:latin typeface="Calibri" panose="020F0502020204030204" pitchFamily="34" charset="0"/>
              </a:rPr>
              <a:t> przyporządkowuje ściśle jedną wartość zmiennej </a:t>
            </a:r>
            <a:r>
              <a:rPr lang="pl-PL" sz="2200" b="1" i="1" dirty="0">
                <a:solidFill>
                  <a:schemeClr val="tx1"/>
                </a:solidFill>
                <a:latin typeface="Calibri" panose="020F0502020204030204" pitchFamily="34" charset="0"/>
              </a:rPr>
              <a:t>Y</a:t>
            </a:r>
            <a:r>
              <a:rPr lang="pl-PL" sz="2200" i="1" dirty="0">
                <a:solidFill>
                  <a:schemeClr val="tx1"/>
                </a:solidFill>
                <a:latin typeface="Calibri" panose="020F0502020204030204" pitchFamily="34" charset="0"/>
              </a:rPr>
              <a:t>; np. </a:t>
            </a:r>
            <a:r>
              <a:rPr lang="pl-PL" sz="2200" dirty="0">
                <a:solidFill>
                  <a:schemeClr val="tx1"/>
                </a:solidFill>
                <a:latin typeface="Calibri" panose="020F0502020204030204" pitchFamily="34" charset="0"/>
              </a:rPr>
              <a:t>pole koła, im większa średnica tym zawsze większe pole.</a:t>
            </a:r>
          </a:p>
          <a:p>
            <a:pPr algn="just">
              <a:lnSpc>
                <a:spcPct val="150000"/>
              </a:lnSpc>
              <a:spcBef>
                <a:spcPts val="0"/>
              </a:spcBef>
            </a:pPr>
            <a:endParaRPr lang="pl-PL" sz="500" dirty="0">
              <a:latin typeface="Calibri" panose="020F0502020204030204" pitchFamily="34" charset="0"/>
            </a:endParaRPr>
          </a:p>
          <a:p>
            <a:pPr algn="just"/>
            <a:endParaRPr lang="pl-PL" sz="1600" dirty="0">
              <a:latin typeface="Calibri" panose="020F0502020204030204" pitchFamily="34" charset="0"/>
            </a:endParaRPr>
          </a:p>
          <a:p>
            <a:pPr algn="just"/>
            <a:endParaRPr lang="pl-PL" sz="1600" dirty="0">
              <a:latin typeface="Calibri" panose="020F0502020204030204" pitchFamily="34" charset="0"/>
            </a:endParaRPr>
          </a:p>
          <a:p>
            <a:endParaRPr lang="pl-PL" sz="1800" dirty="0">
              <a:latin typeface="Calibri" panose="020F0502020204030204" pitchFamily="34" charset="0"/>
            </a:endParaRPr>
          </a:p>
        </p:txBody>
      </p:sp>
      <p:sp>
        <p:nvSpPr>
          <p:cNvPr id="4" name="Tytuł 3"/>
          <p:cNvSpPr txBox="1">
            <a:spLocks/>
          </p:cNvSpPr>
          <p:nvPr/>
        </p:nvSpPr>
        <p:spPr>
          <a:xfrm>
            <a:off x="1125720" y="429222"/>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Teoria współzależności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338816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25720" y="1268760"/>
            <a:ext cx="7695970" cy="5393354"/>
          </a:xfrm>
        </p:spPr>
        <p:txBody>
          <a:bodyPr>
            <a:noAutofit/>
          </a:bodyPr>
          <a:lstStyle/>
          <a:p>
            <a:pPr algn="just">
              <a:lnSpc>
                <a:spcPct val="150000"/>
              </a:lnSpc>
              <a:spcBef>
                <a:spcPts val="0"/>
              </a:spcBef>
            </a:pPr>
            <a:endParaRPr lang="pl-PL" sz="500" dirty="0">
              <a:latin typeface="Calibri" panose="020F0502020204030204" pitchFamily="34" charset="0"/>
            </a:endParaRPr>
          </a:p>
          <a:p>
            <a:pPr algn="just">
              <a:lnSpc>
                <a:spcPct val="150000"/>
              </a:lnSpc>
              <a:spcBef>
                <a:spcPts val="0"/>
              </a:spcBef>
            </a:pPr>
            <a:r>
              <a:rPr lang="pl-PL" sz="2200" dirty="0">
                <a:solidFill>
                  <a:schemeClr val="tx1"/>
                </a:solidFill>
                <a:latin typeface="Calibri" panose="020F0502020204030204" pitchFamily="34" charset="0"/>
              </a:rPr>
              <a:t>W przypadku </a:t>
            </a:r>
            <a:r>
              <a:rPr lang="pl-PL" sz="2200" b="1" dirty="0">
                <a:solidFill>
                  <a:schemeClr val="tx1"/>
                </a:solidFill>
                <a:latin typeface="Calibri" panose="020F0502020204030204" pitchFamily="34" charset="0"/>
              </a:rPr>
              <a:t>zależności stochastycznej </a:t>
            </a:r>
            <a:r>
              <a:rPr lang="pl-PL" sz="2200" dirty="0">
                <a:solidFill>
                  <a:schemeClr val="tx1"/>
                </a:solidFill>
                <a:latin typeface="Calibri" panose="020F0502020204030204" pitchFamily="34" charset="0"/>
              </a:rPr>
              <a:t>zmiany jednej zmiennej wywołują średnie zmiany drugiej zmiennej. </a:t>
            </a:r>
          </a:p>
          <a:p>
            <a:pPr algn="just">
              <a:lnSpc>
                <a:spcPct val="150000"/>
              </a:lnSpc>
              <a:spcBef>
                <a:spcPts val="0"/>
              </a:spcBef>
            </a:pPr>
            <a:r>
              <a:rPr lang="pl-PL" sz="2200" dirty="0">
                <a:solidFill>
                  <a:schemeClr val="tx1"/>
                </a:solidFill>
                <a:latin typeface="Calibri" panose="020F0502020204030204" pitchFamily="34" charset="0"/>
              </a:rPr>
              <a:t>Oznaczyć to można symbolicznie przez </a:t>
            </a:r>
            <a:r>
              <a:rPr lang="pl-PL" sz="2200" i="1" dirty="0">
                <a:solidFill>
                  <a:schemeClr val="tx1"/>
                </a:solidFill>
                <a:latin typeface="Calibri" panose="020F0502020204030204" pitchFamily="34" charset="0"/>
              </a:rPr>
              <a:t>Y’</a:t>
            </a:r>
            <a:r>
              <a:rPr lang="pl-PL" sz="2200" dirty="0">
                <a:solidFill>
                  <a:schemeClr val="tx1"/>
                </a:solidFill>
                <a:latin typeface="Calibri" panose="020F0502020204030204" pitchFamily="34" charset="0"/>
              </a:rPr>
              <a:t>=</a:t>
            </a:r>
            <a:r>
              <a:rPr lang="pl-PL" sz="2200" i="1" dirty="0">
                <a:solidFill>
                  <a:schemeClr val="tx1"/>
                </a:solidFill>
                <a:latin typeface="Calibri" panose="020F0502020204030204" pitchFamily="34" charset="0"/>
              </a:rPr>
              <a:t>f</a:t>
            </a:r>
            <a:r>
              <a:rPr lang="pl-PL" sz="2200" dirty="0">
                <a:solidFill>
                  <a:schemeClr val="tx1"/>
                </a:solidFill>
                <a:latin typeface="Calibri" panose="020F0502020204030204" pitchFamily="34" charset="0"/>
              </a:rPr>
              <a:t>(</a:t>
            </a:r>
            <a:r>
              <a:rPr lang="pl-PL" sz="2200" i="1" dirty="0">
                <a:solidFill>
                  <a:schemeClr val="tx1"/>
                </a:solidFill>
                <a:latin typeface="Calibri" panose="020F0502020204030204" pitchFamily="34" charset="0"/>
              </a:rPr>
              <a:t>X</a:t>
            </a:r>
            <a:r>
              <a:rPr lang="pl-PL" sz="2200" dirty="0">
                <a:solidFill>
                  <a:schemeClr val="tx1"/>
                </a:solidFill>
                <a:latin typeface="Calibri" panose="020F0502020204030204" pitchFamily="34" charset="0"/>
              </a:rPr>
              <a:t>), gdzie </a:t>
            </a:r>
            <a:r>
              <a:rPr lang="pl-PL" sz="2200" i="1" dirty="0">
                <a:solidFill>
                  <a:schemeClr val="tx1"/>
                </a:solidFill>
                <a:latin typeface="Calibri" panose="020F0502020204030204" pitchFamily="34" charset="0"/>
              </a:rPr>
              <a:t>Y’</a:t>
            </a:r>
            <a:r>
              <a:rPr lang="pl-PL" sz="2200" dirty="0">
                <a:solidFill>
                  <a:schemeClr val="tx1"/>
                </a:solidFill>
                <a:latin typeface="Calibri" panose="020F0502020204030204" pitchFamily="34" charset="0"/>
              </a:rPr>
              <a:t> oznacza wartość średnią. Zatem: </a:t>
            </a:r>
            <a:r>
              <a:rPr lang="pl-PL" sz="2200" b="1" dirty="0">
                <a:solidFill>
                  <a:schemeClr val="tx1"/>
                </a:solidFill>
                <a:latin typeface="Calibri" panose="020F0502020204030204" pitchFamily="34" charset="0"/>
              </a:rPr>
              <a:t>danej wartości zmiennej </a:t>
            </a:r>
            <a:r>
              <a:rPr lang="pl-PL" sz="2200" b="1" i="1" dirty="0">
                <a:solidFill>
                  <a:schemeClr val="tx1"/>
                </a:solidFill>
                <a:latin typeface="Calibri" panose="020F0502020204030204" pitchFamily="34" charset="0"/>
              </a:rPr>
              <a:t>X</a:t>
            </a:r>
            <a:r>
              <a:rPr lang="pl-PL" sz="2200" b="1" dirty="0">
                <a:solidFill>
                  <a:schemeClr val="tx1"/>
                </a:solidFill>
                <a:latin typeface="Calibri" panose="020F0502020204030204" pitchFamily="34" charset="0"/>
              </a:rPr>
              <a:t> odpowiadać może więcej niż jedna wartość zmiennej </a:t>
            </a:r>
            <a:r>
              <a:rPr lang="pl-PL" sz="2200" b="1" i="1" dirty="0">
                <a:solidFill>
                  <a:schemeClr val="tx1"/>
                </a:solidFill>
                <a:latin typeface="Calibri" panose="020F0502020204030204" pitchFamily="34" charset="0"/>
              </a:rPr>
              <a:t>Y</a:t>
            </a:r>
            <a:r>
              <a:rPr lang="pl-PL" sz="2200" i="1" dirty="0">
                <a:solidFill>
                  <a:schemeClr val="tx1"/>
                </a:solidFill>
                <a:latin typeface="Calibri" panose="020F0502020204030204" pitchFamily="34" charset="0"/>
              </a:rPr>
              <a:t>; </a:t>
            </a:r>
          </a:p>
          <a:p>
            <a:pPr algn="just">
              <a:lnSpc>
                <a:spcPct val="150000"/>
              </a:lnSpc>
              <a:spcBef>
                <a:spcPts val="0"/>
              </a:spcBef>
            </a:pPr>
            <a:endParaRPr lang="pl-PL" sz="1500" dirty="0">
              <a:solidFill>
                <a:schemeClr val="tx1"/>
              </a:solidFill>
              <a:latin typeface="Calibri" panose="020F0502020204030204" pitchFamily="34" charset="0"/>
            </a:endParaRPr>
          </a:p>
          <a:p>
            <a:pPr algn="just">
              <a:lnSpc>
                <a:spcPct val="150000"/>
              </a:lnSpc>
              <a:spcBef>
                <a:spcPts val="0"/>
              </a:spcBef>
            </a:pPr>
            <a:r>
              <a:rPr lang="pl-PL" sz="2200" dirty="0">
                <a:solidFill>
                  <a:schemeClr val="tx1"/>
                </a:solidFill>
                <a:latin typeface="Calibri" panose="020F0502020204030204" pitchFamily="34" charset="0"/>
              </a:rPr>
              <a:t>np. przypuszczać można, że im więcej czasu studenci poświęcają na naukę tym lepszą otrzymają ocenę, jednak przy tej samej ilości czasu poświęconego na naukę możliwe jest, że różni studenci będą otrzymywać różne oceny. </a:t>
            </a:r>
          </a:p>
          <a:p>
            <a:pPr algn="just"/>
            <a:endParaRPr lang="pl-PL" sz="2000" dirty="0">
              <a:latin typeface="Calibri" panose="020F0502020204030204" pitchFamily="34" charset="0"/>
            </a:endParaRPr>
          </a:p>
          <a:p>
            <a:pPr algn="just"/>
            <a:endParaRPr lang="pl-PL" sz="1600" dirty="0">
              <a:latin typeface="Calibri" panose="020F0502020204030204" pitchFamily="34" charset="0"/>
            </a:endParaRPr>
          </a:p>
          <a:p>
            <a:endParaRPr lang="pl-PL" sz="1800" dirty="0">
              <a:latin typeface="Calibri" panose="020F0502020204030204" pitchFamily="34" charset="0"/>
            </a:endParaRPr>
          </a:p>
        </p:txBody>
      </p:sp>
      <p:sp>
        <p:nvSpPr>
          <p:cNvPr id="4" name="Tytuł 3"/>
          <p:cNvSpPr txBox="1">
            <a:spLocks/>
          </p:cNvSpPr>
          <p:nvPr/>
        </p:nvSpPr>
        <p:spPr>
          <a:xfrm>
            <a:off x="1125720" y="429222"/>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Teoria współzależności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230493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331640" y="1340768"/>
            <a:ext cx="7272808" cy="5256584"/>
          </a:xfrm>
        </p:spPr>
        <p:txBody>
          <a:bodyPr>
            <a:noAutofit/>
          </a:bodyPr>
          <a:lstStyle/>
          <a:p>
            <a:pPr marL="0" indent="0" algn="just">
              <a:lnSpc>
                <a:spcPct val="200000"/>
              </a:lnSpc>
              <a:buNone/>
            </a:pPr>
            <a:r>
              <a:rPr lang="pl-PL" sz="2200" dirty="0">
                <a:solidFill>
                  <a:schemeClr val="tx1"/>
                </a:solidFill>
                <a:latin typeface="Calibri" panose="020F0502020204030204" pitchFamily="34" charset="0"/>
                <a:cs typeface="Calibri" panose="020F0502020204030204" pitchFamily="34" charset="0"/>
              </a:rPr>
              <a:t>Określenie siły, kierunku oraz kształtu tego związku możliwe jest dzięki analizie współzależności zjawisk. </a:t>
            </a:r>
          </a:p>
          <a:p>
            <a:pPr marL="0" indent="0" algn="just">
              <a:lnSpc>
                <a:spcPct val="200000"/>
              </a:lnSpc>
              <a:buNone/>
            </a:pPr>
            <a:r>
              <a:rPr lang="pl-PL" sz="2200" dirty="0">
                <a:solidFill>
                  <a:schemeClr val="tx1"/>
                </a:solidFill>
                <a:latin typeface="Calibri" panose="020F0502020204030204" pitchFamily="34" charset="0"/>
                <a:cs typeface="Calibri" panose="020F0502020204030204" pitchFamily="34" charset="0"/>
              </a:rPr>
              <a:t>Zakres analizy współzależności zjawisk: </a:t>
            </a:r>
          </a:p>
          <a:p>
            <a:pPr marL="342900" indent="-342900" algn="just">
              <a:lnSpc>
                <a:spcPct val="200000"/>
              </a:lnSpc>
              <a:buFont typeface="Wingdings" panose="05000000000000000000" pitchFamily="2" charset="2"/>
              <a:buChar char="Ø"/>
            </a:pPr>
            <a:r>
              <a:rPr lang="pl-PL" sz="2200" dirty="0">
                <a:solidFill>
                  <a:schemeClr val="tx1"/>
                </a:solidFill>
                <a:latin typeface="Calibri" panose="020F0502020204030204" pitchFamily="34" charset="0"/>
                <a:cs typeface="Calibri" panose="020F0502020204030204" pitchFamily="34" charset="0"/>
              </a:rPr>
              <a:t> analiza korelacji</a:t>
            </a:r>
          </a:p>
          <a:p>
            <a:pPr marL="342900" indent="-342900" algn="just">
              <a:lnSpc>
                <a:spcPct val="200000"/>
              </a:lnSpc>
              <a:buFont typeface="Wingdings" panose="05000000000000000000" pitchFamily="2" charset="2"/>
              <a:buChar char="Ø"/>
            </a:pPr>
            <a:r>
              <a:rPr lang="pl-PL" sz="2200" dirty="0">
                <a:solidFill>
                  <a:schemeClr val="tx1"/>
                </a:solidFill>
                <a:latin typeface="Calibri" panose="020F0502020204030204" pitchFamily="34" charset="0"/>
                <a:cs typeface="Calibri" panose="020F0502020204030204" pitchFamily="34" charset="0"/>
              </a:rPr>
              <a:t> analiza regresji</a:t>
            </a:r>
          </a:p>
          <a:p>
            <a:pPr marL="0" indent="0" algn="just">
              <a:buNone/>
            </a:pPr>
            <a:endParaRPr lang="pl-PL" sz="2200" dirty="0">
              <a:solidFill>
                <a:schemeClr val="tx1"/>
              </a:solidFill>
              <a:latin typeface="Calibri" panose="020F0502020204030204" pitchFamily="34" charset="0"/>
              <a:cs typeface="Calibri" panose="020F0502020204030204"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Teoria współzależności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285632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060860" y="1340768"/>
            <a:ext cx="7543588" cy="5256584"/>
          </a:xfrm>
        </p:spPr>
        <p:txBody>
          <a:bodyPr>
            <a:noAutofit/>
          </a:bodyPr>
          <a:lstStyle/>
          <a:p>
            <a:pPr marL="0" indent="0" algn="just">
              <a:lnSpc>
                <a:spcPct val="150000"/>
              </a:lnSpc>
              <a:buNone/>
            </a:pPr>
            <a:r>
              <a:rPr lang="pl-PL" sz="2200" dirty="0">
                <a:solidFill>
                  <a:schemeClr val="tx1"/>
                </a:solidFill>
                <a:latin typeface="Calibri" panose="020F0502020204030204" pitchFamily="34" charset="0"/>
                <a:cs typeface="Calibri" panose="020F0502020204030204" pitchFamily="34" charset="0"/>
              </a:rPr>
              <a:t>Analiza korelacji pozwala określić siłę zależności między zmiennymi, a w przypadku zależności liniowej dwóch zmiennych – także </a:t>
            </a:r>
            <a:r>
              <a:rPr lang="pl-PL" sz="2200" b="1" dirty="0">
                <a:solidFill>
                  <a:schemeClr val="tx1"/>
                </a:solidFill>
                <a:latin typeface="Calibri" panose="020F0502020204030204" pitchFamily="34" charset="0"/>
                <a:cs typeface="Calibri" panose="020F0502020204030204" pitchFamily="34" charset="0"/>
              </a:rPr>
              <a:t>kierunek zależności. </a:t>
            </a:r>
          </a:p>
          <a:p>
            <a:pPr marL="0" indent="0" algn="just">
              <a:lnSpc>
                <a:spcPct val="150000"/>
              </a:lnSpc>
              <a:buNone/>
            </a:pPr>
            <a:r>
              <a:rPr lang="pl-PL" sz="2200" b="1" dirty="0">
                <a:solidFill>
                  <a:schemeClr val="tx1"/>
                </a:solidFill>
                <a:latin typeface="Calibri" panose="020F0502020204030204" pitchFamily="34" charset="0"/>
                <a:cs typeface="Calibri" panose="020F0502020204030204" pitchFamily="34" charset="0"/>
              </a:rPr>
              <a:t>Siłę związku </a:t>
            </a:r>
            <a:r>
              <a:rPr lang="pl-PL" sz="2200" dirty="0">
                <a:solidFill>
                  <a:schemeClr val="tx1"/>
                </a:solidFill>
                <a:latin typeface="Calibri" panose="020F0502020204030204" pitchFamily="34" charset="0"/>
                <a:cs typeface="Calibri" panose="020F0502020204030204" pitchFamily="34" charset="0"/>
              </a:rPr>
              <a:t>między zmiennymi określa się za pomocą szeregu miar, których wybór zależy od tego, czy zmienne mają charakter mierzalny, czy też niemierzalny. </a:t>
            </a: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127152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1556792"/>
            <a:ext cx="7488831" cy="5184576"/>
          </a:xfrm>
        </p:spPr>
        <p:txBody>
          <a:bodyPr>
            <a:noAutofit/>
          </a:bodyPr>
          <a:lstStyle/>
          <a:p>
            <a:pPr algn="just">
              <a:lnSpc>
                <a:spcPct val="150000"/>
              </a:lnSpc>
              <a:spcBef>
                <a:spcPts val="0"/>
              </a:spcBef>
            </a:pPr>
            <a:r>
              <a:rPr lang="pl-PL" sz="2200" dirty="0">
                <a:solidFill>
                  <a:schemeClr val="tx1"/>
                </a:solidFill>
                <a:latin typeface="Calibri" panose="020F0502020204030204" pitchFamily="34" charset="0"/>
              </a:rPr>
              <a:t>Zależności </a:t>
            </a:r>
            <a:r>
              <a:rPr lang="pl-PL" sz="2200" dirty="0" err="1">
                <a:solidFill>
                  <a:schemeClr val="tx1"/>
                </a:solidFill>
                <a:latin typeface="Calibri" panose="020F0502020204030204" pitchFamily="34" charset="0"/>
              </a:rPr>
              <a:t>przyczynowo-skutkowe</a:t>
            </a:r>
            <a:r>
              <a:rPr lang="pl-PL" sz="2200" dirty="0">
                <a:solidFill>
                  <a:schemeClr val="tx1"/>
                </a:solidFill>
                <a:latin typeface="Calibri" panose="020F0502020204030204" pitchFamily="34" charset="0"/>
              </a:rPr>
              <a:t>, to takie, w których zmienne rzeczywiście na siebie oddziałują. Mogą być to zależności </a:t>
            </a:r>
            <a:r>
              <a:rPr lang="pl-PL" sz="2200" b="1" dirty="0">
                <a:solidFill>
                  <a:schemeClr val="tx1"/>
                </a:solidFill>
                <a:latin typeface="Calibri" panose="020F0502020204030204" pitchFamily="34" charset="0"/>
              </a:rPr>
              <a:t>jednostronne</a:t>
            </a:r>
            <a:r>
              <a:rPr lang="pl-PL" sz="2200" dirty="0">
                <a:solidFill>
                  <a:schemeClr val="tx1"/>
                </a:solidFill>
                <a:latin typeface="Calibri" panose="020F0502020204030204" pitchFamily="34" charset="0"/>
              </a:rPr>
              <a:t>, jak w przypadku wpływu czasu przygotowania do egzaminu na ocenę, lub </a:t>
            </a:r>
            <a:r>
              <a:rPr lang="pl-PL" sz="2200" b="1" dirty="0">
                <a:solidFill>
                  <a:schemeClr val="tx1"/>
                </a:solidFill>
                <a:latin typeface="Calibri" panose="020F0502020204030204" pitchFamily="34" charset="0"/>
              </a:rPr>
              <a:t>dwustronne</a:t>
            </a:r>
            <a:r>
              <a:rPr lang="pl-PL" sz="2200" dirty="0">
                <a:solidFill>
                  <a:schemeClr val="tx1"/>
                </a:solidFill>
                <a:latin typeface="Calibri" panose="020F0502020204030204" pitchFamily="34" charset="0"/>
              </a:rPr>
              <a:t>.</a:t>
            </a:r>
          </a:p>
          <a:p>
            <a:pPr algn="just">
              <a:lnSpc>
                <a:spcPct val="150000"/>
              </a:lnSpc>
              <a:spcBef>
                <a:spcPts val="0"/>
              </a:spcBef>
            </a:pPr>
            <a:endParaRPr lang="pl-PL" sz="2000" dirty="0">
              <a:latin typeface="Calibri" panose="020F0502020204030204"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173636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1556792"/>
            <a:ext cx="7488831" cy="5184576"/>
          </a:xfrm>
        </p:spPr>
        <p:txBody>
          <a:bodyPr>
            <a:noAutofit/>
          </a:bodyPr>
          <a:lstStyle/>
          <a:p>
            <a:pPr algn="just">
              <a:lnSpc>
                <a:spcPct val="150000"/>
              </a:lnSpc>
              <a:spcBef>
                <a:spcPts val="0"/>
              </a:spcBef>
            </a:pPr>
            <a:r>
              <a:rPr lang="pl-PL" sz="2200" dirty="0">
                <a:solidFill>
                  <a:schemeClr val="tx1"/>
                </a:solidFill>
                <a:latin typeface="Calibri" panose="020F0502020204030204" pitchFamily="34" charset="0"/>
              </a:rPr>
              <a:t>Ważnym problemem związanym z oceną współzależności jest rozróżnienie zależności pozornych od zależności                     przyczynowo-skutkowych. </a:t>
            </a:r>
          </a:p>
          <a:p>
            <a:pPr algn="just">
              <a:lnSpc>
                <a:spcPct val="150000"/>
              </a:lnSpc>
              <a:spcBef>
                <a:spcPts val="0"/>
              </a:spcBef>
            </a:pPr>
            <a:r>
              <a:rPr lang="pl-PL" sz="2200" dirty="0">
                <a:solidFill>
                  <a:schemeClr val="tx1"/>
                </a:solidFill>
                <a:latin typeface="Calibri" panose="020F0502020204030204" pitchFamily="34" charset="0"/>
              </a:rPr>
              <a:t>Zależności pozorne nie dają się wytłumaczyć w sposób logiczny,                                   np. wysokość drzewa i wysokość PKB</a:t>
            </a:r>
          </a:p>
          <a:p>
            <a:pPr algn="just">
              <a:lnSpc>
                <a:spcPct val="150000"/>
              </a:lnSpc>
              <a:spcBef>
                <a:spcPts val="0"/>
              </a:spcBef>
            </a:pPr>
            <a:r>
              <a:rPr lang="pl-PL" sz="2200" dirty="0">
                <a:solidFill>
                  <a:schemeClr val="tx1"/>
                </a:solidFill>
                <a:latin typeface="Calibri" panose="020F0502020204030204" pitchFamily="34" charset="0"/>
              </a:rPr>
              <a:t>         </a:t>
            </a:r>
          </a:p>
          <a:p>
            <a:pPr algn="just">
              <a:lnSpc>
                <a:spcPct val="150000"/>
              </a:lnSpc>
              <a:spcBef>
                <a:spcPts val="0"/>
              </a:spcBef>
            </a:pPr>
            <a:endParaRPr lang="pl-PL" sz="2000" dirty="0">
              <a:latin typeface="Calibri" panose="020F0502020204030204" pitchFamily="34" charset="0"/>
            </a:endParaRPr>
          </a:p>
        </p:txBody>
      </p:sp>
      <p:sp>
        <p:nvSpPr>
          <p:cNvPr id="4" name="Tytuł 3"/>
          <p:cNvSpPr txBox="1">
            <a:spLocks/>
          </p:cNvSpPr>
          <p:nvPr/>
        </p:nvSpPr>
        <p:spPr>
          <a:xfrm>
            <a:off x="1060860" y="332656"/>
            <a:ext cx="7831619"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600" b="1" dirty="0">
                <a:effectLst/>
                <a:latin typeface="Calibri" panose="020F0502020204030204" pitchFamily="34" charset="0"/>
              </a:rPr>
              <a:t>Analiza korelacji</a:t>
            </a:r>
          </a:p>
        </p:txBody>
      </p:sp>
      <p:sp>
        <p:nvSpPr>
          <p:cNvPr id="2" name="Prostokąt 1">
            <a:extLst>
              <a:ext uri="{FF2B5EF4-FFF2-40B4-BE49-F238E27FC236}">
                <a16:creationId xmlns:a16="http://schemas.microsoft.com/office/drawing/2014/main" id="{95AC06DC-4C5F-443F-92FD-A377A267AEC9}"/>
              </a:ext>
            </a:extLst>
          </p:cNvPr>
          <p:cNvSpPr/>
          <p:nvPr/>
        </p:nvSpPr>
        <p:spPr>
          <a:xfrm>
            <a:off x="2286000" y="2967335"/>
            <a:ext cx="4572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4085281024"/>
      </p:ext>
    </p:extLst>
  </p:cSld>
  <p:clrMapOvr>
    <a:masterClrMapping/>
  </p:clrMapOvr>
</p:sld>
</file>

<file path=ppt/theme/theme1.xml><?xml version="1.0" encoding="utf-8"?>
<a:theme xmlns:a="http://schemas.openxmlformats.org/drawingml/2006/main" name="Smuga">
  <a:themeElements>
    <a:clrScheme name="Smuga">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Smuga">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muga">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4087</TotalTime>
  <Words>1627</Words>
  <Application>Microsoft Office PowerPoint</Application>
  <PresentationFormat>Pokaz na ekranie (4:3)</PresentationFormat>
  <Paragraphs>233</Paragraphs>
  <Slides>37</Slides>
  <Notes>23</Notes>
  <HiddenSlides>0</HiddenSlides>
  <MMClips>0</MMClips>
  <ScaleCrop>false</ScaleCrop>
  <HeadingPairs>
    <vt:vector size="8" baseType="variant">
      <vt:variant>
        <vt:lpstr>Używane czcionki</vt:lpstr>
      </vt:variant>
      <vt:variant>
        <vt:i4>6</vt:i4>
      </vt:variant>
      <vt:variant>
        <vt:lpstr>Motyw</vt:lpstr>
      </vt:variant>
      <vt:variant>
        <vt:i4>1</vt:i4>
      </vt:variant>
      <vt:variant>
        <vt:lpstr>Osadzone serwery OLE</vt:lpstr>
      </vt:variant>
      <vt:variant>
        <vt:i4>4</vt:i4>
      </vt:variant>
      <vt:variant>
        <vt:lpstr>Tytuły slajdów</vt:lpstr>
      </vt:variant>
      <vt:variant>
        <vt:i4>37</vt:i4>
      </vt:variant>
    </vt:vector>
  </HeadingPairs>
  <TitlesOfParts>
    <vt:vector size="48" baseType="lpstr">
      <vt:lpstr>Arial</vt:lpstr>
      <vt:lpstr>Calibri</vt:lpstr>
      <vt:lpstr>Century Gothic</vt:lpstr>
      <vt:lpstr>Times New Roman</vt:lpstr>
      <vt:lpstr>Wingdings</vt:lpstr>
      <vt:lpstr>Wingdings 3</vt:lpstr>
      <vt:lpstr>Smuga</vt:lpstr>
      <vt:lpstr>Equation</vt:lpstr>
      <vt:lpstr>Document</vt:lpstr>
      <vt:lpstr>Równanie</vt:lpstr>
      <vt:lpstr>Dokument</vt:lpstr>
      <vt:lpstr>Analiza współzależności – korelacja Teoria i praktyka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Diagram rozrzutu</vt:lpstr>
      <vt:lpstr>Prezentacja programu PowerPoint</vt:lpstr>
      <vt:lpstr>Prezentacja programu PowerPoint</vt:lpstr>
      <vt:lpstr>Prezentacja programu PowerPoint</vt:lpstr>
      <vt:lpstr>Prezentacja programu PowerPoint</vt:lpstr>
      <vt:lpstr>Prezentacja programu PowerPoint</vt:lpstr>
      <vt:lpstr>Przykład: Badając zależność między wielkością  zbiorów truskawek, a ilością nawozu uzyskano na 10 (n=10) plantacjach wyniki:   Określić siłę i kierunek zależności.</vt:lpstr>
      <vt:lpstr>Analiza korelacji - przykład</vt:lpstr>
      <vt:lpstr>Analiza korelacji – przykład</vt:lpstr>
      <vt:lpstr>Prezentacja programu PowerPoint</vt:lpstr>
      <vt:lpstr>Prezentacja programu PowerPoint</vt:lpstr>
      <vt:lpstr>Prezentacja programu PowerPoint</vt:lpstr>
      <vt:lpstr>Prezentacja programu PowerPoint</vt:lpstr>
      <vt:lpstr>Współczynnik korelacji rang Spearmana</vt:lpstr>
      <vt:lpstr>Współczynnik korelacji rang Spearmana</vt:lpstr>
      <vt:lpstr>Współczynnik korelacji rang Spearmana</vt:lpstr>
      <vt:lpstr>Prezentacja programu PowerPoint</vt:lpstr>
      <vt:lpstr>Wykorzystanie współczynnika korelacji w praktyce – na GPW  </vt:lpstr>
      <vt:lpstr>Analiza korelacji </vt:lpstr>
      <vt:lpstr>Analiza korelacji</vt:lpstr>
      <vt:lpstr>Wykorzystanie współczynnika korelacji w praktyce – na GPW </vt:lpstr>
      <vt:lpstr>Wykorzystanie współczynnika korelacji w praktyce – na GPW  </vt:lpstr>
      <vt:lpstr>Przykład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GP</dc:creator>
  <cp:lastModifiedBy>Anna Przekota</cp:lastModifiedBy>
  <cp:revision>261</cp:revision>
  <dcterms:created xsi:type="dcterms:W3CDTF">2018-01-31T17:55:03Z</dcterms:created>
  <dcterms:modified xsi:type="dcterms:W3CDTF">2023-11-26T21:18:43Z</dcterms:modified>
</cp:coreProperties>
</file>