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466AD3-1FE8-4848-869A-FB4B11D598E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BF654DDD-C731-4AB1-AB09-F41C14762C67}">
      <dgm:prSet phldrT="[Tekst]"/>
      <dgm:spPr/>
      <dgm:t>
        <a:bodyPr/>
        <a:lstStyle/>
        <a:p>
          <a:r>
            <a:rPr lang="pl-PL" dirty="0"/>
            <a:t>Konta bilansowe</a:t>
          </a:r>
        </a:p>
      </dgm:t>
    </dgm:pt>
    <dgm:pt modelId="{E6B2F807-ED99-410B-BBC0-F2C7DE67CA76}" type="parTrans" cxnId="{95BDCEE3-864A-402C-B114-18532A7C2287}">
      <dgm:prSet/>
      <dgm:spPr/>
      <dgm:t>
        <a:bodyPr/>
        <a:lstStyle/>
        <a:p>
          <a:endParaRPr lang="pl-PL"/>
        </a:p>
      </dgm:t>
    </dgm:pt>
    <dgm:pt modelId="{F3698B95-2662-4101-BD24-0FD35E5523D7}" type="sibTrans" cxnId="{95BDCEE3-864A-402C-B114-18532A7C2287}">
      <dgm:prSet/>
      <dgm:spPr/>
      <dgm:t>
        <a:bodyPr/>
        <a:lstStyle/>
        <a:p>
          <a:endParaRPr lang="pl-PL"/>
        </a:p>
      </dgm:t>
    </dgm:pt>
    <dgm:pt modelId="{523CFBD9-FDA3-45BB-8E09-F762A0CD3459}">
      <dgm:prSet phldrT="[Tekst]"/>
      <dgm:spPr/>
      <dgm:t>
        <a:bodyPr/>
        <a:lstStyle/>
        <a:p>
          <a:r>
            <a:rPr lang="pl-PL" dirty="0"/>
            <a:t>Syntetyczne</a:t>
          </a:r>
        </a:p>
      </dgm:t>
    </dgm:pt>
    <dgm:pt modelId="{A1F231ED-2C14-4DC5-A14B-1C8F45F7E191}" type="parTrans" cxnId="{31FD96A7-200A-4598-8993-DC0A92A29014}">
      <dgm:prSet/>
      <dgm:spPr/>
      <dgm:t>
        <a:bodyPr/>
        <a:lstStyle/>
        <a:p>
          <a:endParaRPr lang="pl-PL"/>
        </a:p>
      </dgm:t>
    </dgm:pt>
    <dgm:pt modelId="{BB9F0FF8-3F70-411D-BA9B-8726281E8936}" type="sibTrans" cxnId="{31FD96A7-200A-4598-8993-DC0A92A29014}">
      <dgm:prSet/>
      <dgm:spPr/>
      <dgm:t>
        <a:bodyPr/>
        <a:lstStyle/>
        <a:p>
          <a:endParaRPr lang="pl-PL"/>
        </a:p>
      </dgm:t>
    </dgm:pt>
    <dgm:pt modelId="{FE6CDAA9-DBC5-4815-8EEF-E6CDEBD1FF25}">
      <dgm:prSet phldrT="[Tekst]"/>
      <dgm:spPr/>
      <dgm:t>
        <a:bodyPr/>
        <a:lstStyle/>
        <a:p>
          <a:r>
            <a:rPr lang="pl-PL" dirty="0"/>
            <a:t>Analityczne</a:t>
          </a:r>
        </a:p>
      </dgm:t>
    </dgm:pt>
    <dgm:pt modelId="{7DD26D0A-AFE3-4361-BCFA-FD04A52BD1A8}" type="parTrans" cxnId="{E6519123-56C3-4EBB-80EC-9DE38343C9A8}">
      <dgm:prSet/>
      <dgm:spPr/>
      <dgm:t>
        <a:bodyPr/>
        <a:lstStyle/>
        <a:p>
          <a:endParaRPr lang="pl-PL"/>
        </a:p>
      </dgm:t>
    </dgm:pt>
    <dgm:pt modelId="{5508E22C-BAA9-41E5-A96F-F71883767695}" type="sibTrans" cxnId="{E6519123-56C3-4EBB-80EC-9DE38343C9A8}">
      <dgm:prSet/>
      <dgm:spPr/>
      <dgm:t>
        <a:bodyPr/>
        <a:lstStyle/>
        <a:p>
          <a:endParaRPr lang="pl-PL"/>
        </a:p>
      </dgm:t>
    </dgm:pt>
    <dgm:pt modelId="{618FD7E8-B93B-4AC6-B45D-72395DD96DC0}" type="pres">
      <dgm:prSet presAssocID="{0A466AD3-1FE8-4848-869A-FB4B11D598E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E2DA4AD-7623-4782-9CED-735BF28D6AC5}" type="pres">
      <dgm:prSet presAssocID="{BF654DDD-C731-4AB1-AB09-F41C14762C67}" presName="root1" presStyleCnt="0"/>
      <dgm:spPr/>
    </dgm:pt>
    <dgm:pt modelId="{4F9492B1-7C23-44F2-AB56-93EF157A05C4}" type="pres">
      <dgm:prSet presAssocID="{BF654DDD-C731-4AB1-AB09-F41C14762C67}" presName="LevelOneTextNode" presStyleLbl="node0" presStyleIdx="0" presStyleCnt="1">
        <dgm:presLayoutVars>
          <dgm:chPref val="3"/>
        </dgm:presLayoutVars>
      </dgm:prSet>
      <dgm:spPr/>
    </dgm:pt>
    <dgm:pt modelId="{6F77A8D1-BD6A-4493-9C08-CCD4C78140F6}" type="pres">
      <dgm:prSet presAssocID="{BF654DDD-C731-4AB1-AB09-F41C14762C67}" presName="level2hierChild" presStyleCnt="0"/>
      <dgm:spPr/>
    </dgm:pt>
    <dgm:pt modelId="{AF7E686D-5578-4654-ADCE-6F2AB5737A67}" type="pres">
      <dgm:prSet presAssocID="{A1F231ED-2C14-4DC5-A14B-1C8F45F7E191}" presName="conn2-1" presStyleLbl="parChTrans1D2" presStyleIdx="0" presStyleCnt="2"/>
      <dgm:spPr/>
    </dgm:pt>
    <dgm:pt modelId="{F5E38D32-F904-442E-A14D-474624455375}" type="pres">
      <dgm:prSet presAssocID="{A1F231ED-2C14-4DC5-A14B-1C8F45F7E191}" presName="connTx" presStyleLbl="parChTrans1D2" presStyleIdx="0" presStyleCnt="2"/>
      <dgm:spPr/>
    </dgm:pt>
    <dgm:pt modelId="{E31A158F-D6FE-401A-A069-BC96C622C082}" type="pres">
      <dgm:prSet presAssocID="{523CFBD9-FDA3-45BB-8E09-F762A0CD3459}" presName="root2" presStyleCnt="0"/>
      <dgm:spPr/>
    </dgm:pt>
    <dgm:pt modelId="{18721D0E-A407-47B6-9767-5E386E66049F}" type="pres">
      <dgm:prSet presAssocID="{523CFBD9-FDA3-45BB-8E09-F762A0CD3459}" presName="LevelTwoTextNode" presStyleLbl="node2" presStyleIdx="0" presStyleCnt="2">
        <dgm:presLayoutVars>
          <dgm:chPref val="3"/>
        </dgm:presLayoutVars>
      </dgm:prSet>
      <dgm:spPr/>
    </dgm:pt>
    <dgm:pt modelId="{908228C4-FE4F-4765-8189-EE81B27069ED}" type="pres">
      <dgm:prSet presAssocID="{523CFBD9-FDA3-45BB-8E09-F762A0CD3459}" presName="level3hierChild" presStyleCnt="0"/>
      <dgm:spPr/>
    </dgm:pt>
    <dgm:pt modelId="{0AE2FFE5-646F-4C20-8012-8B683A8B8833}" type="pres">
      <dgm:prSet presAssocID="{7DD26D0A-AFE3-4361-BCFA-FD04A52BD1A8}" presName="conn2-1" presStyleLbl="parChTrans1D2" presStyleIdx="1" presStyleCnt="2"/>
      <dgm:spPr/>
    </dgm:pt>
    <dgm:pt modelId="{408A6B56-4B42-48D2-8240-DE2233B56CA6}" type="pres">
      <dgm:prSet presAssocID="{7DD26D0A-AFE3-4361-BCFA-FD04A52BD1A8}" presName="connTx" presStyleLbl="parChTrans1D2" presStyleIdx="1" presStyleCnt="2"/>
      <dgm:spPr/>
    </dgm:pt>
    <dgm:pt modelId="{72A5320E-6422-46F7-AA3D-6E94896410F1}" type="pres">
      <dgm:prSet presAssocID="{FE6CDAA9-DBC5-4815-8EEF-E6CDEBD1FF25}" presName="root2" presStyleCnt="0"/>
      <dgm:spPr/>
    </dgm:pt>
    <dgm:pt modelId="{6E1376F1-0FE7-463D-BB3D-881B7B7FB01A}" type="pres">
      <dgm:prSet presAssocID="{FE6CDAA9-DBC5-4815-8EEF-E6CDEBD1FF25}" presName="LevelTwoTextNode" presStyleLbl="node2" presStyleIdx="1" presStyleCnt="2">
        <dgm:presLayoutVars>
          <dgm:chPref val="3"/>
        </dgm:presLayoutVars>
      </dgm:prSet>
      <dgm:spPr/>
    </dgm:pt>
    <dgm:pt modelId="{363216B0-731B-409F-B3DC-185CB12197BF}" type="pres">
      <dgm:prSet presAssocID="{FE6CDAA9-DBC5-4815-8EEF-E6CDEBD1FF25}" presName="level3hierChild" presStyleCnt="0"/>
      <dgm:spPr/>
    </dgm:pt>
  </dgm:ptLst>
  <dgm:cxnLst>
    <dgm:cxn modelId="{CA65EA00-B6CB-47DB-BFE4-A82E0971F716}" type="presOf" srcId="{A1F231ED-2C14-4DC5-A14B-1C8F45F7E191}" destId="{AF7E686D-5578-4654-ADCE-6F2AB5737A67}" srcOrd="0" destOrd="0" presId="urn:microsoft.com/office/officeart/2008/layout/HorizontalMultiLevelHierarchy"/>
    <dgm:cxn modelId="{E6519123-56C3-4EBB-80EC-9DE38343C9A8}" srcId="{BF654DDD-C731-4AB1-AB09-F41C14762C67}" destId="{FE6CDAA9-DBC5-4815-8EEF-E6CDEBD1FF25}" srcOrd="1" destOrd="0" parTransId="{7DD26D0A-AFE3-4361-BCFA-FD04A52BD1A8}" sibTransId="{5508E22C-BAA9-41E5-A96F-F71883767695}"/>
    <dgm:cxn modelId="{1514F931-2A57-403A-B293-C9B2F120101F}" type="presOf" srcId="{523CFBD9-FDA3-45BB-8E09-F762A0CD3459}" destId="{18721D0E-A407-47B6-9767-5E386E66049F}" srcOrd="0" destOrd="0" presId="urn:microsoft.com/office/officeart/2008/layout/HorizontalMultiLevelHierarchy"/>
    <dgm:cxn modelId="{A65C805E-DDC6-4E8D-9947-E69FA08C5A6B}" type="presOf" srcId="{7DD26D0A-AFE3-4361-BCFA-FD04A52BD1A8}" destId="{0AE2FFE5-646F-4C20-8012-8B683A8B8833}" srcOrd="0" destOrd="0" presId="urn:microsoft.com/office/officeart/2008/layout/HorizontalMultiLevelHierarchy"/>
    <dgm:cxn modelId="{8D314973-0268-4D9A-9DA0-B76AD480F95B}" type="presOf" srcId="{A1F231ED-2C14-4DC5-A14B-1C8F45F7E191}" destId="{F5E38D32-F904-442E-A14D-474624455375}" srcOrd="1" destOrd="0" presId="urn:microsoft.com/office/officeart/2008/layout/HorizontalMultiLevelHierarchy"/>
    <dgm:cxn modelId="{AB84AD5A-E258-4E0D-8332-17336763AF1D}" type="presOf" srcId="{FE6CDAA9-DBC5-4815-8EEF-E6CDEBD1FF25}" destId="{6E1376F1-0FE7-463D-BB3D-881B7B7FB01A}" srcOrd="0" destOrd="0" presId="urn:microsoft.com/office/officeart/2008/layout/HorizontalMultiLevelHierarchy"/>
    <dgm:cxn modelId="{4969E292-05CC-4B6D-A67B-E6BE220E28B8}" type="presOf" srcId="{BF654DDD-C731-4AB1-AB09-F41C14762C67}" destId="{4F9492B1-7C23-44F2-AB56-93EF157A05C4}" srcOrd="0" destOrd="0" presId="urn:microsoft.com/office/officeart/2008/layout/HorizontalMultiLevelHierarchy"/>
    <dgm:cxn modelId="{31FD96A7-200A-4598-8993-DC0A92A29014}" srcId="{BF654DDD-C731-4AB1-AB09-F41C14762C67}" destId="{523CFBD9-FDA3-45BB-8E09-F762A0CD3459}" srcOrd="0" destOrd="0" parTransId="{A1F231ED-2C14-4DC5-A14B-1C8F45F7E191}" sibTransId="{BB9F0FF8-3F70-411D-BA9B-8726281E8936}"/>
    <dgm:cxn modelId="{2CE820AA-B7BB-4633-B88D-89ADE850C9E5}" type="presOf" srcId="{7DD26D0A-AFE3-4361-BCFA-FD04A52BD1A8}" destId="{408A6B56-4B42-48D2-8240-DE2233B56CA6}" srcOrd="1" destOrd="0" presId="urn:microsoft.com/office/officeart/2008/layout/HorizontalMultiLevelHierarchy"/>
    <dgm:cxn modelId="{89E3F4BB-1B75-4715-BE93-431E58A34D11}" type="presOf" srcId="{0A466AD3-1FE8-4848-869A-FB4B11D598ED}" destId="{618FD7E8-B93B-4AC6-B45D-72395DD96DC0}" srcOrd="0" destOrd="0" presId="urn:microsoft.com/office/officeart/2008/layout/HorizontalMultiLevelHierarchy"/>
    <dgm:cxn modelId="{95BDCEE3-864A-402C-B114-18532A7C2287}" srcId="{0A466AD3-1FE8-4848-869A-FB4B11D598ED}" destId="{BF654DDD-C731-4AB1-AB09-F41C14762C67}" srcOrd="0" destOrd="0" parTransId="{E6B2F807-ED99-410B-BBC0-F2C7DE67CA76}" sibTransId="{F3698B95-2662-4101-BD24-0FD35E5523D7}"/>
    <dgm:cxn modelId="{4704F7A2-593B-40E4-B589-2334C5D3DEB0}" type="presParOf" srcId="{618FD7E8-B93B-4AC6-B45D-72395DD96DC0}" destId="{BE2DA4AD-7623-4782-9CED-735BF28D6AC5}" srcOrd="0" destOrd="0" presId="urn:microsoft.com/office/officeart/2008/layout/HorizontalMultiLevelHierarchy"/>
    <dgm:cxn modelId="{89E43D00-9736-44C4-9FDC-B095AD134E7E}" type="presParOf" srcId="{BE2DA4AD-7623-4782-9CED-735BF28D6AC5}" destId="{4F9492B1-7C23-44F2-AB56-93EF157A05C4}" srcOrd="0" destOrd="0" presId="urn:microsoft.com/office/officeart/2008/layout/HorizontalMultiLevelHierarchy"/>
    <dgm:cxn modelId="{654D8C26-B40D-43D3-938E-CC1FC2092952}" type="presParOf" srcId="{BE2DA4AD-7623-4782-9CED-735BF28D6AC5}" destId="{6F77A8D1-BD6A-4493-9C08-CCD4C78140F6}" srcOrd="1" destOrd="0" presId="urn:microsoft.com/office/officeart/2008/layout/HorizontalMultiLevelHierarchy"/>
    <dgm:cxn modelId="{1B4AF2AF-2B96-47D6-98D7-A25C2ED372F2}" type="presParOf" srcId="{6F77A8D1-BD6A-4493-9C08-CCD4C78140F6}" destId="{AF7E686D-5578-4654-ADCE-6F2AB5737A67}" srcOrd="0" destOrd="0" presId="urn:microsoft.com/office/officeart/2008/layout/HorizontalMultiLevelHierarchy"/>
    <dgm:cxn modelId="{89C77466-E5F4-4F24-B40B-75A26B1FB4F8}" type="presParOf" srcId="{AF7E686D-5578-4654-ADCE-6F2AB5737A67}" destId="{F5E38D32-F904-442E-A14D-474624455375}" srcOrd="0" destOrd="0" presId="urn:microsoft.com/office/officeart/2008/layout/HorizontalMultiLevelHierarchy"/>
    <dgm:cxn modelId="{1E276AAB-26FB-4898-A8A8-5C71A8832E8B}" type="presParOf" srcId="{6F77A8D1-BD6A-4493-9C08-CCD4C78140F6}" destId="{E31A158F-D6FE-401A-A069-BC96C622C082}" srcOrd="1" destOrd="0" presId="urn:microsoft.com/office/officeart/2008/layout/HorizontalMultiLevelHierarchy"/>
    <dgm:cxn modelId="{CD179A45-3F4E-4774-857E-CE20A7293906}" type="presParOf" srcId="{E31A158F-D6FE-401A-A069-BC96C622C082}" destId="{18721D0E-A407-47B6-9767-5E386E66049F}" srcOrd="0" destOrd="0" presId="urn:microsoft.com/office/officeart/2008/layout/HorizontalMultiLevelHierarchy"/>
    <dgm:cxn modelId="{13D40198-0886-4938-A93A-3C3F02BFFF50}" type="presParOf" srcId="{E31A158F-D6FE-401A-A069-BC96C622C082}" destId="{908228C4-FE4F-4765-8189-EE81B27069ED}" srcOrd="1" destOrd="0" presId="urn:microsoft.com/office/officeart/2008/layout/HorizontalMultiLevelHierarchy"/>
    <dgm:cxn modelId="{D14B55C2-73C5-4996-AF78-ADA4F810A218}" type="presParOf" srcId="{6F77A8D1-BD6A-4493-9C08-CCD4C78140F6}" destId="{0AE2FFE5-646F-4C20-8012-8B683A8B8833}" srcOrd="2" destOrd="0" presId="urn:microsoft.com/office/officeart/2008/layout/HorizontalMultiLevelHierarchy"/>
    <dgm:cxn modelId="{E0642BDD-C253-40E0-8B09-7A6F124E393A}" type="presParOf" srcId="{0AE2FFE5-646F-4C20-8012-8B683A8B8833}" destId="{408A6B56-4B42-48D2-8240-DE2233B56CA6}" srcOrd="0" destOrd="0" presId="urn:microsoft.com/office/officeart/2008/layout/HorizontalMultiLevelHierarchy"/>
    <dgm:cxn modelId="{FF35D2AD-5D7C-4506-90D1-F2414D0A5E29}" type="presParOf" srcId="{6F77A8D1-BD6A-4493-9C08-CCD4C78140F6}" destId="{72A5320E-6422-46F7-AA3D-6E94896410F1}" srcOrd="3" destOrd="0" presId="urn:microsoft.com/office/officeart/2008/layout/HorizontalMultiLevelHierarchy"/>
    <dgm:cxn modelId="{6B251F72-D0A3-4BC2-BFA2-D4BC265C7F18}" type="presParOf" srcId="{72A5320E-6422-46F7-AA3D-6E94896410F1}" destId="{6E1376F1-0FE7-463D-BB3D-881B7B7FB01A}" srcOrd="0" destOrd="0" presId="urn:microsoft.com/office/officeart/2008/layout/HorizontalMultiLevelHierarchy"/>
    <dgm:cxn modelId="{FC387016-3428-4073-9EB6-C72254EAC723}" type="presParOf" srcId="{72A5320E-6422-46F7-AA3D-6E94896410F1}" destId="{363216B0-731B-409F-B3DC-185CB12197B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2FFE5-646F-4C20-8012-8B683A8B8833}">
      <dsp:nvSpPr>
        <dsp:cNvPr id="0" name=""/>
        <dsp:cNvSpPr/>
      </dsp:nvSpPr>
      <dsp:spPr>
        <a:xfrm>
          <a:off x="3907181" y="2011362"/>
          <a:ext cx="501392" cy="477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0696" y="0"/>
              </a:lnTo>
              <a:lnTo>
                <a:pt x="250696" y="477698"/>
              </a:lnTo>
              <a:lnTo>
                <a:pt x="501392" y="47769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4140564" y="2232898"/>
        <a:ext cx="34626" cy="34626"/>
      </dsp:txXfrm>
    </dsp:sp>
    <dsp:sp modelId="{AF7E686D-5578-4654-ADCE-6F2AB5737A67}">
      <dsp:nvSpPr>
        <dsp:cNvPr id="0" name=""/>
        <dsp:cNvSpPr/>
      </dsp:nvSpPr>
      <dsp:spPr>
        <a:xfrm>
          <a:off x="3907181" y="1533663"/>
          <a:ext cx="501392" cy="477698"/>
        </a:xfrm>
        <a:custGeom>
          <a:avLst/>
          <a:gdLst/>
          <a:ahLst/>
          <a:cxnLst/>
          <a:rect l="0" t="0" r="0" b="0"/>
          <a:pathLst>
            <a:path>
              <a:moveTo>
                <a:pt x="0" y="477698"/>
              </a:moveTo>
              <a:lnTo>
                <a:pt x="250696" y="477698"/>
              </a:lnTo>
              <a:lnTo>
                <a:pt x="250696" y="0"/>
              </a:lnTo>
              <a:lnTo>
                <a:pt x="50139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4140564" y="1755200"/>
        <a:ext cx="34626" cy="34626"/>
      </dsp:txXfrm>
    </dsp:sp>
    <dsp:sp modelId="{4F9492B1-7C23-44F2-AB56-93EF157A05C4}">
      <dsp:nvSpPr>
        <dsp:cNvPr id="0" name=""/>
        <dsp:cNvSpPr/>
      </dsp:nvSpPr>
      <dsp:spPr>
        <a:xfrm rot="16200000">
          <a:off x="1513660" y="1629203"/>
          <a:ext cx="4022725" cy="764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600" kern="1200" dirty="0"/>
            <a:t>Konta bilansowe</a:t>
          </a:r>
        </a:p>
      </dsp:txBody>
      <dsp:txXfrm>
        <a:off x="1513660" y="1629203"/>
        <a:ext cx="4022725" cy="764317"/>
      </dsp:txXfrm>
    </dsp:sp>
    <dsp:sp modelId="{18721D0E-A407-47B6-9767-5E386E66049F}">
      <dsp:nvSpPr>
        <dsp:cNvPr id="0" name=""/>
        <dsp:cNvSpPr/>
      </dsp:nvSpPr>
      <dsp:spPr>
        <a:xfrm>
          <a:off x="4408573" y="1151505"/>
          <a:ext cx="2506962" cy="764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Syntetyczne</a:t>
          </a:r>
        </a:p>
      </dsp:txBody>
      <dsp:txXfrm>
        <a:off x="4408573" y="1151505"/>
        <a:ext cx="2506962" cy="764317"/>
      </dsp:txXfrm>
    </dsp:sp>
    <dsp:sp modelId="{6E1376F1-0FE7-463D-BB3D-881B7B7FB01A}">
      <dsp:nvSpPr>
        <dsp:cNvPr id="0" name=""/>
        <dsp:cNvSpPr/>
      </dsp:nvSpPr>
      <dsp:spPr>
        <a:xfrm>
          <a:off x="4408573" y="2106902"/>
          <a:ext cx="2506962" cy="764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Analityczne</a:t>
          </a:r>
        </a:p>
      </dsp:txBody>
      <dsp:txXfrm>
        <a:off x="4408573" y="2106902"/>
        <a:ext cx="2506962" cy="764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1A5-927D-4B2B-B37E-31F75C676181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4860-6075-4C50-B36F-732439E16774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0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1A5-927D-4B2B-B37E-31F75C676181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4860-6075-4C50-B36F-732439E16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635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1A5-927D-4B2B-B37E-31F75C676181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4860-6075-4C50-B36F-732439E16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517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1A5-927D-4B2B-B37E-31F75C676181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4860-6075-4C50-B36F-732439E16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39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1A5-927D-4B2B-B37E-31F75C676181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4860-6075-4C50-B36F-732439E16774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5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1A5-927D-4B2B-B37E-31F75C676181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4860-6075-4C50-B36F-732439E16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0689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1A5-927D-4B2B-B37E-31F75C676181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4860-6075-4C50-B36F-732439E16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878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1A5-927D-4B2B-B37E-31F75C676181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4860-6075-4C50-B36F-732439E16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085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1A5-927D-4B2B-B37E-31F75C676181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4860-6075-4C50-B36F-732439E16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555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CC81A5-927D-4B2B-B37E-31F75C676181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F14860-6075-4C50-B36F-732439E16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9871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81A5-927D-4B2B-B37E-31F75C676181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4860-6075-4C50-B36F-732439E16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344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CC81A5-927D-4B2B-B37E-31F75C676181}" type="datetimeFigureOut">
              <a:rPr lang="pl-PL" smtClean="0"/>
              <a:t>30.11.2023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F14860-6075-4C50-B36F-732439E16774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1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7EE7DD-4841-4CD9-96DE-EEF57CB41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20621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l-PL" dirty="0"/>
              <a:t>Ewidencja na kontach bilansowych,</a:t>
            </a:r>
            <a:br>
              <a:rPr lang="pl-PL" dirty="0"/>
            </a:br>
            <a:r>
              <a:rPr lang="pl-PL" dirty="0"/>
              <a:t>Zestawienie Obrotów </a:t>
            </a:r>
            <a:br>
              <a:rPr lang="pl-PL" dirty="0"/>
            </a:br>
            <a:r>
              <a:rPr lang="pl-PL" dirty="0"/>
              <a:t>i Sald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1F1D72F-7804-4773-A84A-B6D24D922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611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A910F7-7C22-4D20-8905-11C3B6F7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Operacje </a:t>
            </a:r>
            <a:r>
              <a:rPr lang="pl-PL" dirty="0" err="1"/>
              <a:t>Aktywno</a:t>
            </a:r>
            <a:r>
              <a:rPr lang="pl-PL" dirty="0"/>
              <a:t>-pasywne (zmniejszające)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DBF887-0702-4C9B-92D6-DC0C7367A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4) KW – wypłacono z kasy zaległe wynagrodzenia dla pracowników - 2000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FB8861B-66EB-4371-BBAF-DC5C26B3F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16098"/>
              </p:ext>
            </p:extLst>
          </p:nvPr>
        </p:nvGraphicFramePr>
        <p:xfrm>
          <a:off x="1679944" y="2243470"/>
          <a:ext cx="8803758" cy="3827720"/>
        </p:xfrm>
        <a:graphic>
          <a:graphicData uri="http://schemas.openxmlformats.org/drawingml/2006/table">
            <a:tbl>
              <a:tblPr/>
              <a:tblGrid>
                <a:gridCol w="945370">
                  <a:extLst>
                    <a:ext uri="{9D8B030D-6E8A-4147-A177-3AD203B41FA5}">
                      <a16:colId xmlns:a16="http://schemas.microsoft.com/office/drawing/2014/main" val="4111691840"/>
                    </a:ext>
                  </a:extLst>
                </a:gridCol>
                <a:gridCol w="945370">
                  <a:extLst>
                    <a:ext uri="{9D8B030D-6E8A-4147-A177-3AD203B41FA5}">
                      <a16:colId xmlns:a16="http://schemas.microsoft.com/office/drawing/2014/main" val="3502685617"/>
                    </a:ext>
                  </a:extLst>
                </a:gridCol>
                <a:gridCol w="945370">
                  <a:extLst>
                    <a:ext uri="{9D8B030D-6E8A-4147-A177-3AD203B41FA5}">
                      <a16:colId xmlns:a16="http://schemas.microsoft.com/office/drawing/2014/main" val="4238295623"/>
                    </a:ext>
                  </a:extLst>
                </a:gridCol>
                <a:gridCol w="945370">
                  <a:extLst>
                    <a:ext uri="{9D8B030D-6E8A-4147-A177-3AD203B41FA5}">
                      <a16:colId xmlns:a16="http://schemas.microsoft.com/office/drawing/2014/main" val="3936345217"/>
                    </a:ext>
                  </a:extLst>
                </a:gridCol>
                <a:gridCol w="945370">
                  <a:extLst>
                    <a:ext uri="{9D8B030D-6E8A-4147-A177-3AD203B41FA5}">
                      <a16:colId xmlns:a16="http://schemas.microsoft.com/office/drawing/2014/main" val="2905133560"/>
                    </a:ext>
                  </a:extLst>
                </a:gridCol>
                <a:gridCol w="945370">
                  <a:extLst>
                    <a:ext uri="{9D8B030D-6E8A-4147-A177-3AD203B41FA5}">
                      <a16:colId xmlns:a16="http://schemas.microsoft.com/office/drawing/2014/main" val="2277061955"/>
                    </a:ext>
                  </a:extLst>
                </a:gridCol>
                <a:gridCol w="945370">
                  <a:extLst>
                    <a:ext uri="{9D8B030D-6E8A-4147-A177-3AD203B41FA5}">
                      <a16:colId xmlns:a16="http://schemas.microsoft.com/office/drawing/2014/main" val="1065625008"/>
                    </a:ext>
                  </a:extLst>
                </a:gridCol>
                <a:gridCol w="1240798">
                  <a:extLst>
                    <a:ext uri="{9D8B030D-6E8A-4147-A177-3AD203B41FA5}">
                      <a16:colId xmlns:a16="http://schemas.microsoft.com/office/drawing/2014/main" val="1794678360"/>
                    </a:ext>
                  </a:extLst>
                </a:gridCol>
                <a:gridCol w="945370">
                  <a:extLst>
                    <a:ext uri="{9D8B030D-6E8A-4147-A177-3AD203B41FA5}">
                      <a16:colId xmlns:a16="http://schemas.microsoft.com/office/drawing/2014/main" val="2197700748"/>
                    </a:ext>
                  </a:extLst>
                </a:gridCol>
              </a:tblGrid>
              <a:tr h="294440"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Zobowiązanie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461149"/>
                  </a:ext>
                </a:extLst>
              </a:tr>
              <a:tr h="29444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Wn                 Kasa                   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Wn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wobec pracowników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Ma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890737"/>
                  </a:ext>
                </a:extLst>
              </a:tr>
              <a:tr h="2944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Sp) 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2000 (4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4) 2000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 (Sp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54512"/>
                  </a:ext>
                </a:extLst>
              </a:tr>
              <a:tr h="294440">
                <a:tc gridSpan="2"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67315"/>
                  </a:ext>
                </a:extLst>
              </a:tr>
              <a:tr h="294440"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713223"/>
                  </a:ext>
                </a:extLst>
              </a:tr>
              <a:tr h="294440"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752259"/>
                  </a:ext>
                </a:extLst>
              </a:tr>
              <a:tr h="294440"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767867"/>
                  </a:ext>
                </a:extLst>
              </a:tr>
              <a:tr h="294440"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951743"/>
                  </a:ext>
                </a:extLst>
              </a:tr>
              <a:tr h="294440"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249266"/>
                  </a:ext>
                </a:extLst>
              </a:tr>
              <a:tr h="294440"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519835"/>
                  </a:ext>
                </a:extLst>
              </a:tr>
              <a:tr h="294440"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713056"/>
                  </a:ext>
                </a:extLst>
              </a:tr>
              <a:tr h="294440"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80869"/>
                  </a:ext>
                </a:extLst>
              </a:tr>
              <a:tr h="294440"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675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21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05A2F7-0DC7-4A75-AFFD-7DCF9284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Zamykanie kont, 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44F01BCA-B9C5-4831-9BA7-0A02B2B98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883999"/>
              </p:ext>
            </p:extLst>
          </p:nvPr>
        </p:nvGraphicFramePr>
        <p:xfrm>
          <a:off x="1212112" y="1737360"/>
          <a:ext cx="4293820" cy="4482691"/>
        </p:xfrm>
        <a:graphic>
          <a:graphicData uri="http://schemas.openxmlformats.org/drawingml/2006/table">
            <a:tbl>
              <a:tblPr/>
              <a:tblGrid>
                <a:gridCol w="1073455">
                  <a:extLst>
                    <a:ext uri="{9D8B030D-6E8A-4147-A177-3AD203B41FA5}">
                      <a16:colId xmlns:a16="http://schemas.microsoft.com/office/drawing/2014/main" val="886785492"/>
                    </a:ext>
                  </a:extLst>
                </a:gridCol>
                <a:gridCol w="1073455">
                  <a:extLst>
                    <a:ext uri="{9D8B030D-6E8A-4147-A177-3AD203B41FA5}">
                      <a16:colId xmlns:a16="http://schemas.microsoft.com/office/drawing/2014/main" val="1675811523"/>
                    </a:ext>
                  </a:extLst>
                </a:gridCol>
                <a:gridCol w="1073455">
                  <a:extLst>
                    <a:ext uri="{9D8B030D-6E8A-4147-A177-3AD203B41FA5}">
                      <a16:colId xmlns:a16="http://schemas.microsoft.com/office/drawing/2014/main" val="3042621130"/>
                    </a:ext>
                  </a:extLst>
                </a:gridCol>
                <a:gridCol w="1073455">
                  <a:extLst>
                    <a:ext uri="{9D8B030D-6E8A-4147-A177-3AD203B41FA5}">
                      <a16:colId xmlns:a16="http://schemas.microsoft.com/office/drawing/2014/main" val="3787999592"/>
                    </a:ext>
                  </a:extLst>
                </a:gridCol>
              </a:tblGrid>
              <a:tr h="63136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Wn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Kasa                   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08688"/>
                  </a:ext>
                </a:extLst>
              </a:tr>
              <a:tr h="63136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2000 (4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54950"/>
                  </a:ext>
                </a:extLst>
              </a:tr>
              <a:tr h="631365">
                <a:tc gridSpan="2"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07401"/>
                  </a:ext>
                </a:extLst>
              </a:tr>
              <a:tr h="63136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022577"/>
                  </a:ext>
                </a:extLst>
              </a:tr>
              <a:tr h="631365"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 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43736"/>
                  </a:ext>
                </a:extLst>
              </a:tr>
              <a:tr h="6629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97570"/>
                  </a:ext>
                </a:extLst>
              </a:tr>
              <a:tr h="662933"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528694"/>
                  </a:ext>
                </a:extLst>
              </a:tr>
            </a:tbl>
          </a:graphicData>
        </a:graphic>
      </p:graphicFrame>
      <p:sp>
        <p:nvSpPr>
          <p:cNvPr id="5" name="Owal 4">
            <a:extLst>
              <a:ext uri="{FF2B5EF4-FFF2-40B4-BE49-F238E27FC236}">
                <a16:creationId xmlns:a16="http://schemas.microsoft.com/office/drawing/2014/main" id="{1C5A08CC-3827-4D22-A222-2E27DDD0FB9E}"/>
              </a:ext>
            </a:extLst>
          </p:cNvPr>
          <p:cNvSpPr/>
          <p:nvPr/>
        </p:nvSpPr>
        <p:spPr>
          <a:xfrm>
            <a:off x="1297172" y="3593805"/>
            <a:ext cx="4293820" cy="723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0BFFCE3-31D6-4E98-A2C1-A7935F29BF83}"/>
              </a:ext>
            </a:extLst>
          </p:cNvPr>
          <p:cNvSpPr/>
          <p:nvPr/>
        </p:nvSpPr>
        <p:spPr>
          <a:xfrm>
            <a:off x="5879805" y="3721395"/>
            <a:ext cx="4905708" cy="446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OBROTY – to sumy operacji po obu stronach konta; odrębnie sumujemy po </a:t>
            </a:r>
            <a:r>
              <a:rPr lang="pl-PL" dirty="0" err="1"/>
              <a:t>Wn</a:t>
            </a:r>
            <a:r>
              <a:rPr lang="pl-PL" dirty="0"/>
              <a:t> i po Ma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4D4F5C5-4710-4402-9B4F-923057F0EB32}"/>
              </a:ext>
            </a:extLst>
          </p:cNvPr>
          <p:cNvSpPr/>
          <p:nvPr/>
        </p:nvSpPr>
        <p:spPr>
          <a:xfrm>
            <a:off x="5879805" y="4455041"/>
            <a:ext cx="4982826" cy="903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Saldo końcowe WN – saldo wyrównuje nam różnice między stronami obrotów (jest </a:t>
            </a:r>
            <a:r>
              <a:rPr lang="pl-PL" dirty="0" err="1"/>
              <a:t>Wn</a:t>
            </a:r>
            <a:r>
              <a:rPr lang="pl-PL" dirty="0"/>
              <a:t>, bo po lewej stronie konta obroty były wyższe)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1B994703-3B83-4318-9E6A-24EF75A69333}"/>
              </a:ext>
            </a:extLst>
          </p:cNvPr>
          <p:cNvSpPr/>
          <p:nvPr/>
        </p:nvSpPr>
        <p:spPr>
          <a:xfrm>
            <a:off x="6126480" y="1801154"/>
            <a:ext cx="3251436" cy="729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3200" dirty="0"/>
              <a:t>Konto aktywne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1824EB9-3769-9339-CA19-0A44561074EC}"/>
              </a:ext>
            </a:extLst>
          </p:cNvPr>
          <p:cNvSpPr/>
          <p:nvPr/>
        </p:nvSpPr>
        <p:spPr>
          <a:xfrm>
            <a:off x="3459296" y="5761822"/>
            <a:ext cx="5640637" cy="522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WAŻNE! Każde konto zamykamy kreską podwójną</a:t>
            </a:r>
          </a:p>
        </p:txBody>
      </p:sp>
    </p:spTree>
    <p:extLst>
      <p:ext uri="{BB962C8B-B14F-4D97-AF65-F5344CB8AC3E}">
        <p14:creationId xmlns:p14="http://schemas.microsoft.com/office/powerpoint/2010/main" val="288832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E3FDCB-4EDF-41D8-9DF7-654089C0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Zamykanie kont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9BB880C8-9A4D-4D7F-837B-1E7B37F44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955770"/>
              </p:ext>
            </p:extLst>
          </p:nvPr>
        </p:nvGraphicFramePr>
        <p:xfrm>
          <a:off x="1097280" y="1956391"/>
          <a:ext cx="4686781" cy="4167960"/>
        </p:xfrm>
        <a:graphic>
          <a:graphicData uri="http://schemas.openxmlformats.org/drawingml/2006/table">
            <a:tbl>
              <a:tblPr/>
              <a:tblGrid>
                <a:gridCol w="1086790">
                  <a:extLst>
                    <a:ext uri="{9D8B030D-6E8A-4147-A177-3AD203B41FA5}">
                      <a16:colId xmlns:a16="http://schemas.microsoft.com/office/drawing/2014/main" val="3109877915"/>
                    </a:ext>
                  </a:extLst>
                </a:gridCol>
                <a:gridCol w="1086790">
                  <a:extLst>
                    <a:ext uri="{9D8B030D-6E8A-4147-A177-3AD203B41FA5}">
                      <a16:colId xmlns:a16="http://schemas.microsoft.com/office/drawing/2014/main" val="893189095"/>
                    </a:ext>
                  </a:extLst>
                </a:gridCol>
                <a:gridCol w="1426411">
                  <a:extLst>
                    <a:ext uri="{9D8B030D-6E8A-4147-A177-3AD203B41FA5}">
                      <a16:colId xmlns:a16="http://schemas.microsoft.com/office/drawing/2014/main" val="2733907123"/>
                    </a:ext>
                  </a:extLst>
                </a:gridCol>
                <a:gridCol w="1086790">
                  <a:extLst>
                    <a:ext uri="{9D8B030D-6E8A-4147-A177-3AD203B41FA5}">
                      <a16:colId xmlns:a16="http://schemas.microsoft.com/office/drawing/2014/main" val="3974855056"/>
                    </a:ext>
                  </a:extLst>
                </a:gridCol>
              </a:tblGrid>
              <a:tr h="591200">
                <a:tc>
                  <a:txBody>
                    <a:bodyPr/>
                    <a:lstStyle/>
                    <a:p>
                      <a:pPr algn="l" fontAlgn="t"/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Zobowiązanie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92400"/>
                  </a:ext>
                </a:extLst>
              </a:tr>
              <a:tr h="591200">
                <a:tc>
                  <a:txBody>
                    <a:bodyPr/>
                    <a:lstStyle/>
                    <a:p>
                      <a:pPr algn="l" fontAlgn="t"/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Wn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wobec pracowników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448754"/>
                  </a:ext>
                </a:extLst>
              </a:tr>
              <a:tr h="591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4)2000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 (</a:t>
                      </a:r>
                      <a:r>
                        <a:rPr lang="pl-P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905890"/>
                  </a:ext>
                </a:extLst>
              </a:tr>
              <a:tr h="591200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48701"/>
                  </a:ext>
                </a:extLst>
              </a:tr>
              <a:tr h="5912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1956"/>
                  </a:ext>
                </a:extLst>
              </a:tr>
              <a:tr h="5912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Sk. 1000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213046"/>
                  </a:ext>
                </a:extLst>
              </a:tr>
              <a:tr h="6207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75495"/>
                  </a:ext>
                </a:extLst>
              </a:tr>
            </a:tbl>
          </a:graphicData>
        </a:graphic>
      </p:graphicFrame>
      <p:sp>
        <p:nvSpPr>
          <p:cNvPr id="5" name="Owal 4">
            <a:extLst>
              <a:ext uri="{FF2B5EF4-FFF2-40B4-BE49-F238E27FC236}">
                <a16:creationId xmlns:a16="http://schemas.microsoft.com/office/drawing/2014/main" id="{F8BBB913-FB47-4998-8E36-ED0A0093B1B3}"/>
              </a:ext>
            </a:extLst>
          </p:cNvPr>
          <p:cNvSpPr/>
          <p:nvPr/>
        </p:nvSpPr>
        <p:spPr>
          <a:xfrm>
            <a:off x="914400" y="4242391"/>
            <a:ext cx="5390707" cy="691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99932A6E-9B12-438D-BF8D-7E65BA9DF553}"/>
              </a:ext>
            </a:extLst>
          </p:cNvPr>
          <p:cNvSpPr/>
          <p:nvPr/>
        </p:nvSpPr>
        <p:spPr>
          <a:xfrm>
            <a:off x="6411433" y="4364665"/>
            <a:ext cx="2179674" cy="446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OBROTY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46242DCB-D9D2-498D-92AA-217F59ADA77F}"/>
              </a:ext>
            </a:extLst>
          </p:cNvPr>
          <p:cNvSpPr/>
          <p:nvPr/>
        </p:nvSpPr>
        <p:spPr>
          <a:xfrm>
            <a:off x="6407940" y="5018566"/>
            <a:ext cx="4873331" cy="996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Saldo końcowe MA – bo suma obrotów po Ma jest wyższa niż po </a:t>
            </a:r>
            <a:r>
              <a:rPr lang="pl-PL" dirty="0" err="1"/>
              <a:t>Wn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C9AF6AF-2A9E-4D1A-AE9E-06F0F56E875F}"/>
              </a:ext>
            </a:extLst>
          </p:cNvPr>
          <p:cNvSpPr/>
          <p:nvPr/>
        </p:nvSpPr>
        <p:spPr>
          <a:xfrm>
            <a:off x="6126480" y="1801154"/>
            <a:ext cx="3251436" cy="729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3200" dirty="0"/>
              <a:t>Konto pasywne</a:t>
            </a:r>
          </a:p>
        </p:txBody>
      </p:sp>
    </p:spTree>
    <p:extLst>
      <p:ext uri="{BB962C8B-B14F-4D97-AF65-F5344CB8AC3E}">
        <p14:creationId xmlns:p14="http://schemas.microsoft.com/office/powerpoint/2010/main" val="333232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635794-C398-4065-8C8B-6F060F09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Zestawienie obrotów i sald – zostanie to opisane na zajęciach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B47C75BA-492C-4954-9442-8606773B2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723534"/>
              </p:ext>
            </p:extLst>
          </p:nvPr>
        </p:nvGraphicFramePr>
        <p:xfrm>
          <a:off x="1616148" y="2115879"/>
          <a:ext cx="8739965" cy="3326885"/>
        </p:xfrm>
        <a:graphic>
          <a:graphicData uri="http://schemas.openxmlformats.org/drawingml/2006/table">
            <a:tbl>
              <a:tblPr/>
              <a:tblGrid>
                <a:gridCol w="2913321">
                  <a:extLst>
                    <a:ext uri="{9D8B030D-6E8A-4147-A177-3AD203B41FA5}">
                      <a16:colId xmlns:a16="http://schemas.microsoft.com/office/drawing/2014/main" val="2909478931"/>
                    </a:ext>
                  </a:extLst>
                </a:gridCol>
                <a:gridCol w="1456661">
                  <a:extLst>
                    <a:ext uri="{9D8B030D-6E8A-4147-A177-3AD203B41FA5}">
                      <a16:colId xmlns:a16="http://schemas.microsoft.com/office/drawing/2014/main" val="1570395575"/>
                    </a:ext>
                  </a:extLst>
                </a:gridCol>
                <a:gridCol w="1456661">
                  <a:extLst>
                    <a:ext uri="{9D8B030D-6E8A-4147-A177-3AD203B41FA5}">
                      <a16:colId xmlns:a16="http://schemas.microsoft.com/office/drawing/2014/main" val="2762092857"/>
                    </a:ext>
                  </a:extLst>
                </a:gridCol>
                <a:gridCol w="1456661">
                  <a:extLst>
                    <a:ext uri="{9D8B030D-6E8A-4147-A177-3AD203B41FA5}">
                      <a16:colId xmlns:a16="http://schemas.microsoft.com/office/drawing/2014/main" val="1627303680"/>
                    </a:ext>
                  </a:extLst>
                </a:gridCol>
                <a:gridCol w="1456661">
                  <a:extLst>
                    <a:ext uri="{9D8B030D-6E8A-4147-A177-3AD203B41FA5}">
                      <a16:colId xmlns:a16="http://schemas.microsoft.com/office/drawing/2014/main" val="706213898"/>
                    </a:ext>
                  </a:extLst>
                </a:gridCol>
              </a:tblGrid>
              <a:tr h="6464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l-PL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Nazwa konta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Obroty + BO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52336"/>
                  </a:ext>
                </a:extLst>
              </a:tr>
              <a:tr h="64646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909611"/>
                  </a:ext>
                </a:extLst>
              </a:tr>
              <a:tr h="646460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Kasa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073066"/>
                  </a:ext>
                </a:extLst>
              </a:tr>
              <a:tr h="646460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Zobowiązania wobec dostawców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820450"/>
                  </a:ext>
                </a:extLst>
              </a:tr>
              <a:tr h="646460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SUMA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70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6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64534-D859-49E8-8BF0-C04ACC52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Podział kont bilansowych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9028781D-26DA-4E5C-9C4E-BCAC052E2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73568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58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05C801-0AD0-4CEC-BC8A-37183F0E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Strony kont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777AB5-CFD6-44F5-B13A-FCB26C59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Strona Winien (debetowa) – nanosimy wszelkie obciążenia konta, zwiększenia stanu na kontach aktywnych i zmniejszenia na kontach pasywnych</a:t>
            </a:r>
          </a:p>
          <a:p>
            <a:endParaRPr lang="pl-PL" dirty="0"/>
          </a:p>
          <a:p>
            <a:r>
              <a:rPr lang="pl-PL" dirty="0"/>
              <a:t>Strona Ma (kredytowa) – nanosimy wszelkie uznania konta, zmniejszenia stanu na kontach aktywnych i zwiększenie na kontach pasywnych</a:t>
            </a:r>
          </a:p>
        </p:txBody>
      </p:sp>
    </p:spTree>
    <p:extLst>
      <p:ext uri="{BB962C8B-B14F-4D97-AF65-F5344CB8AC3E}">
        <p14:creationId xmlns:p14="http://schemas.microsoft.com/office/powerpoint/2010/main" val="337301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71D5EC-B0EE-4D86-8158-062D7E68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3611"/>
          </a:xfrm>
        </p:spPr>
        <p:txBody>
          <a:bodyPr/>
          <a:lstStyle/>
          <a:p>
            <a:pPr algn="ctr"/>
            <a:r>
              <a:rPr lang="pl-PL" dirty="0"/>
              <a:t>Konta aktywne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931219BF-8EED-4935-86AF-A2B850343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315133"/>
              </p:ext>
            </p:extLst>
          </p:nvPr>
        </p:nvGraphicFramePr>
        <p:xfrm>
          <a:off x="2030818" y="925033"/>
          <a:ext cx="7836198" cy="5932967"/>
        </p:xfrm>
        <a:graphic>
          <a:graphicData uri="http://schemas.openxmlformats.org/drawingml/2006/table">
            <a:tbl>
              <a:tblPr/>
              <a:tblGrid>
                <a:gridCol w="1306033">
                  <a:extLst>
                    <a:ext uri="{9D8B030D-6E8A-4147-A177-3AD203B41FA5}">
                      <a16:colId xmlns:a16="http://schemas.microsoft.com/office/drawing/2014/main" val="511604179"/>
                    </a:ext>
                  </a:extLst>
                </a:gridCol>
                <a:gridCol w="1306033">
                  <a:extLst>
                    <a:ext uri="{9D8B030D-6E8A-4147-A177-3AD203B41FA5}">
                      <a16:colId xmlns:a16="http://schemas.microsoft.com/office/drawing/2014/main" val="412551135"/>
                    </a:ext>
                  </a:extLst>
                </a:gridCol>
                <a:gridCol w="1306033">
                  <a:extLst>
                    <a:ext uri="{9D8B030D-6E8A-4147-A177-3AD203B41FA5}">
                      <a16:colId xmlns:a16="http://schemas.microsoft.com/office/drawing/2014/main" val="779841117"/>
                    </a:ext>
                  </a:extLst>
                </a:gridCol>
                <a:gridCol w="1306033">
                  <a:extLst>
                    <a:ext uri="{9D8B030D-6E8A-4147-A177-3AD203B41FA5}">
                      <a16:colId xmlns:a16="http://schemas.microsoft.com/office/drawing/2014/main" val="3029683079"/>
                    </a:ext>
                  </a:extLst>
                </a:gridCol>
                <a:gridCol w="1306033">
                  <a:extLst>
                    <a:ext uri="{9D8B030D-6E8A-4147-A177-3AD203B41FA5}">
                      <a16:colId xmlns:a16="http://schemas.microsoft.com/office/drawing/2014/main" val="3013829964"/>
                    </a:ext>
                  </a:extLst>
                </a:gridCol>
                <a:gridCol w="1306033">
                  <a:extLst>
                    <a:ext uri="{9D8B030D-6E8A-4147-A177-3AD203B41FA5}">
                      <a16:colId xmlns:a16="http://schemas.microsoft.com/office/drawing/2014/main" val="2980870276"/>
                    </a:ext>
                  </a:extLst>
                </a:gridCol>
              </a:tblGrid>
              <a:tr h="42961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126487"/>
                  </a:ext>
                </a:extLst>
              </a:tr>
              <a:tr h="777599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Wn</a:t>
                      </a:r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Środki trwałe                       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070883"/>
                  </a:ext>
                </a:extLst>
              </a:tr>
              <a:tr h="42961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282068"/>
                  </a:ext>
                </a:extLst>
              </a:tr>
              <a:tr h="42961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03939"/>
                  </a:ext>
                </a:extLst>
              </a:tr>
              <a:tr h="42961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pl-PL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Saldo początkowe + zwiększenie stanu konta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pl-PL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zmniejszenie stanu konta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711384"/>
                  </a:ext>
                </a:extLst>
              </a:tr>
              <a:tr h="42961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517518"/>
                  </a:ext>
                </a:extLst>
              </a:tr>
              <a:tr h="42961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70177"/>
                  </a:ext>
                </a:extLst>
              </a:tr>
              <a:tr h="42961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106883"/>
                  </a:ext>
                </a:extLst>
              </a:tr>
              <a:tr h="42961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033913"/>
                  </a:ext>
                </a:extLst>
              </a:tr>
              <a:tr h="42961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534399"/>
                  </a:ext>
                </a:extLst>
              </a:tr>
              <a:tr h="42961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461907"/>
                  </a:ext>
                </a:extLst>
              </a:tr>
              <a:tr h="42961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785715"/>
                  </a:ext>
                </a:extLst>
              </a:tr>
              <a:tr h="42961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99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69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CE0F0B-2721-43C1-A8AF-E9578315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4755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Konta pasywne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472979EF-2E97-4224-BE9A-285A73ADD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516976"/>
              </p:ext>
            </p:extLst>
          </p:nvPr>
        </p:nvGraphicFramePr>
        <p:xfrm>
          <a:off x="2468879" y="1520456"/>
          <a:ext cx="7408770" cy="4912236"/>
        </p:xfrm>
        <a:graphic>
          <a:graphicData uri="http://schemas.openxmlformats.org/drawingml/2006/table">
            <a:tbl>
              <a:tblPr/>
              <a:tblGrid>
                <a:gridCol w="1234795">
                  <a:extLst>
                    <a:ext uri="{9D8B030D-6E8A-4147-A177-3AD203B41FA5}">
                      <a16:colId xmlns:a16="http://schemas.microsoft.com/office/drawing/2014/main" val="772297475"/>
                    </a:ext>
                  </a:extLst>
                </a:gridCol>
                <a:gridCol w="1234795">
                  <a:extLst>
                    <a:ext uri="{9D8B030D-6E8A-4147-A177-3AD203B41FA5}">
                      <a16:colId xmlns:a16="http://schemas.microsoft.com/office/drawing/2014/main" val="210425"/>
                    </a:ext>
                  </a:extLst>
                </a:gridCol>
                <a:gridCol w="1234795">
                  <a:extLst>
                    <a:ext uri="{9D8B030D-6E8A-4147-A177-3AD203B41FA5}">
                      <a16:colId xmlns:a16="http://schemas.microsoft.com/office/drawing/2014/main" val="1716413216"/>
                    </a:ext>
                  </a:extLst>
                </a:gridCol>
                <a:gridCol w="1234795">
                  <a:extLst>
                    <a:ext uri="{9D8B030D-6E8A-4147-A177-3AD203B41FA5}">
                      <a16:colId xmlns:a16="http://schemas.microsoft.com/office/drawing/2014/main" val="3497909811"/>
                    </a:ext>
                  </a:extLst>
                </a:gridCol>
                <a:gridCol w="1234795">
                  <a:extLst>
                    <a:ext uri="{9D8B030D-6E8A-4147-A177-3AD203B41FA5}">
                      <a16:colId xmlns:a16="http://schemas.microsoft.com/office/drawing/2014/main" val="3283911906"/>
                    </a:ext>
                  </a:extLst>
                </a:gridCol>
                <a:gridCol w="1234795">
                  <a:extLst>
                    <a:ext uri="{9D8B030D-6E8A-4147-A177-3AD203B41FA5}">
                      <a16:colId xmlns:a16="http://schemas.microsoft.com/office/drawing/2014/main" val="3469574933"/>
                    </a:ext>
                  </a:extLst>
                </a:gridCol>
              </a:tblGrid>
              <a:tr h="35087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843484"/>
                  </a:ext>
                </a:extLst>
              </a:tr>
              <a:tr h="35087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Wn</a:t>
                      </a:r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Kredyty bankowe                 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093520"/>
                  </a:ext>
                </a:extLst>
              </a:tr>
              <a:tr h="35087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727535"/>
                  </a:ext>
                </a:extLst>
              </a:tr>
              <a:tr h="35087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556478"/>
                  </a:ext>
                </a:extLst>
              </a:tr>
              <a:tr h="35087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pl-PL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zmniejszenie stanu konta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pl-PL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Saldo początkowe + zwiększenie stanu konta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490086"/>
                  </a:ext>
                </a:extLst>
              </a:tr>
              <a:tr h="35087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412531"/>
                  </a:ext>
                </a:extLst>
              </a:tr>
              <a:tr h="35087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166351"/>
                  </a:ext>
                </a:extLst>
              </a:tr>
              <a:tr h="35087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48591"/>
                  </a:ext>
                </a:extLst>
              </a:tr>
              <a:tr h="35087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194433"/>
                  </a:ext>
                </a:extLst>
              </a:tr>
              <a:tr h="35087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671603"/>
                  </a:ext>
                </a:extLst>
              </a:tr>
              <a:tr h="35087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717763"/>
                  </a:ext>
                </a:extLst>
              </a:tr>
              <a:tr h="35087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23598"/>
                  </a:ext>
                </a:extLst>
              </a:tr>
              <a:tr h="35087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393757"/>
                  </a:ext>
                </a:extLst>
              </a:tr>
              <a:tr h="350874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90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90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FBB1456-6789-4707-8524-B17F1CFC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Odbicie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lustrzane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kont</a:t>
            </a:r>
            <a:r>
              <a:rPr lang="pl-PL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bilansowych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A7B9DAA-9FA8-7ABC-C7A8-0BA41F419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graphicFrame>
        <p:nvGraphicFramePr>
          <p:cNvPr id="6" name="Symbol zastępczy zawartości 3">
            <a:extLst>
              <a:ext uri="{FF2B5EF4-FFF2-40B4-BE49-F238E27FC236}">
                <a16:creationId xmlns:a16="http://schemas.microsoft.com/office/drawing/2014/main" id="{B1267F79-A272-976A-A216-06E48C172E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380773"/>
              </p:ext>
            </p:extLst>
          </p:nvPr>
        </p:nvGraphicFramePr>
        <p:xfrm>
          <a:off x="433325" y="303854"/>
          <a:ext cx="5339082" cy="4295577"/>
        </p:xfrm>
        <a:graphic>
          <a:graphicData uri="http://schemas.openxmlformats.org/drawingml/2006/table">
            <a:tbl>
              <a:tblPr/>
              <a:tblGrid>
                <a:gridCol w="889847">
                  <a:extLst>
                    <a:ext uri="{9D8B030D-6E8A-4147-A177-3AD203B41FA5}">
                      <a16:colId xmlns:a16="http://schemas.microsoft.com/office/drawing/2014/main" val="511604179"/>
                    </a:ext>
                  </a:extLst>
                </a:gridCol>
                <a:gridCol w="889847">
                  <a:extLst>
                    <a:ext uri="{9D8B030D-6E8A-4147-A177-3AD203B41FA5}">
                      <a16:colId xmlns:a16="http://schemas.microsoft.com/office/drawing/2014/main" val="412551135"/>
                    </a:ext>
                  </a:extLst>
                </a:gridCol>
                <a:gridCol w="889847">
                  <a:extLst>
                    <a:ext uri="{9D8B030D-6E8A-4147-A177-3AD203B41FA5}">
                      <a16:colId xmlns:a16="http://schemas.microsoft.com/office/drawing/2014/main" val="779841117"/>
                    </a:ext>
                  </a:extLst>
                </a:gridCol>
                <a:gridCol w="889847">
                  <a:extLst>
                    <a:ext uri="{9D8B030D-6E8A-4147-A177-3AD203B41FA5}">
                      <a16:colId xmlns:a16="http://schemas.microsoft.com/office/drawing/2014/main" val="3029683079"/>
                    </a:ext>
                  </a:extLst>
                </a:gridCol>
                <a:gridCol w="889847">
                  <a:extLst>
                    <a:ext uri="{9D8B030D-6E8A-4147-A177-3AD203B41FA5}">
                      <a16:colId xmlns:a16="http://schemas.microsoft.com/office/drawing/2014/main" val="3013829964"/>
                    </a:ext>
                  </a:extLst>
                </a:gridCol>
                <a:gridCol w="889847">
                  <a:extLst>
                    <a:ext uri="{9D8B030D-6E8A-4147-A177-3AD203B41FA5}">
                      <a16:colId xmlns:a16="http://schemas.microsoft.com/office/drawing/2014/main" val="2980870276"/>
                    </a:ext>
                  </a:extLst>
                </a:gridCol>
              </a:tblGrid>
              <a:tr h="537221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126487"/>
                  </a:ext>
                </a:extLst>
              </a:tr>
              <a:tr h="519707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Wn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Środki trwałe                       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070883"/>
                  </a:ext>
                </a:extLst>
              </a:tr>
              <a:tr h="287132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282068"/>
                  </a:ext>
                </a:extLst>
              </a:tr>
              <a:tr h="287132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03939"/>
                  </a:ext>
                </a:extLst>
              </a:tr>
              <a:tr h="287132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pl-PL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Saldo początkowe + zwiększenie stanu konta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pl-PL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zmniejszenie stanu konta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711384"/>
                  </a:ext>
                </a:extLst>
              </a:tr>
              <a:tr h="287132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517518"/>
                  </a:ext>
                </a:extLst>
              </a:tr>
              <a:tr h="287132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70177"/>
                  </a:ext>
                </a:extLst>
              </a:tr>
              <a:tr h="287132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106883"/>
                  </a:ext>
                </a:extLst>
              </a:tr>
              <a:tr h="287132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033913"/>
                  </a:ext>
                </a:extLst>
              </a:tr>
              <a:tr h="287132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534399"/>
                  </a:ext>
                </a:extLst>
              </a:tr>
              <a:tr h="287132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461907"/>
                  </a:ext>
                </a:extLst>
              </a:tr>
              <a:tr h="287132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785715"/>
                  </a:ext>
                </a:extLst>
              </a:tr>
              <a:tr h="287132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993377"/>
                  </a:ext>
                </a:extLst>
              </a:tr>
            </a:tbl>
          </a:graphicData>
        </a:graphic>
      </p:graphicFrame>
      <p:graphicFrame>
        <p:nvGraphicFramePr>
          <p:cNvPr id="7" name="Symbol zastępczy zawartości 5">
            <a:extLst>
              <a:ext uri="{FF2B5EF4-FFF2-40B4-BE49-F238E27FC236}">
                <a16:creationId xmlns:a16="http://schemas.microsoft.com/office/drawing/2014/main" id="{7EB5D5B3-9E54-E9E0-B287-C1BB4C4F74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239528"/>
              </p:ext>
            </p:extLst>
          </p:nvPr>
        </p:nvGraphicFramePr>
        <p:xfrm>
          <a:off x="6216529" y="776700"/>
          <a:ext cx="5603106" cy="4011115"/>
        </p:xfrm>
        <a:graphic>
          <a:graphicData uri="http://schemas.openxmlformats.org/drawingml/2006/table">
            <a:tbl>
              <a:tblPr/>
              <a:tblGrid>
                <a:gridCol w="933851">
                  <a:extLst>
                    <a:ext uri="{9D8B030D-6E8A-4147-A177-3AD203B41FA5}">
                      <a16:colId xmlns:a16="http://schemas.microsoft.com/office/drawing/2014/main" val="772297475"/>
                    </a:ext>
                  </a:extLst>
                </a:gridCol>
                <a:gridCol w="933851">
                  <a:extLst>
                    <a:ext uri="{9D8B030D-6E8A-4147-A177-3AD203B41FA5}">
                      <a16:colId xmlns:a16="http://schemas.microsoft.com/office/drawing/2014/main" val="210425"/>
                    </a:ext>
                  </a:extLst>
                </a:gridCol>
                <a:gridCol w="933851">
                  <a:extLst>
                    <a:ext uri="{9D8B030D-6E8A-4147-A177-3AD203B41FA5}">
                      <a16:colId xmlns:a16="http://schemas.microsoft.com/office/drawing/2014/main" val="1716413216"/>
                    </a:ext>
                  </a:extLst>
                </a:gridCol>
                <a:gridCol w="933851">
                  <a:extLst>
                    <a:ext uri="{9D8B030D-6E8A-4147-A177-3AD203B41FA5}">
                      <a16:colId xmlns:a16="http://schemas.microsoft.com/office/drawing/2014/main" val="3497909811"/>
                    </a:ext>
                  </a:extLst>
                </a:gridCol>
                <a:gridCol w="933851">
                  <a:extLst>
                    <a:ext uri="{9D8B030D-6E8A-4147-A177-3AD203B41FA5}">
                      <a16:colId xmlns:a16="http://schemas.microsoft.com/office/drawing/2014/main" val="3283911906"/>
                    </a:ext>
                  </a:extLst>
                </a:gridCol>
                <a:gridCol w="933851">
                  <a:extLst>
                    <a:ext uri="{9D8B030D-6E8A-4147-A177-3AD203B41FA5}">
                      <a16:colId xmlns:a16="http://schemas.microsoft.com/office/drawing/2014/main" val="3469574933"/>
                    </a:ext>
                  </a:extLst>
                </a:gridCol>
              </a:tblGrid>
              <a:tr h="278239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843484"/>
                  </a:ext>
                </a:extLst>
              </a:tr>
              <a:tr h="278239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Wn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Kredyty bankowe                 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093520"/>
                  </a:ext>
                </a:extLst>
              </a:tr>
              <a:tr h="278239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727535"/>
                  </a:ext>
                </a:extLst>
              </a:tr>
              <a:tr h="278239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556478"/>
                  </a:ext>
                </a:extLst>
              </a:tr>
              <a:tr h="278239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pl-PL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zmniejszenie stanu konta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pl-PL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Saldo początkowe + zwiększenie stanu konta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490086"/>
                  </a:ext>
                </a:extLst>
              </a:tr>
              <a:tr h="278239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412531"/>
                  </a:ext>
                </a:extLst>
              </a:tr>
              <a:tr h="278239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166351"/>
                  </a:ext>
                </a:extLst>
              </a:tr>
              <a:tr h="278239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48591"/>
                  </a:ext>
                </a:extLst>
              </a:tr>
              <a:tr h="278239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194433"/>
                  </a:ext>
                </a:extLst>
              </a:tr>
              <a:tr h="278239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671603"/>
                  </a:ext>
                </a:extLst>
              </a:tr>
              <a:tr h="278239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717763"/>
                  </a:ext>
                </a:extLst>
              </a:tr>
              <a:tr h="278239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23598"/>
                  </a:ext>
                </a:extLst>
              </a:tr>
              <a:tr h="278239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393757"/>
                  </a:ext>
                </a:extLst>
              </a:tr>
              <a:tr h="278239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90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47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89F335-A08B-4FA2-81E4-C5D5A5AD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Operacje aktywne na kontach bilansowych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D706A1-7244-44AD-B63F-9D4DDD4F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1) Aktywna</a:t>
            </a:r>
            <a:br>
              <a:rPr lang="pl-PL" dirty="0"/>
            </a:br>
            <a:r>
              <a:rPr lang="pl-PL" dirty="0"/>
              <a:t>KP – przyjęto do kasy spłatę należności od odbiorcy - 300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F5F4BE2-52DE-4030-9CDB-7DBAE9799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98461"/>
              </p:ext>
            </p:extLst>
          </p:nvPr>
        </p:nvGraphicFramePr>
        <p:xfrm>
          <a:off x="2020186" y="2519916"/>
          <a:ext cx="7740504" cy="3349177"/>
        </p:xfrm>
        <a:graphic>
          <a:graphicData uri="http://schemas.openxmlformats.org/drawingml/2006/table">
            <a:tbl>
              <a:tblPr/>
              <a:tblGrid>
                <a:gridCol w="860056">
                  <a:extLst>
                    <a:ext uri="{9D8B030D-6E8A-4147-A177-3AD203B41FA5}">
                      <a16:colId xmlns:a16="http://schemas.microsoft.com/office/drawing/2014/main" val="522885094"/>
                    </a:ext>
                  </a:extLst>
                </a:gridCol>
                <a:gridCol w="860056">
                  <a:extLst>
                    <a:ext uri="{9D8B030D-6E8A-4147-A177-3AD203B41FA5}">
                      <a16:colId xmlns:a16="http://schemas.microsoft.com/office/drawing/2014/main" val="2419211011"/>
                    </a:ext>
                  </a:extLst>
                </a:gridCol>
                <a:gridCol w="860056">
                  <a:extLst>
                    <a:ext uri="{9D8B030D-6E8A-4147-A177-3AD203B41FA5}">
                      <a16:colId xmlns:a16="http://schemas.microsoft.com/office/drawing/2014/main" val="3316285483"/>
                    </a:ext>
                  </a:extLst>
                </a:gridCol>
                <a:gridCol w="860056">
                  <a:extLst>
                    <a:ext uri="{9D8B030D-6E8A-4147-A177-3AD203B41FA5}">
                      <a16:colId xmlns:a16="http://schemas.microsoft.com/office/drawing/2014/main" val="3354427130"/>
                    </a:ext>
                  </a:extLst>
                </a:gridCol>
                <a:gridCol w="860056">
                  <a:extLst>
                    <a:ext uri="{9D8B030D-6E8A-4147-A177-3AD203B41FA5}">
                      <a16:colId xmlns:a16="http://schemas.microsoft.com/office/drawing/2014/main" val="3946510977"/>
                    </a:ext>
                  </a:extLst>
                </a:gridCol>
                <a:gridCol w="860056">
                  <a:extLst>
                    <a:ext uri="{9D8B030D-6E8A-4147-A177-3AD203B41FA5}">
                      <a16:colId xmlns:a16="http://schemas.microsoft.com/office/drawing/2014/main" val="4174554717"/>
                    </a:ext>
                  </a:extLst>
                </a:gridCol>
                <a:gridCol w="860056">
                  <a:extLst>
                    <a:ext uri="{9D8B030D-6E8A-4147-A177-3AD203B41FA5}">
                      <a16:colId xmlns:a16="http://schemas.microsoft.com/office/drawing/2014/main" val="3277777870"/>
                    </a:ext>
                  </a:extLst>
                </a:gridCol>
                <a:gridCol w="860056">
                  <a:extLst>
                    <a:ext uri="{9D8B030D-6E8A-4147-A177-3AD203B41FA5}">
                      <a16:colId xmlns:a16="http://schemas.microsoft.com/office/drawing/2014/main" val="1925078254"/>
                    </a:ext>
                  </a:extLst>
                </a:gridCol>
                <a:gridCol w="860056">
                  <a:extLst>
                    <a:ext uri="{9D8B030D-6E8A-4147-A177-3AD203B41FA5}">
                      <a16:colId xmlns:a16="http://schemas.microsoft.com/office/drawing/2014/main" val="3045373467"/>
                    </a:ext>
                  </a:extLst>
                </a:gridCol>
              </a:tblGrid>
              <a:tr h="257629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059135"/>
                  </a:ext>
                </a:extLst>
              </a:tr>
              <a:tr h="25762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Wn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Kasa                      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Wn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Należności o odbiorców     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160009"/>
                  </a:ext>
                </a:extLst>
              </a:tr>
              <a:tr h="257629">
                <a:tc gridSpan="2"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300 (1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92792"/>
                  </a:ext>
                </a:extLst>
              </a:tr>
              <a:tr h="257629">
                <a:tc gridSpan="2"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1) 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113562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155103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917787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249285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297051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706127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760420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5620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319114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105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96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F3E67F-6627-4CF1-9B5D-875319BA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Operacje pasywne na kontach bilansowych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9966D2-E424-4016-8DD7-583A5D998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2) WB – spłacono zobowiązanie wobec dostawców zaciągniętym w tym celu kredytem - 500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4AAC377-2B5F-4AFC-820F-7A6BF384A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56782"/>
              </p:ext>
            </p:extLst>
          </p:nvPr>
        </p:nvGraphicFramePr>
        <p:xfrm>
          <a:off x="2275366" y="2339163"/>
          <a:ext cx="8133906" cy="3870258"/>
        </p:xfrm>
        <a:graphic>
          <a:graphicData uri="http://schemas.openxmlformats.org/drawingml/2006/table">
            <a:tbl>
              <a:tblPr/>
              <a:tblGrid>
                <a:gridCol w="739446">
                  <a:extLst>
                    <a:ext uri="{9D8B030D-6E8A-4147-A177-3AD203B41FA5}">
                      <a16:colId xmlns:a16="http://schemas.microsoft.com/office/drawing/2014/main" val="3399855796"/>
                    </a:ext>
                  </a:extLst>
                </a:gridCol>
                <a:gridCol w="739446">
                  <a:extLst>
                    <a:ext uri="{9D8B030D-6E8A-4147-A177-3AD203B41FA5}">
                      <a16:colId xmlns:a16="http://schemas.microsoft.com/office/drawing/2014/main" val="3302265225"/>
                    </a:ext>
                  </a:extLst>
                </a:gridCol>
                <a:gridCol w="739446">
                  <a:extLst>
                    <a:ext uri="{9D8B030D-6E8A-4147-A177-3AD203B41FA5}">
                      <a16:colId xmlns:a16="http://schemas.microsoft.com/office/drawing/2014/main" val="2417550361"/>
                    </a:ext>
                  </a:extLst>
                </a:gridCol>
                <a:gridCol w="739446">
                  <a:extLst>
                    <a:ext uri="{9D8B030D-6E8A-4147-A177-3AD203B41FA5}">
                      <a16:colId xmlns:a16="http://schemas.microsoft.com/office/drawing/2014/main" val="416583635"/>
                    </a:ext>
                  </a:extLst>
                </a:gridCol>
                <a:gridCol w="739446">
                  <a:extLst>
                    <a:ext uri="{9D8B030D-6E8A-4147-A177-3AD203B41FA5}">
                      <a16:colId xmlns:a16="http://schemas.microsoft.com/office/drawing/2014/main" val="3460929506"/>
                    </a:ext>
                  </a:extLst>
                </a:gridCol>
                <a:gridCol w="739446">
                  <a:extLst>
                    <a:ext uri="{9D8B030D-6E8A-4147-A177-3AD203B41FA5}">
                      <a16:colId xmlns:a16="http://schemas.microsoft.com/office/drawing/2014/main" val="383714436"/>
                    </a:ext>
                  </a:extLst>
                </a:gridCol>
                <a:gridCol w="739446">
                  <a:extLst>
                    <a:ext uri="{9D8B030D-6E8A-4147-A177-3AD203B41FA5}">
                      <a16:colId xmlns:a16="http://schemas.microsoft.com/office/drawing/2014/main" val="528455844"/>
                    </a:ext>
                  </a:extLst>
                </a:gridCol>
                <a:gridCol w="739446">
                  <a:extLst>
                    <a:ext uri="{9D8B030D-6E8A-4147-A177-3AD203B41FA5}">
                      <a16:colId xmlns:a16="http://schemas.microsoft.com/office/drawing/2014/main" val="3881510277"/>
                    </a:ext>
                  </a:extLst>
                </a:gridCol>
                <a:gridCol w="739446">
                  <a:extLst>
                    <a:ext uri="{9D8B030D-6E8A-4147-A177-3AD203B41FA5}">
                      <a16:colId xmlns:a16="http://schemas.microsoft.com/office/drawing/2014/main" val="4218559366"/>
                    </a:ext>
                  </a:extLst>
                </a:gridCol>
                <a:gridCol w="739446">
                  <a:extLst>
                    <a:ext uri="{9D8B030D-6E8A-4147-A177-3AD203B41FA5}">
                      <a16:colId xmlns:a16="http://schemas.microsoft.com/office/drawing/2014/main" val="3842515359"/>
                    </a:ext>
                  </a:extLst>
                </a:gridCol>
                <a:gridCol w="739446">
                  <a:extLst>
                    <a:ext uri="{9D8B030D-6E8A-4147-A177-3AD203B41FA5}">
                      <a16:colId xmlns:a16="http://schemas.microsoft.com/office/drawing/2014/main" val="113144785"/>
                    </a:ext>
                  </a:extLst>
                </a:gridCol>
              </a:tblGrid>
              <a:tr h="276447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447346"/>
                  </a:ext>
                </a:extLst>
              </a:tr>
              <a:tr h="276447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Zobowiązanie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148190"/>
                  </a:ext>
                </a:extLst>
              </a:tr>
              <a:tr h="276447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Wn</a:t>
                      </a:r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Kredyty bankowe                 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Wn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wobec dostawców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Ma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610158"/>
                  </a:ext>
                </a:extLst>
              </a:tr>
              <a:tr h="276447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 (</a:t>
                      </a:r>
                      <a:r>
                        <a:rPr lang="pl-P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2) 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 (</a:t>
                      </a:r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962787"/>
                  </a:ext>
                </a:extLst>
              </a:tr>
              <a:tr h="276447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pl-PL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500 (2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597739"/>
                  </a:ext>
                </a:extLst>
              </a:tr>
              <a:tr h="276447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806572"/>
                  </a:ext>
                </a:extLst>
              </a:tr>
              <a:tr h="276447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503259"/>
                  </a:ext>
                </a:extLst>
              </a:tr>
              <a:tr h="276447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047606"/>
                  </a:ext>
                </a:extLst>
              </a:tr>
              <a:tr h="276447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144441"/>
                  </a:ext>
                </a:extLst>
              </a:tr>
              <a:tr h="276447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737592"/>
                  </a:ext>
                </a:extLst>
              </a:tr>
              <a:tr h="276447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565336"/>
                  </a:ext>
                </a:extLst>
              </a:tr>
              <a:tr h="276447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76334"/>
                  </a:ext>
                </a:extLst>
              </a:tr>
              <a:tr h="276447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945217"/>
                  </a:ext>
                </a:extLst>
              </a:tr>
              <a:tr h="276447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937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13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DC4C2C-EA58-4E81-9B56-B3862D70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Operacje </a:t>
            </a:r>
            <a:r>
              <a:rPr lang="pl-PL" dirty="0" err="1"/>
              <a:t>aktywno</a:t>
            </a:r>
            <a:r>
              <a:rPr lang="pl-PL" dirty="0"/>
              <a:t>-pasywne (zwiększająca)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B0F20B-2762-4468-AFFF-0C8482DB2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3)</a:t>
            </a:r>
            <a:r>
              <a:rPr lang="pl-PL" dirty="0" err="1"/>
              <a:t>Pz</a:t>
            </a:r>
            <a:r>
              <a:rPr lang="pl-PL" dirty="0"/>
              <a:t>, Faktura VAT - Przyjęto do magazynu materiały, faktura wobec dostawcy płatna za 4 miesiące – 600</a:t>
            </a:r>
          </a:p>
          <a:p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4787178-2D22-4401-92A6-00065EC6E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3528"/>
              </p:ext>
            </p:extLst>
          </p:nvPr>
        </p:nvGraphicFramePr>
        <p:xfrm>
          <a:off x="1605516" y="2619374"/>
          <a:ext cx="9027050" cy="3358095"/>
        </p:xfrm>
        <a:graphic>
          <a:graphicData uri="http://schemas.openxmlformats.org/drawingml/2006/table">
            <a:tbl>
              <a:tblPr/>
              <a:tblGrid>
                <a:gridCol w="902705">
                  <a:extLst>
                    <a:ext uri="{9D8B030D-6E8A-4147-A177-3AD203B41FA5}">
                      <a16:colId xmlns:a16="http://schemas.microsoft.com/office/drawing/2014/main" val="2407684237"/>
                    </a:ext>
                  </a:extLst>
                </a:gridCol>
                <a:gridCol w="902705">
                  <a:extLst>
                    <a:ext uri="{9D8B030D-6E8A-4147-A177-3AD203B41FA5}">
                      <a16:colId xmlns:a16="http://schemas.microsoft.com/office/drawing/2014/main" val="468029406"/>
                    </a:ext>
                  </a:extLst>
                </a:gridCol>
                <a:gridCol w="902705">
                  <a:extLst>
                    <a:ext uri="{9D8B030D-6E8A-4147-A177-3AD203B41FA5}">
                      <a16:colId xmlns:a16="http://schemas.microsoft.com/office/drawing/2014/main" val="2273293743"/>
                    </a:ext>
                  </a:extLst>
                </a:gridCol>
                <a:gridCol w="902705">
                  <a:extLst>
                    <a:ext uri="{9D8B030D-6E8A-4147-A177-3AD203B41FA5}">
                      <a16:colId xmlns:a16="http://schemas.microsoft.com/office/drawing/2014/main" val="1173820178"/>
                    </a:ext>
                  </a:extLst>
                </a:gridCol>
                <a:gridCol w="902705">
                  <a:extLst>
                    <a:ext uri="{9D8B030D-6E8A-4147-A177-3AD203B41FA5}">
                      <a16:colId xmlns:a16="http://schemas.microsoft.com/office/drawing/2014/main" val="3358445097"/>
                    </a:ext>
                  </a:extLst>
                </a:gridCol>
                <a:gridCol w="902705">
                  <a:extLst>
                    <a:ext uri="{9D8B030D-6E8A-4147-A177-3AD203B41FA5}">
                      <a16:colId xmlns:a16="http://schemas.microsoft.com/office/drawing/2014/main" val="1679639430"/>
                    </a:ext>
                  </a:extLst>
                </a:gridCol>
                <a:gridCol w="902705">
                  <a:extLst>
                    <a:ext uri="{9D8B030D-6E8A-4147-A177-3AD203B41FA5}">
                      <a16:colId xmlns:a16="http://schemas.microsoft.com/office/drawing/2014/main" val="1759119596"/>
                    </a:ext>
                  </a:extLst>
                </a:gridCol>
                <a:gridCol w="902705">
                  <a:extLst>
                    <a:ext uri="{9D8B030D-6E8A-4147-A177-3AD203B41FA5}">
                      <a16:colId xmlns:a16="http://schemas.microsoft.com/office/drawing/2014/main" val="1212433879"/>
                    </a:ext>
                  </a:extLst>
                </a:gridCol>
                <a:gridCol w="902705">
                  <a:extLst>
                    <a:ext uri="{9D8B030D-6E8A-4147-A177-3AD203B41FA5}">
                      <a16:colId xmlns:a16="http://schemas.microsoft.com/office/drawing/2014/main" val="464119580"/>
                    </a:ext>
                  </a:extLst>
                </a:gridCol>
                <a:gridCol w="902705">
                  <a:extLst>
                    <a:ext uri="{9D8B030D-6E8A-4147-A177-3AD203B41FA5}">
                      <a16:colId xmlns:a16="http://schemas.microsoft.com/office/drawing/2014/main" val="4154763406"/>
                    </a:ext>
                  </a:extLst>
                </a:gridCol>
              </a:tblGrid>
              <a:tr h="258315"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Zobowiązanie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902332"/>
                  </a:ext>
                </a:extLst>
              </a:tr>
              <a:tr h="25831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Wn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Materiały                   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Wn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wobec dostawców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094601"/>
                  </a:ext>
                </a:extLst>
              </a:tr>
              <a:tr h="25831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Sp) 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 (Sp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754805"/>
                  </a:ext>
                </a:extLst>
              </a:tr>
              <a:tr h="25831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3) 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600 (3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713857"/>
                  </a:ext>
                </a:extLst>
              </a:tr>
              <a:tr h="258315"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083024"/>
                  </a:ext>
                </a:extLst>
              </a:tr>
              <a:tr h="258315"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449640"/>
                  </a:ext>
                </a:extLst>
              </a:tr>
              <a:tr h="258315"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146668"/>
                  </a:ext>
                </a:extLst>
              </a:tr>
              <a:tr h="258315"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074215"/>
                  </a:ext>
                </a:extLst>
              </a:tr>
              <a:tr h="258315"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393230"/>
                  </a:ext>
                </a:extLst>
              </a:tr>
              <a:tr h="258315"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890110"/>
                  </a:ext>
                </a:extLst>
              </a:tr>
              <a:tr h="258315"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028985"/>
                  </a:ext>
                </a:extLst>
              </a:tr>
              <a:tr h="258315"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426778"/>
                  </a:ext>
                </a:extLst>
              </a:tr>
              <a:tr h="258315"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89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625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554</Words>
  <Application>Microsoft Office PowerPoint</Application>
  <PresentationFormat>Panoramiczny</PresentationFormat>
  <Paragraphs>223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Retrospekcja</vt:lpstr>
      <vt:lpstr>Ewidencja na kontach bilansowych, Zestawienie Obrotów  i Sald</vt:lpstr>
      <vt:lpstr>Podział kont bilansowych</vt:lpstr>
      <vt:lpstr>Strony kont</vt:lpstr>
      <vt:lpstr>Konta aktywne</vt:lpstr>
      <vt:lpstr>Konta pasywne</vt:lpstr>
      <vt:lpstr>Odbicie lustrzane kont bilansowych</vt:lpstr>
      <vt:lpstr>Operacje aktywne na kontach bilansowych</vt:lpstr>
      <vt:lpstr>Operacje pasywne na kontach bilansowych</vt:lpstr>
      <vt:lpstr>Operacje aktywno-pasywne (zwiększająca)</vt:lpstr>
      <vt:lpstr>Operacje Aktywno-pasywne (zmniejszające)</vt:lpstr>
      <vt:lpstr>Zamykanie kont, </vt:lpstr>
      <vt:lpstr>Zamykanie kont</vt:lpstr>
      <vt:lpstr>Zestawienie obrotów i sald – zostanie to opisane na zajęciach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Ewidencja na kontach bilansowych, Zestawienie Obrotów  i Sald</dc:title>
  <dc:creator>Karolina</dc:creator>
  <cp:lastModifiedBy>Karolina SMĘTEK</cp:lastModifiedBy>
  <cp:revision>6</cp:revision>
  <dcterms:created xsi:type="dcterms:W3CDTF">2020-11-09T10:34:30Z</dcterms:created>
  <dcterms:modified xsi:type="dcterms:W3CDTF">2023-11-30T14:08:57Z</dcterms:modified>
</cp:coreProperties>
</file>