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21"/>
  </p:notesMasterIdLst>
  <p:sldIdLst>
    <p:sldId id="288" r:id="rId2"/>
    <p:sldId id="283" r:id="rId3"/>
    <p:sldId id="289" r:id="rId4"/>
    <p:sldId id="269" r:id="rId5"/>
    <p:sldId id="280" r:id="rId6"/>
    <p:sldId id="284" r:id="rId7"/>
    <p:sldId id="270" r:id="rId8"/>
    <p:sldId id="271" r:id="rId9"/>
    <p:sldId id="281" r:id="rId10"/>
    <p:sldId id="272" r:id="rId11"/>
    <p:sldId id="287" r:id="rId12"/>
    <p:sldId id="274" r:id="rId13"/>
    <p:sldId id="286" r:id="rId14"/>
    <p:sldId id="285" r:id="rId15"/>
    <p:sldId id="273" r:id="rId16"/>
    <p:sldId id="278" r:id="rId17"/>
    <p:sldId id="275" r:id="rId18"/>
    <p:sldId id="276" r:id="rId19"/>
    <p:sldId id="277" r:id="rId20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>
      <p:cViewPr varScale="1">
        <p:scale>
          <a:sx n="82" d="100"/>
          <a:sy n="82" d="100"/>
        </p:scale>
        <p:origin x="1488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F13C7-8CDD-472D-B1B3-DCEB7B185F39}" type="datetimeFigureOut">
              <a:rPr lang="pl-PL" smtClean="0"/>
              <a:pPr/>
              <a:t>15 gru 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53284-BBC3-4812-8D3A-57E4A9A83D0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306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3284-BBC3-4812-8D3A-57E4A9A83D06}" type="slidenum">
              <a:rPr lang="pl-PL" smtClean="0"/>
              <a:pPr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5349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3284-BBC3-4812-8D3A-57E4A9A83D06}" type="slidenum">
              <a:rPr lang="pl-PL" smtClean="0"/>
              <a:pPr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96024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3284-BBC3-4812-8D3A-57E4A9A83D06}" type="slidenum">
              <a:rPr lang="pl-PL" smtClean="0"/>
              <a:pPr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1629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3284-BBC3-4812-8D3A-57E4A9A83D06}" type="slidenum">
              <a:rPr lang="pl-PL" smtClean="0"/>
              <a:pPr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93785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3284-BBC3-4812-8D3A-57E4A9A83D06}" type="slidenum">
              <a:rPr lang="pl-PL" smtClean="0"/>
              <a:pPr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79954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3284-BBC3-4812-8D3A-57E4A9A83D06}" type="slidenum">
              <a:rPr lang="pl-PL" smtClean="0"/>
              <a:pPr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960241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3284-BBC3-4812-8D3A-57E4A9A83D06}" type="slidenum">
              <a:rPr lang="pl-PL" smtClean="0"/>
              <a:pPr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70829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3284-BBC3-4812-8D3A-57E4A9A83D06}" type="slidenum">
              <a:rPr lang="pl-PL" smtClean="0"/>
              <a:pPr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64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3284-BBC3-4812-8D3A-57E4A9A83D06}" type="slidenum">
              <a:rPr lang="pl-PL" smtClean="0"/>
              <a:pPr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8580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3284-BBC3-4812-8D3A-57E4A9A83D06}" type="slidenum">
              <a:rPr lang="pl-PL" smtClean="0"/>
              <a:pPr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8580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3284-BBC3-4812-8D3A-57E4A9A83D06}" type="slidenum">
              <a:rPr lang="pl-PL" smtClean="0"/>
              <a:pPr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453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3284-BBC3-4812-8D3A-57E4A9A83D06}" type="slidenum">
              <a:rPr lang="pl-PL" smtClean="0"/>
              <a:pPr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70472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3284-BBC3-4812-8D3A-57E4A9A83D06}" type="slidenum">
              <a:rPr lang="pl-PL" smtClean="0"/>
              <a:pPr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99413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3284-BBC3-4812-8D3A-57E4A9A83D06}" type="slidenum">
              <a:rPr lang="pl-PL" smtClean="0"/>
              <a:pPr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99413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3284-BBC3-4812-8D3A-57E4A9A83D06}" type="slidenum">
              <a:rPr lang="pl-PL" smtClean="0"/>
              <a:pPr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04014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3284-BBC3-4812-8D3A-57E4A9A83D06}" type="slidenum">
              <a:rPr lang="pl-PL" smtClean="0"/>
              <a:pPr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04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ytuł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22" name="Podtytuł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/>
              <a:t>Kliknij, aby edytować styl wzorca podtytułu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2DBE-6314-4CEB-B5F1-D5533BE5F5B8}" type="datetimeFigureOut">
              <a:rPr lang="pl-PL" smtClean="0"/>
              <a:pPr/>
              <a:t>15 gru 2023</a:t>
            </a:fld>
            <a:endParaRPr lang="pl-PL"/>
          </a:p>
        </p:txBody>
      </p:sp>
      <p:sp>
        <p:nvSpPr>
          <p:cNvPr id="20" name="Symbol zastępczy stopki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0" name="Symbol zastępczy numeru slajdu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FA52-289D-4D2E-92B0-C6EAB7C6C16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Elipsa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lipsa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2DBE-6314-4CEB-B5F1-D5533BE5F5B8}" type="datetimeFigureOut">
              <a:rPr lang="pl-PL" smtClean="0"/>
              <a:pPr/>
              <a:t>15 gru 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FA52-289D-4D2E-92B0-C6EAB7C6C16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2DBE-6314-4CEB-B5F1-D5533BE5F5B8}" type="datetimeFigureOut">
              <a:rPr lang="pl-PL" smtClean="0"/>
              <a:pPr/>
              <a:t>15 gru 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FA52-289D-4D2E-92B0-C6EAB7C6C16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2DBE-6314-4CEB-B5F1-D5533BE5F5B8}" type="datetimeFigureOut">
              <a:rPr lang="pl-PL" smtClean="0"/>
              <a:pPr/>
              <a:t>15 gru 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FA52-289D-4D2E-92B0-C6EAB7C6C16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2DBE-6314-4CEB-B5F1-D5533BE5F5B8}" type="datetimeFigureOut">
              <a:rPr lang="pl-PL" smtClean="0"/>
              <a:pPr/>
              <a:t>15 gru 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FA52-289D-4D2E-92B0-C6EAB7C6C16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0" name="Prostokąt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Elipsa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lipsa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2DBE-6314-4CEB-B5F1-D5533BE5F5B8}" type="datetimeFigureOut">
              <a:rPr lang="pl-PL" smtClean="0"/>
              <a:pPr/>
              <a:t>15 gru 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FA52-289D-4D2E-92B0-C6EAB7C6C16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2DBE-6314-4CEB-B5F1-D5533BE5F5B8}" type="datetimeFigureOut">
              <a:rPr lang="pl-PL" smtClean="0"/>
              <a:pPr/>
              <a:t>15 gru 2023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FA52-289D-4D2E-92B0-C6EAB7C6C16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2DBE-6314-4CEB-B5F1-D5533BE5F5B8}" type="datetimeFigureOut">
              <a:rPr lang="pl-PL" smtClean="0"/>
              <a:pPr/>
              <a:t>15 gru 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FA52-289D-4D2E-92B0-C6EAB7C6C16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2DBE-6314-4CEB-B5F1-D5533BE5F5B8}" type="datetimeFigureOut">
              <a:rPr lang="pl-PL" smtClean="0"/>
              <a:pPr/>
              <a:t>15 gru 2023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FA52-289D-4D2E-92B0-C6EAB7C6C16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Prostokąt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2DBE-6314-4CEB-B5F1-D5533BE5F5B8}" type="datetimeFigureOut">
              <a:rPr lang="pl-PL" smtClean="0"/>
              <a:pPr/>
              <a:t>15 gru 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FA52-289D-4D2E-92B0-C6EAB7C6C16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2DBE-6314-4CEB-B5F1-D5533BE5F5B8}" type="datetimeFigureOut">
              <a:rPr lang="pl-PL" smtClean="0"/>
              <a:pPr/>
              <a:t>15 gru 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FA52-289D-4D2E-92B0-C6EAB7C6C16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Prostokąt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l-PL"/>
              <a:t>Kliknij ikonę, aby dodać obraz</a:t>
            </a:r>
            <a:endParaRPr kumimoji="0" lang="en-US" dirty="0"/>
          </a:p>
        </p:txBody>
      </p:sp>
      <p:sp>
        <p:nvSpPr>
          <p:cNvPr id="9" name="Schemat blokowy: proce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Schemat blokowy: proce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ycinek koł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Elipsa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Pierścień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ostokąt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Symbol zastępczy tytułu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9" name="Symbol zastępczy tekstu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pl-PL"/>
              <a:t>Kliknij, aby edytować style wzorca tekstu</a:t>
            </a:r>
          </a:p>
          <a:p>
            <a:pPr lvl="1" eaLnBrk="1" latinLnBrk="0" hangingPunct="1"/>
            <a:r>
              <a:rPr kumimoji="0" lang="pl-PL"/>
              <a:t>Drugi poziom</a:t>
            </a:r>
          </a:p>
          <a:p>
            <a:pPr lvl="2" eaLnBrk="1" latinLnBrk="0" hangingPunct="1"/>
            <a:r>
              <a:rPr kumimoji="0" lang="pl-PL"/>
              <a:t>Trzeci poziom</a:t>
            </a:r>
          </a:p>
          <a:p>
            <a:pPr lvl="3" eaLnBrk="1" latinLnBrk="0" hangingPunct="1"/>
            <a:r>
              <a:rPr kumimoji="0" lang="pl-PL"/>
              <a:t>Czwarty poziom</a:t>
            </a:r>
          </a:p>
          <a:p>
            <a:pPr lvl="4" eaLnBrk="1" latinLnBrk="0" hangingPunct="1"/>
            <a:r>
              <a:rPr kumimoji="0" lang="pl-PL"/>
              <a:t>Piąty poziom</a:t>
            </a:r>
            <a:endParaRPr kumimoji="0" lang="en-US"/>
          </a:p>
        </p:txBody>
      </p:sp>
      <p:sp>
        <p:nvSpPr>
          <p:cNvPr id="24" name="Symbol zastępczy daty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DA32DBE-6314-4CEB-B5F1-D5533BE5F5B8}" type="datetimeFigureOut">
              <a:rPr lang="pl-PL" smtClean="0"/>
              <a:pPr/>
              <a:t>15 gru 2023</a:t>
            </a:fld>
            <a:endParaRPr lang="pl-PL"/>
          </a:p>
        </p:txBody>
      </p:sp>
      <p:sp>
        <p:nvSpPr>
          <p:cNvPr id="10" name="Symbol zastępczy stopki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pl-PL"/>
          </a:p>
        </p:txBody>
      </p:sp>
      <p:sp>
        <p:nvSpPr>
          <p:cNvPr id="22" name="Symbol zastępczy numeru slajdu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DC9FA52-289D-4D2E-92B0-C6EAB7C6C16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5" name="Prostokąt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7" Type="http://schemas.openxmlformats.org/officeDocument/2006/relationships/image" Target="../media/image23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2.emf"/><Relationship Id="rId4" Type="http://schemas.openxmlformats.org/officeDocument/2006/relationships/oleObject" Target="../embeddings/oleObject16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BA562768-F1CA-F07F-076A-0DEED5CF0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484784"/>
            <a:ext cx="655320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3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03029" y="1628799"/>
            <a:ext cx="7690042" cy="522919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l-PL" sz="1800" dirty="0">
                <a:latin typeface="Calibri" panose="020F0502020204030204" pitchFamily="34" charset="0"/>
              </a:rPr>
              <a:t>Parametr </a:t>
            </a:r>
            <a:r>
              <a:rPr lang="pl-PL" sz="1800" b="1" i="1" dirty="0">
                <a:latin typeface="Calibri" panose="020F0502020204030204" pitchFamily="34" charset="0"/>
              </a:rPr>
              <a:t>a</a:t>
            </a:r>
            <a:r>
              <a:rPr lang="pl-PL" sz="1800" b="1" baseline="-25000" dirty="0">
                <a:latin typeface="Calibri" panose="020F0502020204030204" pitchFamily="34" charset="0"/>
              </a:rPr>
              <a:t>0</a:t>
            </a:r>
            <a:r>
              <a:rPr lang="pl-PL" sz="1800" dirty="0">
                <a:latin typeface="Calibri" panose="020F0502020204030204" pitchFamily="34" charset="0"/>
              </a:rPr>
              <a:t> nazywa się </a:t>
            </a:r>
            <a:r>
              <a:rPr lang="pl-PL" sz="1800" b="1" dirty="0">
                <a:latin typeface="Calibri" panose="020F0502020204030204" pitchFamily="34" charset="0"/>
              </a:rPr>
              <a:t>wyrazem wolnym </a:t>
            </a:r>
            <a:r>
              <a:rPr lang="pl-PL" sz="1800" dirty="0">
                <a:latin typeface="Calibri" panose="020F0502020204030204" pitchFamily="34" charset="0"/>
              </a:rPr>
              <a:t>i określa teoretyczną wartość zmiennej </a:t>
            </a:r>
            <a:r>
              <a:rPr lang="pl-PL" sz="1800" i="1" dirty="0">
                <a:latin typeface="Calibri" panose="020F0502020204030204" pitchFamily="34" charset="0"/>
              </a:rPr>
              <a:t>Y</a:t>
            </a:r>
            <a:r>
              <a:rPr lang="pl-PL" sz="1800" dirty="0">
                <a:latin typeface="Calibri" panose="020F0502020204030204" pitchFamily="34" charset="0"/>
              </a:rPr>
              <a:t> przy zmiennej </a:t>
            </a:r>
            <a:r>
              <a:rPr lang="pl-PL" sz="1800" i="1" dirty="0">
                <a:latin typeface="Calibri" panose="020F0502020204030204" pitchFamily="34" charset="0"/>
              </a:rPr>
              <a:t>X</a:t>
            </a:r>
            <a:r>
              <a:rPr lang="pl-PL" sz="1800" dirty="0">
                <a:latin typeface="Calibri" panose="020F0502020204030204" pitchFamily="34" charset="0"/>
              </a:rPr>
              <a:t> wynoszącej </a:t>
            </a:r>
            <a:r>
              <a:rPr lang="pl-PL" sz="1800" i="1" dirty="0">
                <a:latin typeface="Calibri" panose="020F0502020204030204" pitchFamily="34" charset="0"/>
              </a:rPr>
              <a:t>0</a:t>
            </a:r>
            <a:r>
              <a:rPr lang="pl-PL" sz="1800" dirty="0">
                <a:latin typeface="Calibri" panose="020F0502020204030204" pitchFamily="34" charset="0"/>
              </a:rPr>
              <a:t>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2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endParaRPr lang="pl-PL" sz="1800" dirty="0">
              <a:latin typeface="Calibri" panose="020F0502020204030204" pitchFamily="34" charset="0"/>
            </a:endParaRPr>
          </a:p>
        </p:txBody>
      </p:sp>
      <p:sp>
        <p:nvSpPr>
          <p:cNvPr id="4" name="Tytuł 3"/>
          <p:cNvSpPr txBox="1">
            <a:spLocks/>
          </p:cNvSpPr>
          <p:nvPr/>
        </p:nvSpPr>
        <p:spPr>
          <a:xfrm>
            <a:off x="1125720" y="429222"/>
            <a:ext cx="7831619" cy="64807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l-PL" sz="3600" b="1" dirty="0">
                <a:effectLst/>
                <a:latin typeface="Calibri" panose="020F0502020204030204" pitchFamily="34" charset="0"/>
              </a:rPr>
              <a:t>Analiza regresji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95AC06DC-4C5F-443F-92FD-A377A267AEC9}"/>
              </a:ext>
            </a:extLst>
          </p:cNvPr>
          <p:cNvSpPr/>
          <p:nvPr/>
        </p:nvSpPr>
        <p:spPr>
          <a:xfrm>
            <a:off x="2286000" y="29673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l-PL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9DC02272-4871-498A-969A-045969D82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619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graphicFrame>
        <p:nvGraphicFramePr>
          <p:cNvPr id="7" name="Obiekt 6">
            <a:extLst>
              <a:ext uri="{FF2B5EF4-FFF2-40B4-BE49-F238E27FC236}">
                <a16:creationId xmlns:a16="http://schemas.microsoft.com/office/drawing/2014/main" id="{57400D9E-0C29-45B9-936E-B7D415D8D6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3600062"/>
              </p:ext>
            </p:extLst>
          </p:nvPr>
        </p:nvGraphicFramePr>
        <p:xfrm>
          <a:off x="2699792" y="3037718"/>
          <a:ext cx="2931638" cy="40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38529" imgH="200189" progId="">
                  <p:embed/>
                </p:oleObj>
              </mc:Choice>
              <mc:Fallback>
                <p:oleObj name="Equation" r:id="rId3" imgW="1438529" imgH="200189" progId="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3037718"/>
                        <a:ext cx="2931638" cy="407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2503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42847" y="1386449"/>
            <a:ext cx="6997363" cy="535148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2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l-PL" sz="1800" dirty="0">
                <a:latin typeface="Calibri" panose="020F0502020204030204" pitchFamily="34" charset="0"/>
              </a:rPr>
              <a:t>Parametr </a:t>
            </a:r>
            <a:r>
              <a:rPr lang="pl-PL" sz="1800" b="1" i="1" dirty="0">
                <a:latin typeface="Calibri" panose="020F0502020204030204" pitchFamily="34" charset="0"/>
              </a:rPr>
              <a:t>a</a:t>
            </a:r>
            <a:r>
              <a:rPr lang="pl-PL" sz="1800" b="1" baseline="-25000" dirty="0">
                <a:latin typeface="Calibri" panose="020F0502020204030204" pitchFamily="34" charset="0"/>
              </a:rPr>
              <a:t>1</a:t>
            </a:r>
            <a:r>
              <a:rPr lang="pl-PL" sz="1800" dirty="0">
                <a:latin typeface="Calibri" panose="020F0502020204030204" pitchFamily="34" charset="0"/>
              </a:rPr>
              <a:t> nazywa się </a:t>
            </a:r>
            <a:r>
              <a:rPr lang="pl-PL" sz="1800" b="1" dirty="0">
                <a:latin typeface="Calibri" panose="020F0502020204030204" pitchFamily="34" charset="0"/>
              </a:rPr>
              <a:t>współczynnikiem regresji </a:t>
            </a:r>
            <a:r>
              <a:rPr lang="pl-PL" sz="1800" dirty="0">
                <a:latin typeface="Calibri" panose="020F0502020204030204" pitchFamily="34" charset="0"/>
              </a:rPr>
              <a:t>i określa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l-PL" sz="1800" dirty="0">
                <a:latin typeface="Calibri" panose="020F0502020204030204" pitchFamily="34" charset="0"/>
              </a:rPr>
              <a:t>reakcję zmiennej </a:t>
            </a:r>
            <a:r>
              <a:rPr lang="pl-PL" sz="1800" i="1" dirty="0">
                <a:latin typeface="Calibri" panose="020F0502020204030204" pitchFamily="34" charset="0"/>
              </a:rPr>
              <a:t>Y</a:t>
            </a:r>
            <a:r>
              <a:rPr lang="pl-PL" sz="1800" dirty="0">
                <a:latin typeface="Calibri" panose="020F0502020204030204" pitchFamily="34" charset="0"/>
              </a:rPr>
              <a:t> na jednostkowy przyrost wartości zmiennej </a:t>
            </a:r>
            <a:r>
              <a:rPr lang="pl-PL" sz="1800" i="1" dirty="0">
                <a:latin typeface="Calibri" panose="020F0502020204030204" pitchFamily="34" charset="0"/>
              </a:rPr>
              <a:t>X</a:t>
            </a:r>
            <a:r>
              <a:rPr lang="pl-PL" sz="1800" dirty="0">
                <a:latin typeface="Calibri" panose="020F0502020204030204" pitchFamily="34" charset="0"/>
              </a:rPr>
              <a:t>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r>
              <a:rPr lang="pl-PL" dirty="0"/>
              <a:t> 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endParaRPr lang="pl-PL" sz="1800" dirty="0">
              <a:latin typeface="Calibri" panose="020F0502020204030204" pitchFamily="34" charset="0"/>
            </a:endParaRPr>
          </a:p>
        </p:txBody>
      </p:sp>
      <p:sp>
        <p:nvSpPr>
          <p:cNvPr id="4" name="Tytuł 3"/>
          <p:cNvSpPr txBox="1">
            <a:spLocks/>
          </p:cNvSpPr>
          <p:nvPr/>
        </p:nvSpPr>
        <p:spPr>
          <a:xfrm>
            <a:off x="1125720" y="429222"/>
            <a:ext cx="7831619" cy="64807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l-PL" sz="3600" b="1" dirty="0">
                <a:effectLst/>
                <a:latin typeface="Calibri" panose="020F0502020204030204" pitchFamily="34" charset="0"/>
              </a:rPr>
              <a:t>Analiza regresji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95AC06DC-4C5F-443F-92FD-A377A267AEC9}"/>
              </a:ext>
            </a:extLst>
          </p:cNvPr>
          <p:cNvSpPr/>
          <p:nvPr/>
        </p:nvSpPr>
        <p:spPr>
          <a:xfrm>
            <a:off x="2286000" y="29673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l-PL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9DC02272-4871-498A-969A-045969D82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619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graphicFrame>
        <p:nvGraphicFramePr>
          <p:cNvPr id="8" name="Obiekt 7">
            <a:extLst>
              <a:ext uri="{FF2B5EF4-FFF2-40B4-BE49-F238E27FC236}">
                <a16:creationId xmlns:a16="http://schemas.microsoft.com/office/drawing/2014/main" id="{B3A55C53-7B0E-4E0B-908F-8ECCA4255A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8248956"/>
              </p:ext>
            </p:extLst>
          </p:nvPr>
        </p:nvGraphicFramePr>
        <p:xfrm>
          <a:off x="2051720" y="3423363"/>
          <a:ext cx="2016224" cy="419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62140" imgH="200189" progId="">
                  <p:embed/>
                </p:oleObj>
              </mc:Choice>
              <mc:Fallback>
                <p:oleObj name="Equation" r:id="rId3" imgW="962140" imgH="200189" progId="">
                  <p:embed/>
                  <p:pic>
                    <p:nvPicPr>
                      <p:cNvPr id="8" name="Obiekt 7">
                        <a:extLst>
                          <a:ext uri="{FF2B5EF4-FFF2-40B4-BE49-F238E27FC236}">
                            <a16:creationId xmlns:a16="http://schemas.microsoft.com/office/drawing/2014/main" id="{B3A55C53-7B0E-4E0B-908F-8ECCA4255A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3423363"/>
                        <a:ext cx="2016224" cy="4192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iekt 8">
            <a:extLst>
              <a:ext uri="{FF2B5EF4-FFF2-40B4-BE49-F238E27FC236}">
                <a16:creationId xmlns:a16="http://schemas.microsoft.com/office/drawing/2014/main" id="{0EBC562D-6721-4156-880C-AB7A37AD34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4254538"/>
              </p:ext>
            </p:extLst>
          </p:nvPr>
        </p:nvGraphicFramePr>
        <p:xfrm>
          <a:off x="1835696" y="4062191"/>
          <a:ext cx="6088599" cy="419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905865" imgH="200189" progId="">
                  <p:embed/>
                </p:oleObj>
              </mc:Choice>
              <mc:Fallback>
                <p:oleObj name="Equation" r:id="rId5" imgW="2905865" imgH="200189" progId="">
                  <p:embed/>
                  <p:pic>
                    <p:nvPicPr>
                      <p:cNvPr id="9" name="Obiekt 8">
                        <a:extLst>
                          <a:ext uri="{FF2B5EF4-FFF2-40B4-BE49-F238E27FC236}">
                            <a16:creationId xmlns:a16="http://schemas.microsoft.com/office/drawing/2014/main" id="{0EBC562D-6721-4156-880C-AB7A37AD34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4062191"/>
                        <a:ext cx="6088599" cy="4192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19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03029" y="1500175"/>
            <a:ext cx="7690042" cy="3143272"/>
          </a:xfrm>
        </p:spPr>
        <p:txBody>
          <a:bodyPr>
            <a:noAutofit/>
          </a:bodyPr>
          <a:lstStyle/>
          <a:p>
            <a:pPr marL="0" algn="just">
              <a:lnSpc>
                <a:spcPct val="200000"/>
              </a:lnSpc>
              <a:spcBef>
                <a:spcPts val="0"/>
              </a:spcBef>
            </a:pP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Kiedy mamy wyliczone już parametry funkcji regresji liniowej, to możemy wyliczyć, o ile nasze doświadczalne y różnią się od teoretycznego y’ obliczonego na podstawie funkcji regresji dla konkretnych wartości x.</a:t>
            </a:r>
          </a:p>
          <a:p>
            <a:pPr marL="0" algn="just">
              <a:lnSpc>
                <a:spcPct val="200000"/>
              </a:lnSpc>
              <a:spcBef>
                <a:spcPts val="0"/>
              </a:spcBef>
            </a:pPr>
            <a:r>
              <a:rPr lang="pl-PL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Reszty mogą nam podpowiedzieć, czy prawidłowo wybraliśmy regresję liniową jako metodę oszacowania kształtu zależności pomiędzy zmiennymi.</a:t>
            </a:r>
            <a:endParaRPr lang="pl-PL" sz="1800" b="1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endParaRPr lang="pl-PL" sz="1800" dirty="0">
              <a:latin typeface="Calibri" panose="020F0502020204030204" pitchFamily="34" charset="0"/>
            </a:endParaRPr>
          </a:p>
        </p:txBody>
      </p:sp>
      <p:sp>
        <p:nvSpPr>
          <p:cNvPr id="4" name="Tytuł 3"/>
          <p:cNvSpPr txBox="1">
            <a:spLocks/>
          </p:cNvSpPr>
          <p:nvPr/>
        </p:nvSpPr>
        <p:spPr>
          <a:xfrm>
            <a:off x="1125720" y="429222"/>
            <a:ext cx="7831619" cy="64807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l-PL" sz="3600" b="1" dirty="0">
                <a:latin typeface="Calibri" panose="020F0502020204030204" pitchFamily="34" charset="0"/>
              </a:rPr>
              <a:t>Składnik </a:t>
            </a:r>
            <a:r>
              <a:rPr lang="pl-PL" sz="3600" b="1" dirty="0" err="1">
                <a:latin typeface="Calibri" panose="020F0502020204030204" pitchFamily="34" charset="0"/>
              </a:rPr>
              <a:t>resztowy</a:t>
            </a:r>
            <a:endParaRPr lang="pl-PL" sz="3600" b="1" dirty="0">
              <a:effectLst/>
              <a:latin typeface="Calibri" panose="020F0502020204030204" pitchFamily="34" charset="0"/>
            </a:endParaRP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95AC06DC-4C5F-443F-92FD-A377A267AEC9}"/>
              </a:ext>
            </a:extLst>
          </p:cNvPr>
          <p:cNvSpPr/>
          <p:nvPr/>
        </p:nvSpPr>
        <p:spPr>
          <a:xfrm>
            <a:off x="2286000" y="29673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l-PL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9DC02272-4871-498A-969A-045969D82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619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2656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03029" y="1500175"/>
            <a:ext cx="7690042" cy="3143272"/>
          </a:xfrm>
        </p:spPr>
        <p:txBody>
          <a:bodyPr>
            <a:no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Liniowa zależność </a:t>
            </a:r>
            <a:endParaRPr lang="pl-PL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Rozkład normalny reszt 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Stałe rozproszenie  </a:t>
            </a:r>
            <a:endParaRPr lang="pl-PL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endParaRPr lang="pl-PL" sz="1800" dirty="0">
              <a:latin typeface="Calibri" panose="020F0502020204030204" pitchFamily="34" charset="0"/>
            </a:endParaRPr>
          </a:p>
        </p:txBody>
      </p:sp>
      <p:sp>
        <p:nvSpPr>
          <p:cNvPr id="4" name="Tytuł 3"/>
          <p:cNvSpPr txBox="1">
            <a:spLocks/>
          </p:cNvSpPr>
          <p:nvPr/>
        </p:nvSpPr>
        <p:spPr>
          <a:xfrm>
            <a:off x="1125720" y="429222"/>
            <a:ext cx="7831619" cy="648072"/>
          </a:xfrm>
          <a:prstGeom prst="rect">
            <a:avLst/>
          </a:prstGeom>
        </p:spPr>
        <p:txBody>
          <a:bodyPr anchor="b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>
              <a:lnSpc>
                <a:spcPct val="150000"/>
              </a:lnSpc>
            </a:pPr>
            <a:r>
              <a:rPr lang="pl-PL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Warunki metody najmniejszych kwadratów</a:t>
            </a:r>
            <a:endParaRPr lang="pl-PL" sz="3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95AC06DC-4C5F-443F-92FD-A377A267AEC9}"/>
              </a:ext>
            </a:extLst>
          </p:cNvPr>
          <p:cNvSpPr/>
          <p:nvPr/>
        </p:nvSpPr>
        <p:spPr>
          <a:xfrm>
            <a:off x="2286000" y="29673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l-PL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9DC02272-4871-498A-969A-045969D82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619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4658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03029" y="1500175"/>
            <a:ext cx="7690042" cy="3143272"/>
          </a:xfrm>
        </p:spPr>
        <p:txBody>
          <a:bodyPr>
            <a:noAutofit/>
          </a:bodyPr>
          <a:lstStyle/>
          <a:p>
            <a:pPr marL="0" algn="just">
              <a:lnSpc>
                <a:spcPct val="200000"/>
              </a:lnSpc>
              <a:spcBef>
                <a:spcPts val="0"/>
              </a:spcBef>
            </a:pPr>
            <a:r>
              <a:rPr lang="pl-PL" sz="1800" dirty="0">
                <a:latin typeface="Calibri" panose="020F0502020204030204" pitchFamily="34" charset="0"/>
              </a:rPr>
              <a:t>• Największą zaletą metody badawczej jest jej masowe zastosowanie w praktyce. Jest na tyle prosta, że stosowana jest wszędzie. Używają jej matematycy, geodeci, astronomowie, fizycy, biolodzy, technicy, ekonomiści.</a:t>
            </a:r>
          </a:p>
          <a:p>
            <a:pPr marL="0" algn="just">
              <a:lnSpc>
                <a:spcPct val="200000"/>
              </a:lnSpc>
              <a:spcBef>
                <a:spcPts val="0"/>
              </a:spcBef>
            </a:pPr>
            <a:endParaRPr lang="pl-PL" sz="1000" dirty="0">
              <a:latin typeface="Calibri" panose="020F0502020204030204" pitchFamily="34" charset="0"/>
            </a:endParaRPr>
          </a:p>
          <a:p>
            <a:pPr marL="0" algn="just">
              <a:lnSpc>
                <a:spcPct val="200000"/>
              </a:lnSpc>
              <a:spcBef>
                <a:spcPts val="0"/>
              </a:spcBef>
            </a:pPr>
            <a:r>
              <a:rPr lang="pl-PL" sz="1800" dirty="0">
                <a:latin typeface="Calibri" panose="020F0502020204030204" pitchFamily="34" charset="0"/>
              </a:rPr>
              <a:t>• Obliczenia można przeprowadzić łatwo zarówno ręcznie, jak i za pomocą przeróżnych programów statystycznych.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endParaRPr lang="pl-PL" sz="1800" dirty="0">
              <a:latin typeface="Calibri" panose="020F0502020204030204" pitchFamily="34" charset="0"/>
            </a:endParaRPr>
          </a:p>
        </p:txBody>
      </p:sp>
      <p:sp>
        <p:nvSpPr>
          <p:cNvPr id="4" name="Tytuł 3"/>
          <p:cNvSpPr txBox="1">
            <a:spLocks/>
          </p:cNvSpPr>
          <p:nvPr/>
        </p:nvSpPr>
        <p:spPr>
          <a:xfrm>
            <a:off x="1125720" y="429222"/>
            <a:ext cx="7831619" cy="64807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l-PL" sz="3600" b="1" dirty="0">
                <a:latin typeface="Calibri" panose="020F0502020204030204" pitchFamily="34" charset="0"/>
              </a:rPr>
              <a:t>Zalety regresji liniowej</a:t>
            </a:r>
            <a:endParaRPr lang="pl-PL" sz="3600" b="1" dirty="0">
              <a:effectLst/>
              <a:latin typeface="Calibri" panose="020F0502020204030204" pitchFamily="34" charset="0"/>
            </a:endParaRP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95AC06DC-4C5F-443F-92FD-A377A267AEC9}"/>
              </a:ext>
            </a:extLst>
          </p:cNvPr>
          <p:cNvSpPr/>
          <p:nvPr/>
        </p:nvSpPr>
        <p:spPr>
          <a:xfrm>
            <a:off x="2286000" y="29673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l-PL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9DC02272-4871-498A-969A-045969D82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619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5479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03029" y="1117498"/>
            <a:ext cx="7690042" cy="5740502"/>
          </a:xfrm>
        </p:spPr>
        <p:txBody>
          <a:bodyPr>
            <a:noAutofit/>
          </a:bodyPr>
          <a:lstStyle/>
          <a:p>
            <a:r>
              <a:rPr lang="pl-PL" dirty="0"/>
              <a:t> 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l-PL" sz="1800" dirty="0"/>
              <a:t>Ocenę dopasowania równania regresji do danych empirycznych można przeprowadzić na podstawie współczynnika determinacji: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/>
          </a:p>
          <a:p>
            <a:endParaRPr lang="pl-PL" sz="1800" dirty="0"/>
          </a:p>
          <a:p>
            <a:r>
              <a:rPr lang="pl-PL" sz="1800" dirty="0"/>
              <a:t>gdzie:</a:t>
            </a:r>
          </a:p>
          <a:p>
            <a:r>
              <a:rPr lang="pl-PL" sz="1800" dirty="0"/>
              <a:t> </a:t>
            </a:r>
            <a:r>
              <a:rPr lang="pl-PL" sz="1800" dirty="0" err="1"/>
              <a:t>y</a:t>
            </a:r>
            <a:r>
              <a:rPr lang="pl-PL" sz="1800" baseline="-25000" dirty="0" err="1"/>
              <a:t>i</a:t>
            </a:r>
            <a:r>
              <a:rPr lang="pl-PL" sz="1800" dirty="0"/>
              <a:t>  – wartości empiryczne zmiennej Y;</a:t>
            </a:r>
          </a:p>
          <a:p>
            <a:r>
              <a:rPr lang="pl-PL" sz="1800" dirty="0"/>
              <a:t> </a:t>
            </a:r>
            <a:r>
              <a:rPr lang="pl-PL" sz="1800" dirty="0" err="1"/>
              <a:t>y</a:t>
            </a:r>
            <a:r>
              <a:rPr lang="pl-PL" sz="1800" baseline="-25000" dirty="0" err="1"/>
              <a:t>i</a:t>
            </a:r>
            <a:r>
              <a:rPr lang="pl-PL" sz="1800" dirty="0"/>
              <a:t>’ – wartości teoretyczne zmiennej Y wyznaczone z równania                                           dla zaobserwowanych wartości empirycznych x</a:t>
            </a:r>
            <a:r>
              <a:rPr lang="pl-PL" sz="1800" baseline="-25000" dirty="0"/>
              <a:t>i</a:t>
            </a:r>
            <a:r>
              <a:rPr lang="pl-PL" sz="1800" dirty="0"/>
              <a:t>  zmiennej X;</a:t>
            </a:r>
          </a:p>
          <a:p>
            <a:r>
              <a:rPr lang="pl-PL" sz="1800" dirty="0"/>
              <a:t>    – przeciętny poziom wartości zmiennej Y.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endParaRPr lang="pl-PL" sz="1800" dirty="0">
              <a:latin typeface="Calibri" panose="020F0502020204030204" pitchFamily="34" charset="0"/>
            </a:endParaRPr>
          </a:p>
        </p:txBody>
      </p:sp>
      <p:sp>
        <p:nvSpPr>
          <p:cNvPr id="4" name="Tytuł 3"/>
          <p:cNvSpPr txBox="1">
            <a:spLocks/>
          </p:cNvSpPr>
          <p:nvPr/>
        </p:nvSpPr>
        <p:spPr>
          <a:xfrm>
            <a:off x="1125720" y="429222"/>
            <a:ext cx="7831619" cy="64807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l-PL" sz="3600" b="1" dirty="0">
                <a:effectLst/>
                <a:latin typeface="Calibri" panose="020F0502020204030204" pitchFamily="34" charset="0"/>
              </a:rPr>
              <a:t>Współczynnik determinacji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95AC06DC-4C5F-443F-92FD-A377A267AEC9}"/>
              </a:ext>
            </a:extLst>
          </p:cNvPr>
          <p:cNvSpPr/>
          <p:nvPr/>
        </p:nvSpPr>
        <p:spPr>
          <a:xfrm>
            <a:off x="2286000" y="29673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l-PL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9DC02272-4871-498A-969A-045969D82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619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graphicFrame>
        <p:nvGraphicFramePr>
          <p:cNvPr id="11" name="Obiekt 10">
            <a:extLst>
              <a:ext uri="{FF2B5EF4-FFF2-40B4-BE49-F238E27FC236}">
                <a16:creationId xmlns:a16="http://schemas.microsoft.com/office/drawing/2014/main" id="{42991871-5D6E-487D-8D5A-91B65B99AD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99948"/>
              </p:ext>
            </p:extLst>
          </p:nvPr>
        </p:nvGraphicFramePr>
        <p:xfrm>
          <a:off x="3419872" y="2394142"/>
          <a:ext cx="2026646" cy="1466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00309" imgH="724064" progId="">
                  <p:embed/>
                </p:oleObj>
              </mc:Choice>
              <mc:Fallback>
                <p:oleObj name="Equation" r:id="rId3" imgW="1000309" imgH="724064" progId="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2394142"/>
                        <a:ext cx="2026646" cy="14669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iekt 13">
            <a:extLst>
              <a:ext uri="{FF2B5EF4-FFF2-40B4-BE49-F238E27FC236}">
                <a16:creationId xmlns:a16="http://schemas.microsoft.com/office/drawing/2014/main" id="{FCFF668E-386F-4214-8BCC-D689E56E3C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1777582"/>
              </p:ext>
            </p:extLst>
          </p:nvPr>
        </p:nvGraphicFramePr>
        <p:xfrm>
          <a:off x="7034289" y="4643844"/>
          <a:ext cx="1618024" cy="369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76440" imgH="200189" progId="">
                  <p:embed/>
                </p:oleObj>
              </mc:Choice>
              <mc:Fallback>
                <p:oleObj name="Equation" r:id="rId5" imgW="876440" imgH="200189" progId="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4289" y="4643844"/>
                        <a:ext cx="1618024" cy="3693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iekt 15">
            <a:extLst>
              <a:ext uri="{FF2B5EF4-FFF2-40B4-BE49-F238E27FC236}">
                <a16:creationId xmlns:a16="http://schemas.microsoft.com/office/drawing/2014/main" id="{ACF842C7-C08D-4EFD-8CBF-1598F95456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7538025"/>
              </p:ext>
            </p:extLst>
          </p:nvPr>
        </p:nvGraphicFramePr>
        <p:xfrm>
          <a:off x="1203859" y="5301208"/>
          <a:ext cx="221494" cy="340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23868" imgH="190467" progId="">
                  <p:embed/>
                </p:oleObj>
              </mc:Choice>
              <mc:Fallback>
                <p:oleObj name="Equation" r:id="rId7" imgW="123868" imgH="190467" progId="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859" y="5301208"/>
                        <a:ext cx="221494" cy="3407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3768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03029" y="1916831"/>
            <a:ext cx="7690042" cy="460851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l-PL" sz="1800" b="1" dirty="0">
                <a:latin typeface="Calibri" panose="020F0502020204030204" pitchFamily="34" charset="0"/>
              </a:rPr>
              <a:t>Współczynnik determinacji </a:t>
            </a:r>
            <a:r>
              <a:rPr lang="pl-PL" sz="1800" dirty="0">
                <a:latin typeface="Calibri" panose="020F0502020204030204" pitchFamily="34" charset="0"/>
              </a:rPr>
              <a:t>wykorzystuje się jako wskaźnik dopuszczalności równania regresji.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l-PL" sz="1800" b="1" dirty="0">
                <a:latin typeface="Calibri" panose="020F0502020204030204" pitchFamily="34" charset="0"/>
              </a:rPr>
              <a:t>Współczynnik determinacji </a:t>
            </a:r>
            <a:r>
              <a:rPr lang="pl-PL" sz="1800" dirty="0">
                <a:latin typeface="Calibri" panose="020F0502020204030204" pitchFamily="34" charset="0"/>
              </a:rPr>
              <a:t>przyjmuje wartości z przedziału [0; 1].                         Im wartość współczynnika bliższa 1 tym lepsze dopasowanie modelu teoretycznego do danych empirycznych. Współczynnik określa część zmienności zmiennej objaśnianej </a:t>
            </a:r>
            <a:r>
              <a:rPr lang="pl-PL" sz="1800" i="1" dirty="0">
                <a:latin typeface="Calibri" panose="020F0502020204030204" pitchFamily="34" charset="0"/>
              </a:rPr>
              <a:t>Y</a:t>
            </a:r>
            <a:r>
              <a:rPr lang="pl-PL" sz="1800" dirty="0">
                <a:latin typeface="Calibri" panose="020F0502020204030204" pitchFamily="34" charset="0"/>
              </a:rPr>
              <a:t> wyjaśnianej zmianami zmiennej objaśniającej </a:t>
            </a:r>
            <a:r>
              <a:rPr lang="pl-PL" sz="1800" i="1" dirty="0">
                <a:latin typeface="Calibri" panose="020F0502020204030204" pitchFamily="34" charset="0"/>
              </a:rPr>
              <a:t>X</a:t>
            </a:r>
            <a:r>
              <a:rPr lang="pl-PL" sz="1800" dirty="0">
                <a:latin typeface="Calibri" panose="020F0502020204030204" pitchFamily="34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4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l-PL" sz="1800" dirty="0"/>
              <a:t>Postać ogólna współczynnika determinacji ma również zastosowanie w ocenie zależności krzywoliniowych oraz modeli z większą liczbą zmiennych objaśniających.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endParaRPr lang="pl-PL" sz="1800" dirty="0">
              <a:latin typeface="Calibri" panose="020F0502020204030204" pitchFamily="34" charset="0"/>
            </a:endParaRPr>
          </a:p>
        </p:txBody>
      </p:sp>
      <p:sp>
        <p:nvSpPr>
          <p:cNvPr id="4" name="Tytuł 3"/>
          <p:cNvSpPr txBox="1">
            <a:spLocks/>
          </p:cNvSpPr>
          <p:nvPr/>
        </p:nvSpPr>
        <p:spPr>
          <a:xfrm>
            <a:off x="1125720" y="429222"/>
            <a:ext cx="7831619" cy="64807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l-PL" sz="3600" b="1" dirty="0">
                <a:effectLst/>
                <a:latin typeface="Calibri" panose="020F0502020204030204" pitchFamily="34" charset="0"/>
              </a:rPr>
              <a:t>Ocena szacowania funkcji regresji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95AC06DC-4C5F-443F-92FD-A377A267AEC9}"/>
              </a:ext>
            </a:extLst>
          </p:cNvPr>
          <p:cNvSpPr/>
          <p:nvPr/>
        </p:nvSpPr>
        <p:spPr>
          <a:xfrm>
            <a:off x="2286000" y="29673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l-PL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9DC02272-4871-498A-969A-045969D82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619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2656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03029" y="1506515"/>
            <a:ext cx="7690042" cy="501883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l-PL" sz="1800" dirty="0"/>
              <a:t>W przypadku modelu prostoliniowego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l-PL" sz="1800" dirty="0"/>
              <a:t>można skorzystać ze wzoru uproszczonego: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l-PL" sz="1800" dirty="0">
                <a:latin typeface="Calibri" panose="020F0502020204030204" pitchFamily="34" charset="0"/>
              </a:rPr>
              <a:t>               </a:t>
            </a:r>
            <a:endParaRPr lang="pl-PL" sz="18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l-PL" sz="1800" dirty="0">
                <a:latin typeface="Calibri" panose="020F0502020204030204" pitchFamily="34" charset="0"/>
              </a:rPr>
              <a:t>gdzie: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l-PL" sz="1800" i="1" dirty="0">
                <a:latin typeface="Calibri" panose="020F0502020204030204" pitchFamily="34" charset="0"/>
              </a:rPr>
              <a:t>r</a:t>
            </a:r>
            <a:r>
              <a:rPr lang="pl-PL" sz="1800" dirty="0">
                <a:latin typeface="Calibri" panose="020F0502020204030204" pitchFamily="34" charset="0"/>
              </a:rPr>
              <a:t> – współczynnik korelacji liniowej Pearsona.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l-PL" sz="1800" dirty="0">
                <a:latin typeface="Calibri" panose="020F0502020204030204" pitchFamily="34" charset="0"/>
              </a:rPr>
              <a:t> 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l-PL" sz="1800" dirty="0">
                <a:latin typeface="Calibri" panose="020F0502020204030204" pitchFamily="34" charset="0"/>
              </a:rPr>
              <a:t> 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l-PL" sz="1800" dirty="0">
                <a:latin typeface="Calibri" panose="020F0502020204030204" pitchFamily="34" charset="0"/>
              </a:rPr>
              <a:t> 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endParaRPr lang="pl-PL" sz="1800" dirty="0">
              <a:latin typeface="Calibri" panose="020F0502020204030204" pitchFamily="34" charset="0"/>
            </a:endParaRPr>
          </a:p>
        </p:txBody>
      </p:sp>
      <p:sp>
        <p:nvSpPr>
          <p:cNvPr id="4" name="Tytuł 3"/>
          <p:cNvSpPr txBox="1">
            <a:spLocks/>
          </p:cNvSpPr>
          <p:nvPr/>
        </p:nvSpPr>
        <p:spPr>
          <a:xfrm>
            <a:off x="1125720" y="429222"/>
            <a:ext cx="7831619" cy="64807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l-PL" sz="3600" b="1" dirty="0">
                <a:effectLst/>
                <a:latin typeface="Calibri" panose="020F0502020204030204" pitchFamily="34" charset="0"/>
              </a:rPr>
              <a:t>Ocena szacowania funkcji regresji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95AC06DC-4C5F-443F-92FD-A377A267AEC9}"/>
              </a:ext>
            </a:extLst>
          </p:cNvPr>
          <p:cNvSpPr/>
          <p:nvPr/>
        </p:nvSpPr>
        <p:spPr>
          <a:xfrm>
            <a:off x="2286000" y="2984407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l-PL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9DC02272-4871-498A-969A-045969D82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619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5A5D1994-54FF-4BC6-A334-C35CBB4F135B}"/>
              </a:ext>
            </a:extLst>
          </p:cNvPr>
          <p:cNvSpPr/>
          <p:nvPr/>
        </p:nvSpPr>
        <p:spPr>
          <a:xfrm>
            <a:off x="2286000" y="185934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graphicFrame>
        <p:nvGraphicFramePr>
          <p:cNvPr id="10" name="Obiekt 9">
            <a:extLst>
              <a:ext uri="{FF2B5EF4-FFF2-40B4-BE49-F238E27FC236}">
                <a16:creationId xmlns:a16="http://schemas.microsoft.com/office/drawing/2014/main" id="{F0422416-35A4-46D9-BEF5-1F5BBB3E9F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3462510"/>
              </p:ext>
            </p:extLst>
          </p:nvPr>
        </p:nvGraphicFramePr>
        <p:xfrm>
          <a:off x="5148064" y="1582342"/>
          <a:ext cx="1459737" cy="369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90741" imgH="200189" progId="">
                  <p:embed/>
                </p:oleObj>
              </mc:Choice>
              <mc:Fallback>
                <p:oleObj name="Equation" r:id="rId3" imgW="790741" imgH="200189" progId="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1582342"/>
                        <a:ext cx="1459737" cy="3693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iekt 10">
            <a:extLst>
              <a:ext uri="{FF2B5EF4-FFF2-40B4-BE49-F238E27FC236}">
                <a16:creationId xmlns:a16="http://schemas.microsoft.com/office/drawing/2014/main" id="{164E4FAE-9F69-42AC-B1B3-2E44544458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4328498"/>
              </p:ext>
            </p:extLst>
          </p:nvPr>
        </p:nvGraphicFramePr>
        <p:xfrm>
          <a:off x="3995936" y="2590157"/>
          <a:ext cx="1460288" cy="578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57305" imgH="181106" progId="">
                  <p:embed/>
                </p:oleObj>
              </mc:Choice>
              <mc:Fallback>
                <p:oleObj name="Equation" r:id="rId5" imgW="457305" imgH="181106" progId="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2590157"/>
                        <a:ext cx="1460288" cy="5789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6851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Podtytuł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03029" y="1340769"/>
                <a:ext cx="7690042" cy="5184576"/>
              </a:xfrm>
            </p:spPr>
            <p:txBody>
              <a:bodyPr>
                <a:noAutofit/>
              </a:bodyPr>
              <a:lstStyle/>
              <a:p>
                <a:pPr algn="just">
                  <a:spcBef>
                    <a:spcPts val="0"/>
                  </a:spcBef>
                </a:pPr>
                <a:r>
                  <a:rPr lang="pl-PL" sz="1800" dirty="0">
                    <a:latin typeface="Calibri" panose="020F0502020204030204" pitchFamily="34" charset="0"/>
                  </a:rPr>
                  <a:t> </a:t>
                </a:r>
                <a:r>
                  <a:rPr lang="pl-PL" sz="2200" dirty="0">
                    <a:latin typeface="Calibri" panose="020F0502020204030204" pitchFamily="34" charset="0"/>
                  </a:rPr>
                  <a:t> Współczynnik zbieżności</a:t>
                </a:r>
              </a:p>
              <a:p>
                <a:pPr algn="just">
                  <a:spcBef>
                    <a:spcPts val="0"/>
                  </a:spcBef>
                </a:pPr>
                <a:endParaRPr lang="pl-PL" sz="1800" dirty="0">
                  <a:latin typeface="Calibri" panose="020F0502020204030204" pitchFamily="34" charset="0"/>
                </a:endParaRPr>
              </a:p>
              <a:p>
                <a:pPr algn="just">
                  <a:spcBef>
                    <a:spcPts val="0"/>
                  </a:spcBef>
                </a:pPr>
                <a:endParaRPr lang="pl-PL" sz="1800" dirty="0">
                  <a:latin typeface="Calibri" panose="020F0502020204030204" pitchFamily="34" charset="0"/>
                </a:endParaRPr>
              </a:p>
              <a:p>
                <a:pPr algn="just">
                  <a:spcBef>
                    <a:spcPts val="0"/>
                  </a:spcBef>
                </a:pPr>
                <a:endParaRPr lang="pl-PL" sz="1800" dirty="0">
                  <a:latin typeface="Calibri" panose="020F0502020204030204" pitchFamily="34" charset="0"/>
                </a:endParaRPr>
              </a:p>
              <a:p>
                <a:pPr algn="just">
                  <a:spcBef>
                    <a:spcPts val="0"/>
                  </a:spcBef>
                </a:pPr>
                <a:endParaRPr lang="pl-PL" sz="1800" dirty="0">
                  <a:latin typeface="Calibri" panose="020F0502020204030204" pitchFamily="34" charset="0"/>
                </a:endParaRPr>
              </a:p>
              <a:p>
                <a:pPr algn="just">
                  <a:spcBef>
                    <a:spcPts val="0"/>
                  </a:spcBef>
                </a:pPr>
                <a:endParaRPr lang="pl-PL" sz="1800" dirty="0">
                  <a:latin typeface="Calibri" panose="020F0502020204030204" pitchFamily="34" charset="0"/>
                </a:endParaRPr>
              </a:p>
              <a:p>
                <a:pPr algn="just">
                  <a:spcBef>
                    <a:spcPts val="0"/>
                  </a:spcBef>
                </a:pPr>
                <a:endParaRPr lang="pl-PL" sz="1800" dirty="0">
                  <a:latin typeface="Calibri" panose="020F0502020204030204" pitchFamily="34" charset="0"/>
                </a:endParaRPr>
              </a:p>
              <a:p>
                <a:pPr algn="just">
                  <a:spcBef>
                    <a:spcPts val="0"/>
                  </a:spcBef>
                </a:pPr>
                <a:r>
                  <a:rPr lang="pl-PL" sz="2200" dirty="0">
                    <a:latin typeface="Calibri" panose="020F0502020204030204" pitchFamily="34" charset="0"/>
                  </a:rPr>
                  <a:t>Określa część zmienności zmiennej Y niewyjaśnioną zmiennością zmiennej X. Zatem:</a:t>
                </a:r>
              </a:p>
              <a:p>
                <a:pPr algn="just">
                  <a:lnSpc>
                    <a:spcPct val="15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l-PL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2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pl-PL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l-PL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l-PL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r>
                            <a:rPr lang="pl-PL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l-PL" sz="2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l-PL" sz="22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Podtytu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03029" y="1340769"/>
                <a:ext cx="7690042" cy="5184576"/>
              </a:xfrm>
              <a:blipFill>
                <a:blip r:embed="rId4"/>
                <a:stretch>
                  <a:fillRect l="-714" t="-1647" r="-103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ytuł 3"/>
          <p:cNvSpPr txBox="1">
            <a:spLocks/>
          </p:cNvSpPr>
          <p:nvPr/>
        </p:nvSpPr>
        <p:spPr>
          <a:xfrm>
            <a:off x="1125720" y="429222"/>
            <a:ext cx="7831619" cy="64807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l-PL" sz="3600" b="1" dirty="0">
                <a:effectLst/>
                <a:latin typeface="Calibri" panose="020F0502020204030204" pitchFamily="34" charset="0"/>
              </a:rPr>
              <a:t>Ocena szacowania funkcji regresji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95AC06DC-4C5F-443F-92FD-A377A267AEC9}"/>
              </a:ext>
            </a:extLst>
          </p:cNvPr>
          <p:cNvSpPr/>
          <p:nvPr/>
        </p:nvSpPr>
        <p:spPr>
          <a:xfrm>
            <a:off x="2286000" y="29673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l-PL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9DC02272-4871-498A-969A-045969D82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619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5A5D1994-54FF-4BC6-A334-C35CBB4F135B}"/>
              </a:ext>
            </a:extLst>
          </p:cNvPr>
          <p:cNvSpPr/>
          <p:nvPr/>
        </p:nvSpPr>
        <p:spPr>
          <a:xfrm>
            <a:off x="2286000" y="185934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graphicFrame>
        <p:nvGraphicFramePr>
          <p:cNvPr id="5" name="Obiekt 4">
            <a:extLst>
              <a:ext uri="{FF2B5EF4-FFF2-40B4-BE49-F238E27FC236}">
                <a16:creationId xmlns:a16="http://schemas.microsoft.com/office/drawing/2014/main" id="{F813B4FF-FADC-4487-AFDB-0F932764A1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9982811"/>
              </p:ext>
            </p:extLst>
          </p:nvPr>
        </p:nvGraphicFramePr>
        <p:xfrm>
          <a:off x="2771800" y="1753669"/>
          <a:ext cx="4453960" cy="1387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324692" imgH="724064" progId="">
                  <p:embed/>
                </p:oleObj>
              </mc:Choice>
              <mc:Fallback>
                <p:oleObj name="Equation" r:id="rId5" imgW="2324692" imgH="724064" progId="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1753669"/>
                        <a:ext cx="4453960" cy="13872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2821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136E54-D04C-43E0-8FF1-74FBA21A9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868346"/>
          </a:xfrm>
        </p:spPr>
        <p:txBody>
          <a:bodyPr>
            <a:normAutofit/>
          </a:bodyPr>
          <a:lstStyle/>
          <a:p>
            <a:pPr algn="ctr"/>
            <a:r>
              <a:rPr lang="pl-PL" sz="3600" b="1" dirty="0">
                <a:effectLst/>
                <a:latin typeface="Calibri" panose="020F0502020204030204" pitchFamily="34" charset="0"/>
              </a:rPr>
              <a:t>Dokładność szacunków</a:t>
            </a:r>
            <a:endParaRPr lang="pl-PL" sz="3600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D1A84313-C596-420A-AD2F-AE2B291B7091}"/>
              </a:ext>
            </a:extLst>
          </p:cNvPr>
          <p:cNvSpPr/>
          <p:nvPr/>
        </p:nvSpPr>
        <p:spPr>
          <a:xfrm>
            <a:off x="1378655" y="1208940"/>
            <a:ext cx="7369809" cy="5216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dirty="0">
                <a:latin typeface="Calibri" panose="020F0502020204030204" pitchFamily="34" charset="0"/>
              </a:rPr>
              <a:t>Równanie regresji można wykorzystać do szacowania średnich wartości zmiennej Y dla ustalonych wartości zmiennej X.</a:t>
            </a:r>
          </a:p>
          <a:p>
            <a:pPr algn="just">
              <a:lnSpc>
                <a:spcPct val="150000"/>
              </a:lnSpc>
            </a:pPr>
            <a:r>
              <a:rPr lang="pl-PL" dirty="0">
                <a:latin typeface="Calibri" panose="020F0502020204030204" pitchFamily="34" charset="0"/>
              </a:rPr>
              <a:t>Dokładność takich szacunków można ocenić za pomocą:</a:t>
            </a:r>
          </a:p>
          <a:p>
            <a:pPr algn="just">
              <a:lnSpc>
                <a:spcPct val="150000"/>
              </a:lnSpc>
            </a:pPr>
            <a:r>
              <a:rPr lang="pl-PL" dirty="0">
                <a:latin typeface="Calibri" panose="020F0502020204030204" pitchFamily="34" charset="0"/>
              </a:rPr>
              <a:t>1. Wariancji składnika resztowego (nie ma interpretacji)</a:t>
            </a:r>
          </a:p>
          <a:p>
            <a:pPr algn="just">
              <a:lnSpc>
                <a:spcPct val="150000"/>
              </a:lnSpc>
            </a:pPr>
            <a:endParaRPr lang="pl-PL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endParaRPr lang="pl-PL" sz="14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l-PL" dirty="0">
                <a:latin typeface="Calibri" panose="020F0502020204030204" pitchFamily="34" charset="0"/>
              </a:rPr>
              <a:t>2. </a:t>
            </a:r>
            <a:r>
              <a:rPr lang="pl-PL" b="1" dirty="0">
                <a:latin typeface="Calibri" panose="020F0502020204030204" pitchFamily="34" charset="0"/>
              </a:rPr>
              <a:t>Odchylenia standardowego składnika resztowego </a:t>
            </a:r>
            <a:r>
              <a:rPr lang="pl-PL" dirty="0">
                <a:latin typeface="Calibri" panose="020F0502020204030204" pitchFamily="34" charset="0"/>
              </a:rPr>
              <a:t>(inaczej średni błąd oszacowania). Informacje o ile wartości teoretyczne różnią się do empirycznych.</a:t>
            </a:r>
          </a:p>
          <a:p>
            <a:pPr algn="just">
              <a:lnSpc>
                <a:spcPct val="150000"/>
              </a:lnSpc>
            </a:pPr>
            <a:endParaRPr lang="pl-PL" sz="12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l-PL" dirty="0">
                <a:latin typeface="Calibri" panose="020F0502020204030204" pitchFamily="34" charset="0"/>
              </a:rPr>
              <a:t>3. </a:t>
            </a:r>
            <a:r>
              <a:rPr lang="pl-PL" b="1" dirty="0">
                <a:latin typeface="Calibri" panose="020F0502020204030204" pitchFamily="34" charset="0"/>
              </a:rPr>
              <a:t>Średniego błędu względnego</a:t>
            </a:r>
            <a:r>
              <a:rPr lang="pl-PL" dirty="0">
                <a:latin typeface="Calibri" panose="020F0502020204030204" pitchFamily="34" charset="0"/>
              </a:rPr>
              <a:t>. Informuje o skali błędu oszacowania w stosunku do wartości średniej zmiennej </a:t>
            </a:r>
          </a:p>
          <a:p>
            <a:pPr algn="just">
              <a:spcBef>
                <a:spcPts val="0"/>
              </a:spcBef>
            </a:pPr>
            <a:endParaRPr lang="pl-PL" dirty="0">
              <a:latin typeface="Calibri" panose="020F0502020204030204" pitchFamily="34" charset="0"/>
            </a:endParaRPr>
          </a:p>
        </p:txBody>
      </p:sp>
      <p:graphicFrame>
        <p:nvGraphicFramePr>
          <p:cNvPr id="5" name="Obiekt 4">
            <a:extLst>
              <a:ext uri="{FF2B5EF4-FFF2-40B4-BE49-F238E27FC236}">
                <a16:creationId xmlns:a16="http://schemas.microsoft.com/office/drawing/2014/main" id="{BCA73B2A-65D1-441F-A254-7D24C4C82F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2916148"/>
              </p:ext>
            </p:extLst>
          </p:nvPr>
        </p:nvGraphicFramePr>
        <p:xfrm>
          <a:off x="2428860" y="2928934"/>
          <a:ext cx="4683616" cy="690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48406" imgH="390656" progId="">
                  <p:embed/>
                </p:oleObj>
              </mc:Choice>
              <mc:Fallback>
                <p:oleObj name="Equation" r:id="rId2" imgW="2648406" imgH="390656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60" y="2928934"/>
                        <a:ext cx="4683616" cy="6907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iekt 5">
            <a:extLst>
              <a:ext uri="{FF2B5EF4-FFF2-40B4-BE49-F238E27FC236}">
                <a16:creationId xmlns:a16="http://schemas.microsoft.com/office/drawing/2014/main" id="{AD2BC6ED-A97A-448D-87B2-8C2EB92934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2566179"/>
              </p:ext>
            </p:extLst>
          </p:nvPr>
        </p:nvGraphicFramePr>
        <p:xfrm>
          <a:off x="4214810" y="4714884"/>
          <a:ext cx="1080976" cy="478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81173" imgH="257077" progId="">
                  <p:embed/>
                </p:oleObj>
              </mc:Choice>
              <mc:Fallback>
                <p:oleObj name="Equation" r:id="rId4" imgW="581173" imgH="257077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0" y="4714884"/>
                        <a:ext cx="1080976" cy="4784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iekt 6">
            <a:extLst>
              <a:ext uri="{FF2B5EF4-FFF2-40B4-BE49-F238E27FC236}">
                <a16:creationId xmlns:a16="http://schemas.microsoft.com/office/drawing/2014/main" id="{BECB1953-09AA-48A1-BA28-89939F6175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622031"/>
              </p:ext>
            </p:extLst>
          </p:nvPr>
        </p:nvGraphicFramePr>
        <p:xfrm>
          <a:off x="3929058" y="5857892"/>
          <a:ext cx="1802012" cy="76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23971" imgH="390656" progId="">
                  <p:embed/>
                </p:oleObj>
              </mc:Choice>
              <mc:Fallback>
                <p:oleObj name="Equation" r:id="rId6" imgW="923971" imgH="390656" progId="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58" y="5857892"/>
                        <a:ext cx="1802012" cy="761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6299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42976" y="1285860"/>
            <a:ext cx="7715304" cy="5572140"/>
          </a:xfrm>
        </p:spPr>
        <p:txBody>
          <a:bodyPr>
            <a:noAutofit/>
          </a:bodyPr>
          <a:lstStyle/>
          <a:p>
            <a:pPr marL="484632" lvl="0" indent="-4572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l-PL" dirty="0"/>
          </a:p>
          <a:p>
            <a:pPr marL="484632" lvl="0" indent="-4572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l-PL" dirty="0"/>
          </a:p>
          <a:p>
            <a:pPr algn="just"/>
            <a:endParaRPr lang="pl-PL" sz="1600" dirty="0">
              <a:latin typeface="Calibri" panose="020F0502020204030204" pitchFamily="34" charset="0"/>
            </a:endParaRPr>
          </a:p>
          <a:p>
            <a:pPr algn="just"/>
            <a:endParaRPr lang="pl-PL" sz="1600" dirty="0">
              <a:latin typeface="Calibri" panose="020F0502020204030204" pitchFamily="34" charset="0"/>
            </a:endParaRPr>
          </a:p>
          <a:p>
            <a:pPr algn="just"/>
            <a:endParaRPr lang="pl-PL" sz="1600" dirty="0">
              <a:latin typeface="Calibri" panose="020F0502020204030204" pitchFamily="34" charset="0"/>
            </a:endParaRPr>
          </a:p>
          <a:p>
            <a:endParaRPr lang="pl-PL" sz="1800" dirty="0">
              <a:latin typeface="Calibri" panose="020F0502020204030204" pitchFamily="34" charset="0"/>
            </a:endParaRPr>
          </a:p>
          <a:p>
            <a:endParaRPr lang="pl-PL" sz="1800" dirty="0">
              <a:latin typeface="Calibri" panose="020F0502020204030204" pitchFamily="34" charset="0"/>
            </a:endParaRPr>
          </a:p>
        </p:txBody>
      </p:sp>
      <p:sp>
        <p:nvSpPr>
          <p:cNvPr id="4" name="Tytuł 3"/>
          <p:cNvSpPr txBox="1">
            <a:spLocks/>
          </p:cNvSpPr>
          <p:nvPr/>
        </p:nvSpPr>
        <p:spPr>
          <a:xfrm>
            <a:off x="1125720" y="429222"/>
            <a:ext cx="7831619" cy="64807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l-PL" sz="25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Prosta y=</a:t>
            </a:r>
            <a:r>
              <a:rPr lang="pl-PL" sz="25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ax+b</a:t>
            </a:r>
            <a:r>
              <a:rPr lang="pl-PL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pl-PL" sz="2500" b="1" dirty="0">
              <a:effectLst/>
              <a:latin typeface="Calibri" panose="020F0502020204030204" pitchFamily="34" charset="0"/>
            </a:endParaRP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95AC06DC-4C5F-443F-92FD-A377A267AEC9}"/>
              </a:ext>
            </a:extLst>
          </p:cNvPr>
          <p:cNvSpPr/>
          <p:nvPr/>
        </p:nvSpPr>
        <p:spPr>
          <a:xfrm>
            <a:off x="2286000" y="29673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l-PL" dirty="0"/>
          </a:p>
        </p:txBody>
      </p:sp>
      <p:pic>
        <p:nvPicPr>
          <p:cNvPr id="6" name="Obraz 5" descr="prosta przechodząca przez dwa punkty obliczenia">
            <a:extLst>
              <a:ext uri="{FF2B5EF4-FFF2-40B4-BE49-F238E27FC236}">
                <a16:creationId xmlns:a16="http://schemas.microsoft.com/office/drawing/2014/main" id="{CB28E53B-90F3-43A3-B21A-792D2DE523D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212052"/>
            <a:ext cx="4572000" cy="51943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3639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4D30F8F-A0B2-7B0F-C7E0-24C02B366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608" y="332656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pl-PL" sz="3000" b="1" dirty="0"/>
              <a:t>Regresja liniowa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F62A899A-BCD7-2FC0-B966-868FFFEFAA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7704" y="1772816"/>
            <a:ext cx="6323709" cy="3873271"/>
          </a:xfrm>
        </p:spPr>
      </p:pic>
    </p:spTree>
    <p:extLst>
      <p:ext uri="{BB962C8B-B14F-4D97-AF65-F5344CB8AC3E}">
        <p14:creationId xmlns:p14="http://schemas.microsoft.com/office/powerpoint/2010/main" val="355611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475656" y="1628800"/>
            <a:ext cx="6984776" cy="5229200"/>
          </a:xfrm>
        </p:spPr>
        <p:txBody>
          <a:bodyPr>
            <a:noAutofit/>
          </a:bodyPr>
          <a:lstStyle/>
          <a:p>
            <a:pPr marL="0" algn="just">
              <a:lnSpc>
                <a:spcPct val="200000"/>
              </a:lnSpc>
              <a:spcBef>
                <a:spcPts val="0"/>
              </a:spcBef>
            </a:pPr>
            <a:r>
              <a:rPr lang="pl-PL" sz="1750" dirty="0">
                <a:latin typeface="Calibri" panose="020F0502020204030204" pitchFamily="34" charset="0"/>
              </a:rPr>
              <a:t>Równanie regresji jest modelowym ujęciem zależności pomiędzy zmiennymi </a:t>
            </a:r>
            <a:r>
              <a:rPr lang="pl-PL" sz="1750" i="1" dirty="0">
                <a:latin typeface="Calibri" panose="020F0502020204030204" pitchFamily="34" charset="0"/>
              </a:rPr>
              <a:t>X</a:t>
            </a:r>
            <a:r>
              <a:rPr lang="pl-PL" sz="1750" dirty="0">
                <a:latin typeface="Calibri" panose="020F0502020204030204" pitchFamily="34" charset="0"/>
              </a:rPr>
              <a:t> i </a:t>
            </a:r>
            <a:r>
              <a:rPr lang="pl-PL" sz="1750" i="1" dirty="0">
                <a:latin typeface="Calibri" panose="020F0502020204030204" pitchFamily="34" charset="0"/>
              </a:rPr>
              <a:t>Y</a:t>
            </a:r>
            <a:r>
              <a:rPr lang="pl-PL" sz="1750" dirty="0">
                <a:latin typeface="Calibri" panose="020F0502020204030204" pitchFamily="34" charset="0"/>
              </a:rPr>
              <a:t>. </a:t>
            </a:r>
          </a:p>
          <a:p>
            <a:pPr marL="0" algn="just">
              <a:lnSpc>
                <a:spcPct val="200000"/>
              </a:lnSpc>
              <a:spcBef>
                <a:spcPts val="0"/>
              </a:spcBef>
            </a:pPr>
            <a:r>
              <a:rPr lang="pl-PL" sz="1800" b="1" dirty="0">
                <a:latin typeface="Calibri" panose="020F0502020204030204" pitchFamily="34" charset="0"/>
              </a:rPr>
              <a:t>Zmienna </a:t>
            </a:r>
            <a:r>
              <a:rPr lang="pl-PL" sz="1800" b="1" i="1" dirty="0">
                <a:latin typeface="Calibri" panose="020F0502020204030204" pitchFamily="34" charset="0"/>
              </a:rPr>
              <a:t>Y</a:t>
            </a:r>
            <a:r>
              <a:rPr lang="pl-PL" sz="1800" b="1" dirty="0">
                <a:latin typeface="Calibri" panose="020F0502020204030204" pitchFamily="34" charset="0"/>
              </a:rPr>
              <a:t> reprezentuje zmienną zależną (objaśnianą) a zmienna </a:t>
            </a:r>
            <a:r>
              <a:rPr lang="pl-PL" sz="1800" b="1" i="1" dirty="0">
                <a:latin typeface="Calibri" panose="020F0502020204030204" pitchFamily="34" charset="0"/>
              </a:rPr>
              <a:t>X</a:t>
            </a:r>
            <a:r>
              <a:rPr lang="pl-PL" sz="1800" b="1" dirty="0">
                <a:latin typeface="Calibri" panose="020F0502020204030204" pitchFamily="34" charset="0"/>
              </a:rPr>
              <a:t> zmienną niezależną (objaśniającą). </a:t>
            </a:r>
            <a:endParaRPr lang="pl-PL" b="1" dirty="0"/>
          </a:p>
          <a:p>
            <a:pPr marL="484632" lvl="0" indent="-4572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l-PL" dirty="0"/>
          </a:p>
          <a:p>
            <a:pPr marL="484632" lvl="0" indent="-4572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l-PL" dirty="0"/>
          </a:p>
          <a:p>
            <a:pPr algn="just"/>
            <a:endParaRPr lang="pl-PL" sz="1600" dirty="0">
              <a:latin typeface="Calibri" panose="020F0502020204030204" pitchFamily="34" charset="0"/>
            </a:endParaRPr>
          </a:p>
          <a:p>
            <a:pPr algn="just"/>
            <a:endParaRPr lang="pl-PL" sz="1600" dirty="0">
              <a:latin typeface="Calibri" panose="020F0502020204030204" pitchFamily="34" charset="0"/>
            </a:endParaRPr>
          </a:p>
          <a:p>
            <a:pPr algn="just"/>
            <a:endParaRPr lang="pl-PL" sz="1600" dirty="0">
              <a:latin typeface="Calibri" panose="020F0502020204030204" pitchFamily="34" charset="0"/>
            </a:endParaRPr>
          </a:p>
          <a:p>
            <a:endParaRPr lang="pl-PL" sz="1800" dirty="0">
              <a:latin typeface="Calibri" panose="020F0502020204030204" pitchFamily="34" charset="0"/>
            </a:endParaRPr>
          </a:p>
        </p:txBody>
      </p:sp>
      <p:sp>
        <p:nvSpPr>
          <p:cNvPr id="4" name="Tytuł 3"/>
          <p:cNvSpPr txBox="1">
            <a:spLocks/>
          </p:cNvSpPr>
          <p:nvPr/>
        </p:nvSpPr>
        <p:spPr>
          <a:xfrm>
            <a:off x="1125720" y="429222"/>
            <a:ext cx="7831619" cy="64807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l-PL" sz="3600" b="1" dirty="0">
                <a:effectLst/>
                <a:latin typeface="Calibri" panose="020F0502020204030204" pitchFamily="34" charset="0"/>
              </a:rPr>
              <a:t>Analiza regresji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95AC06DC-4C5F-443F-92FD-A377A267AEC9}"/>
              </a:ext>
            </a:extLst>
          </p:cNvPr>
          <p:cNvSpPr/>
          <p:nvPr/>
        </p:nvSpPr>
        <p:spPr>
          <a:xfrm>
            <a:off x="2286000" y="29673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88162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31648" y="1196752"/>
            <a:ext cx="7690042" cy="566124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l-PL" sz="1800" dirty="0">
                <a:latin typeface="Calibri" panose="020F0502020204030204" pitchFamily="34" charset="0"/>
              </a:rPr>
              <a:t>         Znaczenie równania regresji przejawia się tym, iż pozwala na: </a:t>
            </a:r>
          </a:p>
          <a:p>
            <a:pPr marL="484632" lvl="0" indent="-4572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sz="1800" dirty="0">
                <a:latin typeface="Calibri" panose="020F0502020204030204" pitchFamily="34" charset="0"/>
              </a:rPr>
              <a:t>określenie (szacowanie i prognozowanie) średnich wartości zmiennej </a:t>
            </a:r>
            <a:r>
              <a:rPr lang="pl-PL" sz="1800" i="1" dirty="0">
                <a:latin typeface="Calibri" panose="020F0502020204030204" pitchFamily="34" charset="0"/>
              </a:rPr>
              <a:t>Y</a:t>
            </a:r>
            <a:r>
              <a:rPr lang="pl-PL" sz="1800" dirty="0">
                <a:latin typeface="Calibri" panose="020F0502020204030204" pitchFamily="34" charset="0"/>
              </a:rPr>
              <a:t> dla określonych wartości zmiennych </a:t>
            </a:r>
            <a:r>
              <a:rPr lang="pl-PL" sz="1800" i="1" dirty="0">
                <a:latin typeface="Calibri" panose="020F0502020204030204" pitchFamily="34" charset="0"/>
              </a:rPr>
              <a:t>X</a:t>
            </a:r>
            <a:r>
              <a:rPr lang="pl-PL" sz="1800" dirty="0">
                <a:latin typeface="Calibri" panose="020F0502020204030204" pitchFamily="34" charset="0"/>
              </a:rPr>
              <a:t>;</a:t>
            </a:r>
          </a:p>
          <a:p>
            <a:pPr marL="484632" lvl="0" indent="-4572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sz="1800" dirty="0">
                <a:latin typeface="Calibri" panose="020F0502020204030204" pitchFamily="34" charset="0"/>
              </a:rPr>
              <a:t>określenie przeciętnej reakcji zmiennej </a:t>
            </a:r>
            <a:r>
              <a:rPr lang="pl-PL" sz="1800" i="1" dirty="0">
                <a:latin typeface="Calibri" panose="020F0502020204030204" pitchFamily="34" charset="0"/>
              </a:rPr>
              <a:t>Y</a:t>
            </a:r>
            <a:r>
              <a:rPr lang="pl-PL" sz="1800" dirty="0">
                <a:latin typeface="Calibri" panose="020F0502020204030204" pitchFamily="34" charset="0"/>
              </a:rPr>
              <a:t> na zmiany wartości zmiennej </a:t>
            </a:r>
            <a:r>
              <a:rPr lang="pl-PL" sz="1800" i="1" dirty="0">
                <a:latin typeface="Calibri" panose="020F0502020204030204" pitchFamily="34" charset="0"/>
              </a:rPr>
              <a:t>X</a:t>
            </a:r>
            <a:r>
              <a:rPr lang="pl-PL" dirty="0"/>
              <a:t>.</a:t>
            </a:r>
          </a:p>
          <a:p>
            <a:pPr marL="484632" lvl="0" indent="-4572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l-PL" dirty="0"/>
          </a:p>
          <a:p>
            <a:pPr marL="484632" lvl="0" indent="-4572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l-PL" dirty="0"/>
          </a:p>
          <a:p>
            <a:pPr marL="484632" lvl="0" indent="-4572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l-PL" dirty="0"/>
          </a:p>
          <a:p>
            <a:pPr algn="just"/>
            <a:endParaRPr lang="pl-PL" sz="1600" dirty="0">
              <a:latin typeface="Calibri" panose="020F0502020204030204" pitchFamily="34" charset="0"/>
            </a:endParaRPr>
          </a:p>
          <a:p>
            <a:pPr algn="just"/>
            <a:endParaRPr lang="pl-PL" sz="1600" dirty="0">
              <a:latin typeface="Calibri" panose="020F0502020204030204" pitchFamily="34" charset="0"/>
            </a:endParaRPr>
          </a:p>
          <a:p>
            <a:pPr algn="just"/>
            <a:endParaRPr lang="pl-PL" sz="1600" dirty="0">
              <a:latin typeface="Calibri" panose="020F0502020204030204" pitchFamily="34" charset="0"/>
            </a:endParaRPr>
          </a:p>
          <a:p>
            <a:pPr algn="just"/>
            <a:r>
              <a:rPr lang="pl-PL" sz="1600" dirty="0">
                <a:latin typeface="Calibri" panose="020F0502020204030204" pitchFamily="34" charset="0"/>
              </a:rPr>
              <a:t>Rysunek. Funkcja regresji dwóch zmiennych</a:t>
            </a:r>
          </a:p>
          <a:p>
            <a:pPr algn="just"/>
            <a:endParaRPr lang="pl-PL" sz="1600" dirty="0">
              <a:latin typeface="Calibri" panose="020F0502020204030204" pitchFamily="34" charset="0"/>
            </a:endParaRPr>
          </a:p>
          <a:p>
            <a:pPr algn="just"/>
            <a:endParaRPr lang="pl-PL" sz="1600" dirty="0">
              <a:latin typeface="Calibri" panose="020F0502020204030204" pitchFamily="34" charset="0"/>
            </a:endParaRPr>
          </a:p>
          <a:p>
            <a:endParaRPr lang="pl-PL" sz="1800" dirty="0">
              <a:latin typeface="Calibri" panose="020F0502020204030204" pitchFamily="34" charset="0"/>
            </a:endParaRPr>
          </a:p>
        </p:txBody>
      </p:sp>
      <p:sp>
        <p:nvSpPr>
          <p:cNvPr id="4" name="Tytuł 3"/>
          <p:cNvSpPr txBox="1">
            <a:spLocks/>
          </p:cNvSpPr>
          <p:nvPr/>
        </p:nvSpPr>
        <p:spPr>
          <a:xfrm>
            <a:off x="1125720" y="429222"/>
            <a:ext cx="7831619" cy="64807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l-PL" sz="3600" b="1" dirty="0">
                <a:effectLst/>
                <a:latin typeface="Calibri" panose="020F0502020204030204" pitchFamily="34" charset="0"/>
              </a:rPr>
              <a:t>Analiza regresji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95AC06DC-4C5F-443F-92FD-A377A267AEC9}"/>
              </a:ext>
            </a:extLst>
          </p:cNvPr>
          <p:cNvSpPr/>
          <p:nvPr/>
        </p:nvSpPr>
        <p:spPr>
          <a:xfrm>
            <a:off x="2286000" y="29673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l-PL" dirty="0"/>
          </a:p>
        </p:txBody>
      </p:sp>
      <p:graphicFrame>
        <p:nvGraphicFramePr>
          <p:cNvPr id="8" name="Obiekt 7">
            <a:extLst>
              <a:ext uri="{FF2B5EF4-FFF2-40B4-BE49-F238E27FC236}">
                <a16:creationId xmlns:a16="http://schemas.microsoft.com/office/drawing/2014/main" id="{9E8E93CC-6BD6-4FDF-B333-6BB7C6D4CD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5170293"/>
              </p:ext>
            </p:extLst>
          </p:nvPr>
        </p:nvGraphicFramePr>
        <p:xfrm>
          <a:off x="1763688" y="2840096"/>
          <a:ext cx="6735952" cy="2821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134550" imgH="1748907" progId="Word.Document.12">
                  <p:embed/>
                </p:oleObj>
              </mc:Choice>
              <mc:Fallback>
                <p:oleObj name="Document" r:id="rId3" imgW="5134550" imgH="1748907" progId="Word.Document.12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2840096"/>
                        <a:ext cx="6735952" cy="28211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8162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31648" y="1117498"/>
            <a:ext cx="7690042" cy="5740502"/>
          </a:xfrm>
        </p:spPr>
        <p:txBody>
          <a:bodyPr>
            <a:noAutofit/>
          </a:bodyPr>
          <a:lstStyle/>
          <a:p>
            <a:pPr marL="484632" lvl="0" indent="-4572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l-PL" dirty="0"/>
          </a:p>
          <a:p>
            <a:pPr marL="484632" lvl="0" indent="-4572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l-PL" dirty="0"/>
          </a:p>
          <a:p>
            <a:pPr marL="484632" lvl="0" indent="-4572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l-PL" dirty="0"/>
          </a:p>
          <a:p>
            <a:pPr algn="just"/>
            <a:endParaRPr lang="pl-PL" sz="1600" dirty="0">
              <a:latin typeface="Calibri" panose="020F0502020204030204" pitchFamily="34" charset="0"/>
            </a:endParaRPr>
          </a:p>
          <a:p>
            <a:pPr algn="just"/>
            <a:endParaRPr lang="pl-PL" sz="16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l-PL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ajpopularniejsza jest metoda najmniejszych kwadratów. Zakłada ona, że będziemy szukać minimum dla sumy kwadratów różnic wartości obserwowanych i wartości teoretycznej (obliczonej z równania powyżej).</a:t>
            </a:r>
          </a:p>
          <a:p>
            <a:endParaRPr lang="pl-PL" sz="1800" dirty="0">
              <a:latin typeface="Calibri" panose="020F0502020204030204" pitchFamily="34" charset="0"/>
            </a:endParaRPr>
          </a:p>
        </p:txBody>
      </p:sp>
      <p:sp>
        <p:nvSpPr>
          <p:cNvPr id="4" name="Tytuł 3"/>
          <p:cNvSpPr txBox="1">
            <a:spLocks/>
          </p:cNvSpPr>
          <p:nvPr/>
        </p:nvSpPr>
        <p:spPr>
          <a:xfrm>
            <a:off x="1125720" y="429222"/>
            <a:ext cx="7831619" cy="64807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>
              <a:lnSpc>
                <a:spcPct val="150000"/>
              </a:lnSpc>
            </a:pPr>
            <a:r>
              <a:rPr lang="pl-PL" sz="25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Klasyczna metoda najmniejszych kwadratów</a:t>
            </a:r>
            <a:endParaRPr lang="pl-PL" sz="25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95AC06DC-4C5F-443F-92FD-A377A267AEC9}"/>
              </a:ext>
            </a:extLst>
          </p:cNvPr>
          <p:cNvSpPr/>
          <p:nvPr/>
        </p:nvSpPr>
        <p:spPr>
          <a:xfrm>
            <a:off x="2286000" y="29673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03A94223-3DBA-4557-9E34-86F28C2F0FC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06027" y="1123583"/>
            <a:ext cx="4131945" cy="2552700"/>
          </a:xfrm>
          <a:prstGeom prst="rect">
            <a:avLst/>
          </a:prstGeom>
        </p:spPr>
      </p:pic>
      <p:graphicFrame>
        <p:nvGraphicFramePr>
          <p:cNvPr id="7" name="Obiekt 6">
            <a:extLst>
              <a:ext uri="{FF2B5EF4-FFF2-40B4-BE49-F238E27FC236}">
                <a16:creationId xmlns:a16="http://schemas.microsoft.com/office/drawing/2014/main" id="{CD3B4778-ABEE-4BB7-94C7-3B3252B0DE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4555758"/>
              </p:ext>
            </p:extLst>
          </p:nvPr>
        </p:nvGraphicFramePr>
        <p:xfrm>
          <a:off x="3383867" y="5301208"/>
          <a:ext cx="2376264" cy="61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38529" imgH="371573" progId="">
                  <p:embed/>
                </p:oleObj>
              </mc:Choice>
              <mc:Fallback>
                <p:oleObj name="Equation" r:id="rId4" imgW="1438529" imgH="371573" progId="">
                  <p:embed/>
                  <p:pic>
                    <p:nvPicPr>
                      <p:cNvPr id="9" name="Obiekt 8">
                        <a:extLst>
                          <a:ext uri="{FF2B5EF4-FFF2-40B4-BE49-F238E27FC236}">
                            <a16:creationId xmlns:a16="http://schemas.microsoft.com/office/drawing/2014/main" id="{9E8D39B1-A0B5-451F-A02D-DDFA57A688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3867" y="5301208"/>
                        <a:ext cx="2376264" cy="613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181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03029" y="1506514"/>
            <a:ext cx="7690042" cy="5351485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l-PL" sz="1800" dirty="0">
                <a:latin typeface="Calibri" panose="020F0502020204030204" pitchFamily="34" charset="0"/>
              </a:rPr>
              <a:t>Zgodnie z tą metodą są one dobrane w ten sposób, że suma kwadratów różnic pomiędzy wartościami empirycznymi zmiennej Y, oznaczonych przez </a:t>
            </a:r>
            <a:r>
              <a:rPr lang="pl-PL" sz="1800" dirty="0" err="1">
                <a:latin typeface="Calibri" panose="020F0502020204030204" pitchFamily="34" charset="0"/>
              </a:rPr>
              <a:t>y</a:t>
            </a:r>
            <a:r>
              <a:rPr lang="pl-PL" sz="1800" baseline="-25000" dirty="0" err="1">
                <a:latin typeface="Calibri" panose="020F0502020204030204" pitchFamily="34" charset="0"/>
              </a:rPr>
              <a:t>i</a:t>
            </a:r>
            <a:r>
              <a:rPr lang="pl-PL" sz="1800" dirty="0">
                <a:latin typeface="Calibri" panose="020F0502020204030204" pitchFamily="34" charset="0"/>
              </a:rPr>
              <a:t> a wartościami teoretycznymi (modelowymi) oznaczonymi przez </a:t>
            </a:r>
            <a:r>
              <a:rPr lang="pl-PL" sz="1800" dirty="0" err="1">
                <a:latin typeface="Calibri" panose="020F0502020204030204" pitchFamily="34" charset="0"/>
              </a:rPr>
              <a:t>y</a:t>
            </a:r>
            <a:r>
              <a:rPr lang="pl-PL" sz="1800" baseline="-25000" dirty="0" err="1">
                <a:latin typeface="Calibri" panose="020F0502020204030204" pitchFamily="34" charset="0"/>
              </a:rPr>
              <a:t>i</a:t>
            </a:r>
            <a:r>
              <a:rPr lang="pl-PL" sz="1800" dirty="0">
                <a:latin typeface="Calibri" panose="020F0502020204030204" pitchFamily="34" charset="0"/>
              </a:rPr>
              <a:t>’ jest najmniejsza:</a:t>
            </a:r>
            <a:endParaRPr lang="pl-PL" sz="16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l-PL" sz="1800" dirty="0">
                <a:latin typeface="Calibri" panose="020F0502020204030204" pitchFamily="34" charset="0"/>
              </a:rPr>
              <a:t>Podstawiając do powyższego warunku wyrażenie                              otrzymuje się warunek równoważny: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r>
              <a:rPr lang="pl-PL" sz="1800" dirty="0">
                <a:latin typeface="Calibri" panose="020F0502020204030204" pitchFamily="34" charset="0"/>
              </a:rPr>
              <a:t>który rozwiązuje się ze względu na a</a:t>
            </a:r>
            <a:r>
              <a:rPr lang="pl-PL" sz="1800" baseline="-25000" dirty="0">
                <a:latin typeface="Calibri" panose="020F0502020204030204" pitchFamily="34" charset="0"/>
              </a:rPr>
              <a:t>0</a:t>
            </a:r>
            <a:r>
              <a:rPr lang="pl-PL" sz="1800" dirty="0">
                <a:latin typeface="Calibri" panose="020F0502020204030204" pitchFamily="34" charset="0"/>
              </a:rPr>
              <a:t> i a</a:t>
            </a:r>
            <a:r>
              <a:rPr lang="pl-PL" sz="1800" baseline="-25000" dirty="0">
                <a:latin typeface="Calibri" panose="020F0502020204030204" pitchFamily="34" charset="0"/>
              </a:rPr>
              <a:t>1</a:t>
            </a:r>
            <a:r>
              <a:rPr lang="pl-PL" sz="1800" dirty="0"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4" name="Tytuł 3"/>
          <p:cNvSpPr txBox="1">
            <a:spLocks/>
          </p:cNvSpPr>
          <p:nvPr/>
        </p:nvSpPr>
        <p:spPr>
          <a:xfrm>
            <a:off x="1125720" y="429222"/>
            <a:ext cx="7831619" cy="64807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l-PL" sz="3600" b="1" dirty="0">
                <a:effectLst/>
                <a:latin typeface="Calibri" panose="020F0502020204030204" pitchFamily="34" charset="0"/>
              </a:rPr>
              <a:t>Analiza regresji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95AC06DC-4C5F-443F-92FD-A377A267AEC9}"/>
              </a:ext>
            </a:extLst>
          </p:cNvPr>
          <p:cNvSpPr/>
          <p:nvPr/>
        </p:nvSpPr>
        <p:spPr>
          <a:xfrm>
            <a:off x="2286000" y="29673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l-PL" dirty="0"/>
          </a:p>
        </p:txBody>
      </p:sp>
      <p:graphicFrame>
        <p:nvGraphicFramePr>
          <p:cNvPr id="9" name="Obiekt 8">
            <a:extLst>
              <a:ext uri="{FF2B5EF4-FFF2-40B4-BE49-F238E27FC236}">
                <a16:creationId xmlns:a16="http://schemas.microsoft.com/office/drawing/2014/main" id="{9E8D39B1-A0B5-451F-A02D-DDFA57A688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7501489"/>
              </p:ext>
            </p:extLst>
          </p:nvPr>
        </p:nvGraphicFramePr>
        <p:xfrm>
          <a:off x="3519669" y="2845132"/>
          <a:ext cx="2376264" cy="61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38529" imgH="371573" progId="">
                  <p:embed/>
                </p:oleObj>
              </mc:Choice>
              <mc:Fallback>
                <p:oleObj name="Equation" r:id="rId3" imgW="1438529" imgH="371573" progId="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9669" y="2845132"/>
                        <a:ext cx="2376264" cy="613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9">
            <a:extLst>
              <a:ext uri="{FF2B5EF4-FFF2-40B4-BE49-F238E27FC236}">
                <a16:creationId xmlns:a16="http://schemas.microsoft.com/office/drawing/2014/main" id="{9DC02272-4871-498A-969A-045969D82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619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graphicFrame>
        <p:nvGraphicFramePr>
          <p:cNvPr id="17" name="Obiekt 16">
            <a:extLst>
              <a:ext uri="{FF2B5EF4-FFF2-40B4-BE49-F238E27FC236}">
                <a16:creationId xmlns:a16="http://schemas.microsoft.com/office/drawing/2014/main" id="{9EB4D492-3356-44FB-AD69-1D8CD3C035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3968707"/>
              </p:ext>
            </p:extLst>
          </p:nvPr>
        </p:nvGraphicFramePr>
        <p:xfrm>
          <a:off x="5881126" y="3599299"/>
          <a:ext cx="1459622" cy="33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76440" imgH="200189" progId="">
                  <p:embed/>
                </p:oleObj>
              </mc:Choice>
              <mc:Fallback>
                <p:oleObj name="Equation" r:id="rId5" imgW="876440" imgH="200189" progId="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1126" y="3599299"/>
                        <a:ext cx="1459622" cy="333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iekt 17">
            <a:extLst>
              <a:ext uri="{FF2B5EF4-FFF2-40B4-BE49-F238E27FC236}">
                <a16:creationId xmlns:a16="http://schemas.microsoft.com/office/drawing/2014/main" id="{C5424E31-292B-4492-A9CB-27E2F1C6A5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1473144"/>
              </p:ext>
            </p:extLst>
          </p:nvPr>
        </p:nvGraphicFramePr>
        <p:xfrm>
          <a:off x="3476654" y="4176727"/>
          <a:ext cx="2942791" cy="61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81687" imgH="371573" progId="">
                  <p:embed/>
                </p:oleObj>
              </mc:Choice>
              <mc:Fallback>
                <p:oleObj name="Equation" r:id="rId7" imgW="1781687" imgH="371573" progId="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6654" y="4176727"/>
                        <a:ext cx="2942791" cy="613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6705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03029" y="1285860"/>
            <a:ext cx="7690042" cy="557214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l-PL" sz="1800" dirty="0">
                <a:latin typeface="Calibri" panose="020F0502020204030204" pitchFamily="34" charset="0"/>
              </a:rPr>
              <a:t>Rozwiązując powyższy warunek ze względu na </a:t>
            </a:r>
            <a:r>
              <a:rPr lang="pl-PL" sz="1800" i="1" dirty="0">
                <a:latin typeface="Calibri" panose="020F0502020204030204" pitchFamily="34" charset="0"/>
              </a:rPr>
              <a:t>a</a:t>
            </a:r>
            <a:r>
              <a:rPr lang="pl-PL" sz="1800" baseline="-25000" dirty="0">
                <a:latin typeface="Calibri" panose="020F0502020204030204" pitchFamily="34" charset="0"/>
              </a:rPr>
              <a:t>0</a:t>
            </a:r>
            <a:r>
              <a:rPr lang="pl-PL" sz="1800" dirty="0">
                <a:latin typeface="Calibri" panose="020F0502020204030204" pitchFamily="34" charset="0"/>
              </a:rPr>
              <a:t> i </a:t>
            </a:r>
            <a:r>
              <a:rPr lang="pl-PL" sz="1800" i="1" dirty="0">
                <a:latin typeface="Calibri" panose="020F0502020204030204" pitchFamily="34" charset="0"/>
              </a:rPr>
              <a:t>a</a:t>
            </a:r>
            <a:r>
              <a:rPr lang="pl-PL" sz="1800" baseline="-25000" dirty="0">
                <a:latin typeface="Calibri" panose="020F0502020204030204" pitchFamily="34" charset="0"/>
              </a:rPr>
              <a:t>1</a:t>
            </a:r>
            <a:r>
              <a:rPr lang="pl-PL" sz="1800" dirty="0">
                <a:latin typeface="Calibri" panose="020F0502020204030204" pitchFamily="34" charset="0"/>
              </a:rPr>
              <a:t> można dojść do tzw. układu równań normalnych: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l-PL" sz="1800" dirty="0">
                <a:latin typeface="Calibri" panose="020F0502020204030204" pitchFamily="34" charset="0"/>
              </a:rPr>
              <a:t>który pozwala na ustalenie ich wartości.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 algn="just"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 algn="just"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 algn="just"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 algn="just"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endParaRPr lang="pl-PL" sz="1800" dirty="0">
              <a:latin typeface="Calibri" panose="020F0502020204030204" pitchFamily="34" charset="0"/>
            </a:endParaRPr>
          </a:p>
        </p:txBody>
      </p:sp>
      <p:sp>
        <p:nvSpPr>
          <p:cNvPr id="4" name="Tytuł 3"/>
          <p:cNvSpPr txBox="1">
            <a:spLocks/>
          </p:cNvSpPr>
          <p:nvPr/>
        </p:nvSpPr>
        <p:spPr>
          <a:xfrm>
            <a:off x="1125720" y="429222"/>
            <a:ext cx="7831619" cy="64807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l-PL" sz="3600" b="1" dirty="0">
                <a:effectLst/>
                <a:latin typeface="Calibri" panose="020F0502020204030204" pitchFamily="34" charset="0"/>
              </a:rPr>
              <a:t>Analiza regresji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95AC06DC-4C5F-443F-92FD-A377A267AEC9}"/>
              </a:ext>
            </a:extLst>
          </p:cNvPr>
          <p:cNvSpPr/>
          <p:nvPr/>
        </p:nvSpPr>
        <p:spPr>
          <a:xfrm>
            <a:off x="2286000" y="29673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l-PL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9DC02272-4871-498A-969A-045969D82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619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graphicFrame>
        <p:nvGraphicFramePr>
          <p:cNvPr id="5" name="Obiekt 4">
            <a:extLst>
              <a:ext uri="{FF2B5EF4-FFF2-40B4-BE49-F238E27FC236}">
                <a16:creationId xmlns:a16="http://schemas.microsoft.com/office/drawing/2014/main" id="{D44280BF-A9B9-4BE0-AFEE-B655070F3F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6802828"/>
              </p:ext>
            </p:extLst>
          </p:nvPr>
        </p:nvGraphicFramePr>
        <p:xfrm>
          <a:off x="2786050" y="2571744"/>
          <a:ext cx="3183970" cy="1510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67181" imgH="790673" progId="">
                  <p:embed/>
                </p:oleObj>
              </mc:Choice>
              <mc:Fallback>
                <p:oleObj name="Equation" r:id="rId3" imgW="1667181" imgH="790673" progId="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50" y="2571744"/>
                        <a:ext cx="3183970" cy="15101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1069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03029" y="1117498"/>
            <a:ext cx="7690042" cy="5740502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 marL="0" algn="just">
              <a:lnSpc>
                <a:spcPct val="200000"/>
              </a:lnSpc>
              <a:spcBef>
                <a:spcPts val="0"/>
              </a:spcBef>
            </a:pPr>
            <a:r>
              <a:rPr lang="pl-PL" sz="1800" dirty="0">
                <a:latin typeface="Calibri" panose="020F0502020204030204" pitchFamily="34" charset="0"/>
              </a:rPr>
              <a:t>Alternatywnie, jeśli wcześniej liczony był współczynnik korelacji liniowej Pearsona, można skorzystać ze wzorów uproszczonych, które są rozwiązaniem powyższego układu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 algn="just"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 algn="just"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 algn="just"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 algn="just"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endParaRPr lang="pl-PL" sz="1800" dirty="0">
              <a:latin typeface="Calibri" panose="020F0502020204030204" pitchFamily="34" charset="0"/>
            </a:endParaRPr>
          </a:p>
        </p:txBody>
      </p:sp>
      <p:sp>
        <p:nvSpPr>
          <p:cNvPr id="4" name="Tytuł 3"/>
          <p:cNvSpPr txBox="1">
            <a:spLocks/>
          </p:cNvSpPr>
          <p:nvPr/>
        </p:nvSpPr>
        <p:spPr>
          <a:xfrm>
            <a:off x="1125720" y="429222"/>
            <a:ext cx="7831619" cy="64807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l-PL" sz="3600" b="1" dirty="0">
                <a:effectLst/>
                <a:latin typeface="Calibri" panose="020F0502020204030204" pitchFamily="34" charset="0"/>
              </a:rPr>
              <a:t>Analiza regresji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95AC06DC-4C5F-443F-92FD-A377A267AEC9}"/>
              </a:ext>
            </a:extLst>
          </p:cNvPr>
          <p:cNvSpPr/>
          <p:nvPr/>
        </p:nvSpPr>
        <p:spPr>
          <a:xfrm>
            <a:off x="2286000" y="29673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l-PL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9DC02272-4871-498A-969A-045969D82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619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graphicFrame>
        <p:nvGraphicFramePr>
          <p:cNvPr id="6" name="Obiekt 5">
            <a:extLst>
              <a:ext uri="{FF2B5EF4-FFF2-40B4-BE49-F238E27FC236}">
                <a16:creationId xmlns:a16="http://schemas.microsoft.com/office/drawing/2014/main" id="{F86ABBE7-2F57-4EB9-9400-5C2BBEBC98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57587"/>
              </p:ext>
            </p:extLst>
          </p:nvPr>
        </p:nvGraphicFramePr>
        <p:xfrm>
          <a:off x="3357554" y="3071810"/>
          <a:ext cx="1883073" cy="1397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86163" imgH="657454" progId="">
                  <p:embed/>
                </p:oleObj>
              </mc:Choice>
              <mc:Fallback>
                <p:oleObj name="Equation" r:id="rId3" imgW="886163" imgH="657454" progId="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54" y="3071810"/>
                        <a:ext cx="1883073" cy="13971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10698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zesilenie">
  <a:themeElements>
    <a:clrScheme name="Przesileni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Przesileni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rzesileni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3151</TotalTime>
  <Words>657</Words>
  <Application>Microsoft Office PowerPoint</Application>
  <PresentationFormat>Pokaz na ekranie (4:3)</PresentationFormat>
  <Paragraphs>184</Paragraphs>
  <Slides>19</Slides>
  <Notes>16</Notes>
  <HiddenSlides>0</HiddenSlides>
  <MMClips>0</MMClips>
  <ScaleCrop>false</ScaleCrop>
  <HeadingPairs>
    <vt:vector size="8" baseType="variant">
      <vt:variant>
        <vt:lpstr>Używane czcionki</vt:lpstr>
      </vt:variant>
      <vt:variant>
        <vt:i4>8</vt:i4>
      </vt:variant>
      <vt:variant>
        <vt:lpstr>Motyw</vt:lpstr>
      </vt:variant>
      <vt:variant>
        <vt:i4>1</vt:i4>
      </vt:variant>
      <vt:variant>
        <vt:lpstr>Osadzone serwery OLE</vt:lpstr>
      </vt:variant>
      <vt:variant>
        <vt:i4>2</vt:i4>
      </vt:variant>
      <vt:variant>
        <vt:lpstr>Tytuły slajdów</vt:lpstr>
      </vt:variant>
      <vt:variant>
        <vt:i4>19</vt:i4>
      </vt:variant>
    </vt:vector>
  </HeadingPairs>
  <TitlesOfParts>
    <vt:vector size="30" baseType="lpstr">
      <vt:lpstr>Arial</vt:lpstr>
      <vt:lpstr>Calibri</vt:lpstr>
      <vt:lpstr>Cambria Math</vt:lpstr>
      <vt:lpstr>Gill Sans MT</vt:lpstr>
      <vt:lpstr>Symbol</vt:lpstr>
      <vt:lpstr>Times New Roman</vt:lpstr>
      <vt:lpstr>Verdana</vt:lpstr>
      <vt:lpstr>Wingdings 2</vt:lpstr>
      <vt:lpstr>Przesilenie</vt:lpstr>
      <vt:lpstr>Document</vt:lpstr>
      <vt:lpstr>Equation</vt:lpstr>
      <vt:lpstr>Prezentacja programu PowerPoint</vt:lpstr>
      <vt:lpstr>Prezentacja programu PowerPoint</vt:lpstr>
      <vt:lpstr>Regresja liniowa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Dokładność szacunków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GP</dc:creator>
  <cp:lastModifiedBy>Anna Przekota</cp:lastModifiedBy>
  <cp:revision>195</cp:revision>
  <dcterms:created xsi:type="dcterms:W3CDTF">2018-01-31T17:55:03Z</dcterms:created>
  <dcterms:modified xsi:type="dcterms:W3CDTF">2023-12-15T21:14:47Z</dcterms:modified>
</cp:coreProperties>
</file>