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1"/>
  </p:notesMasterIdLst>
  <p:sldIdLst>
    <p:sldId id="285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6" r:id="rId16"/>
    <p:sldId id="283" r:id="rId17"/>
    <p:sldId id="282" r:id="rId18"/>
    <p:sldId id="297" r:id="rId19"/>
    <p:sldId id="284" r:id="rId20"/>
    <p:sldId id="289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5238" autoAdjust="0"/>
  </p:normalViewPr>
  <p:slideViewPr>
    <p:cSldViewPr>
      <p:cViewPr varScale="1">
        <p:scale>
          <a:sx n="86" d="100"/>
          <a:sy n="86" d="100"/>
        </p:scale>
        <p:origin x="13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na%20Przekota\AppData\Local\Microsoft\Windows\INetCache\IE\RNVEDKJC\wybrane_miesieczne_wskazniki_makroekonomiczne__cz_i_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na%20Przekota\AppData\Local\Microsoft\Windows\INetCache\IE\RNVEDKJC\wybrane_miesieczne_wskazniki_makroekonomiczne__cz_i_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88511995570034"/>
          <c:y val="3.2558333333333342E-2"/>
          <c:w val="0.84611488004429969"/>
          <c:h val="0.7033074074074076"/>
        </c:manualLayout>
      </c:layout>
      <c:lineChart>
        <c:grouping val="standard"/>
        <c:varyColors val="0"/>
        <c:ser>
          <c:idx val="0"/>
          <c:order val="0"/>
          <c:spPr>
            <a:ln w="22225">
              <a:solidFill>
                <a:schemeClr val="tx1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cat>
            <c:numRef>
              <c:f>[wybrane_miesieczne_wskazniki_makroekonomiczne__cz_i_.xls]Wybrane_wskaź_makroek_cz_I!$D$3:$GY$3</c:f>
              <c:numCache>
                <c:formatCode>General</c:formatCode>
                <c:ptCount val="204"/>
                <c:pt idx="0">
                  <c:v>2000</c:v>
                </c:pt>
                <c:pt idx="12">
                  <c:v>2001</c:v>
                </c:pt>
                <c:pt idx="24">
                  <c:v>2002</c:v>
                </c:pt>
                <c:pt idx="36">
                  <c:v>2003</c:v>
                </c:pt>
                <c:pt idx="48">
                  <c:v>2004</c:v>
                </c:pt>
                <c:pt idx="60">
                  <c:v>2005</c:v>
                </c:pt>
                <c:pt idx="72">
                  <c:v>2006</c:v>
                </c:pt>
                <c:pt idx="84">
                  <c:v>2007</c:v>
                </c:pt>
                <c:pt idx="96">
                  <c:v>2008</c:v>
                </c:pt>
                <c:pt idx="108">
                  <c:v>2009</c:v>
                </c:pt>
                <c:pt idx="120">
                  <c:v>2010</c:v>
                </c:pt>
                <c:pt idx="132">
                  <c:v>2011</c:v>
                </c:pt>
                <c:pt idx="144">
                  <c:v>2012</c:v>
                </c:pt>
                <c:pt idx="156">
                  <c:v>2013</c:v>
                </c:pt>
                <c:pt idx="168">
                  <c:v>2014</c:v>
                </c:pt>
                <c:pt idx="180">
                  <c:v>2015</c:v>
                </c:pt>
                <c:pt idx="192">
                  <c:v>2016</c:v>
                </c:pt>
              </c:numCache>
            </c:numRef>
          </c:cat>
          <c:val>
            <c:numRef>
              <c:f>[wybrane_miesieczne_wskazniki_makroekonomiczne__cz_i_.xls]Wybrane_wskaź_makroek_cz_I!$D$10:$GY$10</c:f>
              <c:numCache>
                <c:formatCode>#,##0.0</c:formatCode>
                <c:ptCount val="204"/>
                <c:pt idx="0">
                  <c:v>2476.1</c:v>
                </c:pt>
                <c:pt idx="1">
                  <c:v>2525.8000000000002</c:v>
                </c:pt>
                <c:pt idx="2">
                  <c:v>2531.6999999999998</c:v>
                </c:pt>
                <c:pt idx="3">
                  <c:v>2487.9</c:v>
                </c:pt>
                <c:pt idx="4">
                  <c:v>2445.4</c:v>
                </c:pt>
                <c:pt idx="5">
                  <c:v>2437.4</c:v>
                </c:pt>
                <c:pt idx="6">
                  <c:v>2477.6</c:v>
                </c:pt>
                <c:pt idx="7">
                  <c:v>2496.1999999999998</c:v>
                </c:pt>
                <c:pt idx="8">
                  <c:v>2528.8000000000002</c:v>
                </c:pt>
                <c:pt idx="9">
                  <c:v>2547.6999999999998</c:v>
                </c:pt>
                <c:pt idx="10">
                  <c:v>2613.1</c:v>
                </c:pt>
                <c:pt idx="11">
                  <c:v>2702.6</c:v>
                </c:pt>
                <c:pt idx="12">
                  <c:v>2835.6</c:v>
                </c:pt>
                <c:pt idx="13">
                  <c:v>2876.9</c:v>
                </c:pt>
                <c:pt idx="14">
                  <c:v>2898.7</c:v>
                </c:pt>
                <c:pt idx="15">
                  <c:v>2878</c:v>
                </c:pt>
                <c:pt idx="16">
                  <c:v>2841.1</c:v>
                </c:pt>
                <c:pt idx="17">
                  <c:v>2849.2</c:v>
                </c:pt>
                <c:pt idx="18">
                  <c:v>2871.5</c:v>
                </c:pt>
                <c:pt idx="19">
                  <c:v>2892.6</c:v>
                </c:pt>
                <c:pt idx="20">
                  <c:v>2920.4</c:v>
                </c:pt>
                <c:pt idx="21">
                  <c:v>2944.3</c:v>
                </c:pt>
                <c:pt idx="22">
                  <c:v>3022.4</c:v>
                </c:pt>
                <c:pt idx="23">
                  <c:v>3115.1</c:v>
                </c:pt>
                <c:pt idx="24">
                  <c:v>3253.3</c:v>
                </c:pt>
                <c:pt idx="25">
                  <c:v>3277.9</c:v>
                </c:pt>
                <c:pt idx="26">
                  <c:v>3259.9</c:v>
                </c:pt>
                <c:pt idx="27">
                  <c:v>3203.6</c:v>
                </c:pt>
                <c:pt idx="28">
                  <c:v>3064.6</c:v>
                </c:pt>
                <c:pt idx="29">
                  <c:v>3090.9</c:v>
                </c:pt>
                <c:pt idx="30">
                  <c:v>3105.3</c:v>
                </c:pt>
                <c:pt idx="31">
                  <c:v>3105.6</c:v>
                </c:pt>
                <c:pt idx="32">
                  <c:v>3108.1</c:v>
                </c:pt>
                <c:pt idx="33">
                  <c:v>3108.1</c:v>
                </c:pt>
                <c:pt idx="34">
                  <c:v>3150.8</c:v>
                </c:pt>
                <c:pt idx="35">
                  <c:v>3217</c:v>
                </c:pt>
                <c:pt idx="36">
                  <c:v>3320.6</c:v>
                </c:pt>
                <c:pt idx="37">
                  <c:v>3344.2</c:v>
                </c:pt>
                <c:pt idx="38">
                  <c:v>3321</c:v>
                </c:pt>
                <c:pt idx="39">
                  <c:v>3246.1</c:v>
                </c:pt>
                <c:pt idx="40">
                  <c:v>3159.6</c:v>
                </c:pt>
                <c:pt idx="41">
                  <c:v>3134.6</c:v>
                </c:pt>
                <c:pt idx="42">
                  <c:v>3123</c:v>
                </c:pt>
                <c:pt idx="43">
                  <c:v>3099.1</c:v>
                </c:pt>
                <c:pt idx="44">
                  <c:v>3073.3</c:v>
                </c:pt>
                <c:pt idx="45">
                  <c:v>3058.2</c:v>
                </c:pt>
                <c:pt idx="46">
                  <c:v>3096.9</c:v>
                </c:pt>
                <c:pt idx="47">
                  <c:v>3175.7</c:v>
                </c:pt>
                <c:pt idx="48">
                  <c:v>3293.2</c:v>
                </c:pt>
                <c:pt idx="49">
                  <c:v>3294.5</c:v>
                </c:pt>
                <c:pt idx="50">
                  <c:v>3265.8</c:v>
                </c:pt>
                <c:pt idx="51">
                  <c:v>3173.8</c:v>
                </c:pt>
                <c:pt idx="52">
                  <c:v>3092.5</c:v>
                </c:pt>
                <c:pt idx="53">
                  <c:v>3071.2</c:v>
                </c:pt>
                <c:pt idx="54">
                  <c:v>3042.4</c:v>
                </c:pt>
                <c:pt idx="55">
                  <c:v>3005.7</c:v>
                </c:pt>
                <c:pt idx="56">
                  <c:v>2970.9</c:v>
                </c:pt>
                <c:pt idx="57">
                  <c:v>2938.2</c:v>
                </c:pt>
                <c:pt idx="58">
                  <c:v>2942.6</c:v>
                </c:pt>
                <c:pt idx="59">
                  <c:v>2999.6</c:v>
                </c:pt>
                <c:pt idx="60">
                  <c:v>3094.9</c:v>
                </c:pt>
                <c:pt idx="61">
                  <c:v>3094.5</c:v>
                </c:pt>
                <c:pt idx="62">
                  <c:v>3052.6</c:v>
                </c:pt>
                <c:pt idx="63">
                  <c:v>2957.8</c:v>
                </c:pt>
                <c:pt idx="64">
                  <c:v>2867.3</c:v>
                </c:pt>
                <c:pt idx="65">
                  <c:v>2827.4</c:v>
                </c:pt>
                <c:pt idx="66">
                  <c:v>2809</c:v>
                </c:pt>
                <c:pt idx="67">
                  <c:v>2783.3</c:v>
                </c:pt>
                <c:pt idx="68">
                  <c:v>2760.1</c:v>
                </c:pt>
                <c:pt idx="69">
                  <c:v>2712.1</c:v>
                </c:pt>
                <c:pt idx="70">
                  <c:v>2722.8</c:v>
                </c:pt>
                <c:pt idx="71">
                  <c:v>2773</c:v>
                </c:pt>
                <c:pt idx="72">
                  <c:v>2866.7</c:v>
                </c:pt>
                <c:pt idx="73">
                  <c:v>2865.9</c:v>
                </c:pt>
                <c:pt idx="74">
                  <c:v>2822</c:v>
                </c:pt>
                <c:pt idx="75">
                  <c:v>2703.6</c:v>
                </c:pt>
                <c:pt idx="76">
                  <c:v>2583</c:v>
                </c:pt>
                <c:pt idx="77">
                  <c:v>2487.6</c:v>
                </c:pt>
                <c:pt idx="78">
                  <c:v>2443.4</c:v>
                </c:pt>
                <c:pt idx="79">
                  <c:v>2411.6</c:v>
                </c:pt>
                <c:pt idx="80">
                  <c:v>2363.6</c:v>
                </c:pt>
                <c:pt idx="81">
                  <c:v>2301.8000000000002</c:v>
                </c:pt>
                <c:pt idx="82">
                  <c:v>2287.3000000000002</c:v>
                </c:pt>
                <c:pt idx="83">
                  <c:v>2309.4</c:v>
                </c:pt>
                <c:pt idx="84">
                  <c:v>2365.8000000000002</c:v>
                </c:pt>
                <c:pt idx="85">
                  <c:v>2331.1</c:v>
                </c:pt>
                <c:pt idx="86">
                  <c:v>2232.5</c:v>
                </c:pt>
                <c:pt idx="87">
                  <c:v>2103.1</c:v>
                </c:pt>
                <c:pt idx="88">
                  <c:v>1985.1</c:v>
                </c:pt>
                <c:pt idx="89">
                  <c:v>1895.1</c:v>
                </c:pt>
                <c:pt idx="90">
                  <c:v>1856.1</c:v>
                </c:pt>
                <c:pt idx="91">
                  <c:v>1821.9</c:v>
                </c:pt>
                <c:pt idx="92">
                  <c:v>1777.8</c:v>
                </c:pt>
                <c:pt idx="93">
                  <c:v>1720.9</c:v>
                </c:pt>
                <c:pt idx="94">
                  <c:v>1719.4</c:v>
                </c:pt>
                <c:pt idx="95">
                  <c:v>1746.6</c:v>
                </c:pt>
                <c:pt idx="96">
                  <c:v>1813.4</c:v>
                </c:pt>
                <c:pt idx="97">
                  <c:v>1778.5</c:v>
                </c:pt>
                <c:pt idx="98">
                  <c:v>1702.2</c:v>
                </c:pt>
                <c:pt idx="99">
                  <c:v>1605.7</c:v>
                </c:pt>
                <c:pt idx="100">
                  <c:v>1525.6</c:v>
                </c:pt>
                <c:pt idx="101">
                  <c:v>1455.3</c:v>
                </c:pt>
                <c:pt idx="102">
                  <c:v>1422.9</c:v>
                </c:pt>
                <c:pt idx="103">
                  <c:v>1404.4</c:v>
                </c:pt>
                <c:pt idx="104">
                  <c:v>1376.6</c:v>
                </c:pt>
                <c:pt idx="105">
                  <c:v>1352.3</c:v>
                </c:pt>
                <c:pt idx="106">
                  <c:v>1398.5</c:v>
                </c:pt>
                <c:pt idx="107">
                  <c:v>1473.8</c:v>
                </c:pt>
                <c:pt idx="108">
                  <c:v>1634.4</c:v>
                </c:pt>
                <c:pt idx="109">
                  <c:v>1718.8</c:v>
                </c:pt>
                <c:pt idx="110">
                  <c:v>1758.8</c:v>
                </c:pt>
                <c:pt idx="111">
                  <c:v>1719.9</c:v>
                </c:pt>
                <c:pt idx="112">
                  <c:v>1683.4</c:v>
                </c:pt>
                <c:pt idx="113">
                  <c:v>1658.7</c:v>
                </c:pt>
                <c:pt idx="114">
                  <c:v>1676.1</c:v>
                </c:pt>
                <c:pt idx="115">
                  <c:v>1689</c:v>
                </c:pt>
                <c:pt idx="116">
                  <c:v>1715.9</c:v>
                </c:pt>
                <c:pt idx="117">
                  <c:v>1744.3</c:v>
                </c:pt>
                <c:pt idx="118">
                  <c:v>1811.1</c:v>
                </c:pt>
                <c:pt idx="119">
                  <c:v>1892.7</c:v>
                </c:pt>
                <c:pt idx="120">
                  <c:v>2052.5</c:v>
                </c:pt>
                <c:pt idx="121">
                  <c:v>2101.5</c:v>
                </c:pt>
                <c:pt idx="122">
                  <c:v>2076.6999999999998</c:v>
                </c:pt>
                <c:pt idx="123">
                  <c:v>1973.8</c:v>
                </c:pt>
                <c:pt idx="124">
                  <c:v>1907.9</c:v>
                </c:pt>
                <c:pt idx="125">
                  <c:v>1843.9</c:v>
                </c:pt>
                <c:pt idx="126">
                  <c:v>1812.8</c:v>
                </c:pt>
                <c:pt idx="127">
                  <c:v>1800.2</c:v>
                </c:pt>
                <c:pt idx="128">
                  <c:v>1812.6</c:v>
                </c:pt>
                <c:pt idx="129">
                  <c:v>1818.6</c:v>
                </c:pt>
                <c:pt idx="130">
                  <c:v>1858.3</c:v>
                </c:pt>
                <c:pt idx="131">
                  <c:v>1954.7</c:v>
                </c:pt>
                <c:pt idx="132">
                  <c:v>2105</c:v>
                </c:pt>
                <c:pt idx="133">
                  <c:v>2150.1999999999998</c:v>
                </c:pt>
                <c:pt idx="134">
                  <c:v>2133.9</c:v>
                </c:pt>
                <c:pt idx="135">
                  <c:v>2043.5</c:v>
                </c:pt>
                <c:pt idx="136">
                  <c:v>1962.6</c:v>
                </c:pt>
                <c:pt idx="137">
                  <c:v>1883.3</c:v>
                </c:pt>
                <c:pt idx="138">
                  <c:v>1863.2</c:v>
                </c:pt>
                <c:pt idx="139">
                  <c:v>1855.3</c:v>
                </c:pt>
                <c:pt idx="140">
                  <c:v>1861.7</c:v>
                </c:pt>
                <c:pt idx="141">
                  <c:v>1867.6</c:v>
                </c:pt>
                <c:pt idx="142">
                  <c:v>1914.9</c:v>
                </c:pt>
                <c:pt idx="143">
                  <c:v>1982.7</c:v>
                </c:pt>
                <c:pt idx="144">
                  <c:v>2121.5</c:v>
                </c:pt>
                <c:pt idx="145">
                  <c:v>2168.1999999999998</c:v>
                </c:pt>
                <c:pt idx="146">
                  <c:v>2141.9</c:v>
                </c:pt>
                <c:pt idx="147">
                  <c:v>2072.6</c:v>
                </c:pt>
                <c:pt idx="148">
                  <c:v>2013.9</c:v>
                </c:pt>
                <c:pt idx="149">
                  <c:v>1964.4</c:v>
                </c:pt>
                <c:pt idx="150">
                  <c:v>1953.2</c:v>
                </c:pt>
                <c:pt idx="151">
                  <c:v>1964.7</c:v>
                </c:pt>
                <c:pt idx="152">
                  <c:v>1979</c:v>
                </c:pt>
                <c:pt idx="153">
                  <c:v>1994.9</c:v>
                </c:pt>
                <c:pt idx="154">
                  <c:v>2058.1</c:v>
                </c:pt>
                <c:pt idx="155">
                  <c:v>2136.8000000000002</c:v>
                </c:pt>
                <c:pt idx="156">
                  <c:v>2295.6999999999998</c:v>
                </c:pt>
                <c:pt idx="157">
                  <c:v>2336.6999999999998</c:v>
                </c:pt>
                <c:pt idx="158">
                  <c:v>2314.5</c:v>
                </c:pt>
                <c:pt idx="159">
                  <c:v>2255.6999999999998</c:v>
                </c:pt>
                <c:pt idx="160">
                  <c:v>2176.3000000000002</c:v>
                </c:pt>
                <c:pt idx="161">
                  <c:v>2109.1</c:v>
                </c:pt>
                <c:pt idx="162">
                  <c:v>2093.1</c:v>
                </c:pt>
                <c:pt idx="163">
                  <c:v>2083.1999999999998</c:v>
                </c:pt>
                <c:pt idx="164">
                  <c:v>2083.1</c:v>
                </c:pt>
                <c:pt idx="165">
                  <c:v>2075.1999999999998</c:v>
                </c:pt>
                <c:pt idx="166">
                  <c:v>2116</c:v>
                </c:pt>
                <c:pt idx="167">
                  <c:v>2157.9</c:v>
                </c:pt>
                <c:pt idx="168">
                  <c:v>2260.6999999999998</c:v>
                </c:pt>
                <c:pt idx="169">
                  <c:v>2255.9</c:v>
                </c:pt>
                <c:pt idx="170">
                  <c:v>2182.1999999999998</c:v>
                </c:pt>
                <c:pt idx="171">
                  <c:v>2079</c:v>
                </c:pt>
                <c:pt idx="172">
                  <c:v>1986.7</c:v>
                </c:pt>
                <c:pt idx="173">
                  <c:v>1912.5</c:v>
                </c:pt>
                <c:pt idx="174">
                  <c:v>1878.5</c:v>
                </c:pt>
                <c:pt idx="175">
                  <c:v>1853.2</c:v>
                </c:pt>
                <c:pt idx="176">
                  <c:v>1821.9</c:v>
                </c:pt>
                <c:pt idx="177">
                  <c:v>1784.8</c:v>
                </c:pt>
                <c:pt idx="178">
                  <c:v>1799.8</c:v>
                </c:pt>
                <c:pt idx="179">
                  <c:v>1825.2</c:v>
                </c:pt>
                <c:pt idx="180">
                  <c:v>1918.6</c:v>
                </c:pt>
                <c:pt idx="181">
                  <c:v>1918.7</c:v>
                </c:pt>
                <c:pt idx="182">
                  <c:v>1860.6</c:v>
                </c:pt>
                <c:pt idx="183">
                  <c:v>1782.2</c:v>
                </c:pt>
                <c:pt idx="184">
                  <c:v>1702.1</c:v>
                </c:pt>
                <c:pt idx="185">
                  <c:v>1622.3</c:v>
                </c:pt>
                <c:pt idx="186">
                  <c:v>1585.7</c:v>
                </c:pt>
                <c:pt idx="187">
                  <c:v>1563.5</c:v>
                </c:pt>
                <c:pt idx="188">
                  <c:v>1539.4</c:v>
                </c:pt>
                <c:pt idx="189">
                  <c:v>1516.9</c:v>
                </c:pt>
                <c:pt idx="190">
                  <c:v>1530.6</c:v>
                </c:pt>
                <c:pt idx="191">
                  <c:v>1563.3</c:v>
                </c:pt>
                <c:pt idx="192">
                  <c:v>1647.5</c:v>
                </c:pt>
                <c:pt idx="193">
                  <c:v>1652.7</c:v>
                </c:pt>
                <c:pt idx="194">
                  <c:v>1600.5</c:v>
                </c:pt>
                <c:pt idx="195">
                  <c:v>1521.8</c:v>
                </c:pt>
                <c:pt idx="196">
                  <c:v>1456.9</c:v>
                </c:pt>
                <c:pt idx="197">
                  <c:v>1392.5</c:v>
                </c:pt>
                <c:pt idx="198">
                  <c:v>1361.5</c:v>
                </c:pt>
                <c:pt idx="199">
                  <c:v>1346.9</c:v>
                </c:pt>
                <c:pt idx="200">
                  <c:v>1324.1</c:v>
                </c:pt>
                <c:pt idx="201">
                  <c:v>1308</c:v>
                </c:pt>
                <c:pt idx="202">
                  <c:v>1320</c:v>
                </c:pt>
                <c:pt idx="203">
                  <c:v>1350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A-4A66-B9CD-51987F84C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565824"/>
        <c:axId val="83112320"/>
      </c:lineChart>
      <c:catAx>
        <c:axId val="6756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Rok</a:t>
                </a:r>
              </a:p>
            </c:rich>
          </c:tx>
          <c:layout>
            <c:manualLayout>
              <c:xMode val="edge"/>
              <c:yMode val="edge"/>
              <c:x val="0.90744396012891559"/>
              <c:y val="0.6442827160493838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83112320"/>
        <c:crosses val="autoZero"/>
        <c:auto val="1"/>
        <c:lblAlgn val="ctr"/>
        <c:lblOffset val="100"/>
        <c:tickLblSkip val="1"/>
        <c:noMultiLvlLbl val="0"/>
      </c:catAx>
      <c:valAx>
        <c:axId val="831123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tys.  </a:t>
                </a:r>
                <a:r>
                  <a:rPr lang="pl-PL"/>
                  <a:t>o</a:t>
                </a:r>
                <a:r>
                  <a:rPr lang="en-US"/>
                  <a:t>sób</a:t>
                </a:r>
              </a:p>
            </c:rich>
          </c:tx>
          <c:layout>
            <c:manualLayout>
              <c:xMode val="edge"/>
              <c:yMode val="edge"/>
              <c:x val="0.15431673634171822"/>
              <c:y val="1.9785185185185222E-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675658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31805555555556"/>
          <c:y val="3.2558333333333342E-2"/>
          <c:w val="0.84896611111111109"/>
          <c:h val="0.8061046296296297"/>
        </c:manualLayout>
      </c:layout>
      <c:lineChart>
        <c:grouping val="standard"/>
        <c:varyColors val="0"/>
        <c:ser>
          <c:idx val="0"/>
          <c:order val="0"/>
          <c:spPr>
            <a:ln w="22225">
              <a:solidFill>
                <a:schemeClr val="tx1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cat>
            <c:numRef>
              <c:f>[wybrane_miesieczne_wskazniki_makroekonomiczne__cz_i_.xls]Wybrane_wskaź_makroek_cz_I!$D$3:$GY$3</c:f>
              <c:numCache>
                <c:formatCode>General</c:formatCode>
                <c:ptCount val="204"/>
                <c:pt idx="0">
                  <c:v>2000</c:v>
                </c:pt>
                <c:pt idx="12">
                  <c:v>2001</c:v>
                </c:pt>
                <c:pt idx="24">
                  <c:v>2002</c:v>
                </c:pt>
                <c:pt idx="36">
                  <c:v>2003</c:v>
                </c:pt>
                <c:pt idx="48">
                  <c:v>2004</c:v>
                </c:pt>
                <c:pt idx="60">
                  <c:v>2005</c:v>
                </c:pt>
                <c:pt idx="72">
                  <c:v>2006</c:v>
                </c:pt>
                <c:pt idx="84">
                  <c:v>2007</c:v>
                </c:pt>
                <c:pt idx="96">
                  <c:v>2008</c:v>
                </c:pt>
                <c:pt idx="108">
                  <c:v>2009</c:v>
                </c:pt>
                <c:pt idx="120">
                  <c:v>2010</c:v>
                </c:pt>
                <c:pt idx="132">
                  <c:v>2011</c:v>
                </c:pt>
                <c:pt idx="144">
                  <c:v>2012</c:v>
                </c:pt>
                <c:pt idx="156">
                  <c:v>2013</c:v>
                </c:pt>
                <c:pt idx="168">
                  <c:v>2014</c:v>
                </c:pt>
                <c:pt idx="180">
                  <c:v>2015</c:v>
                </c:pt>
                <c:pt idx="192">
                  <c:v>2016</c:v>
                </c:pt>
              </c:numCache>
            </c:numRef>
          </c:cat>
          <c:val>
            <c:numRef>
              <c:f>[wybrane_miesieczne_wskazniki_makroekonomiczne__cz_i_.xls]Wybrane_wskaź_makroek_cz_I!$D$160:$GY$160</c:f>
              <c:numCache>
                <c:formatCode>#,##0.0</c:formatCode>
                <c:ptCount val="204"/>
                <c:pt idx="0">
                  <c:v>9341.2999999999829</c:v>
                </c:pt>
                <c:pt idx="1">
                  <c:v>10647.4</c:v>
                </c:pt>
                <c:pt idx="2">
                  <c:v>11228.3</c:v>
                </c:pt>
                <c:pt idx="3">
                  <c:v>10471.200000000004</c:v>
                </c:pt>
                <c:pt idx="4">
                  <c:v>10908.7</c:v>
                </c:pt>
                <c:pt idx="5">
                  <c:v>11470.9</c:v>
                </c:pt>
                <c:pt idx="6">
                  <c:v>11550.4</c:v>
                </c:pt>
                <c:pt idx="7">
                  <c:v>11193.9</c:v>
                </c:pt>
                <c:pt idx="8">
                  <c:v>12367.8</c:v>
                </c:pt>
                <c:pt idx="9">
                  <c:v>13605.1</c:v>
                </c:pt>
                <c:pt idx="10">
                  <c:v>13118.5</c:v>
                </c:pt>
                <c:pt idx="11">
                  <c:v>12005.2</c:v>
                </c:pt>
                <c:pt idx="12">
                  <c:v>12139.4</c:v>
                </c:pt>
                <c:pt idx="13">
                  <c:v>12084.5</c:v>
                </c:pt>
                <c:pt idx="14">
                  <c:v>13249.2</c:v>
                </c:pt>
                <c:pt idx="15">
                  <c:v>11597.3</c:v>
                </c:pt>
                <c:pt idx="16">
                  <c:v>11652.1</c:v>
                </c:pt>
                <c:pt idx="17">
                  <c:v>11325.2</c:v>
                </c:pt>
                <c:pt idx="18">
                  <c:v>11564</c:v>
                </c:pt>
                <c:pt idx="19">
                  <c:v>12422.5</c:v>
                </c:pt>
                <c:pt idx="20">
                  <c:v>13976</c:v>
                </c:pt>
                <c:pt idx="21">
                  <c:v>14748.1</c:v>
                </c:pt>
                <c:pt idx="22">
                  <c:v>12699.6</c:v>
                </c:pt>
                <c:pt idx="23">
                  <c:v>10656.6</c:v>
                </c:pt>
                <c:pt idx="24">
                  <c:v>11819.4</c:v>
                </c:pt>
                <c:pt idx="25">
                  <c:v>11958.4</c:v>
                </c:pt>
                <c:pt idx="26">
                  <c:v>13443.6</c:v>
                </c:pt>
                <c:pt idx="27">
                  <c:v>13456.6</c:v>
                </c:pt>
                <c:pt idx="28">
                  <c:v>12467.8</c:v>
                </c:pt>
                <c:pt idx="29">
                  <c:v>13787</c:v>
                </c:pt>
                <c:pt idx="30">
                  <c:v>14428.1</c:v>
                </c:pt>
                <c:pt idx="31">
                  <c:v>13967.5</c:v>
                </c:pt>
                <c:pt idx="32">
                  <c:v>15314.8</c:v>
                </c:pt>
                <c:pt idx="33">
                  <c:v>17530.2</c:v>
                </c:pt>
                <c:pt idx="34">
                  <c:v>15434.9</c:v>
                </c:pt>
                <c:pt idx="35">
                  <c:v>13729.8</c:v>
                </c:pt>
                <c:pt idx="36">
                  <c:v>13850.5</c:v>
                </c:pt>
                <c:pt idx="37">
                  <c:v>14603.6</c:v>
                </c:pt>
                <c:pt idx="38">
                  <c:v>17026.400000000001</c:v>
                </c:pt>
                <c:pt idx="39">
                  <c:v>16899.599999999962</c:v>
                </c:pt>
                <c:pt idx="40">
                  <c:v>16547.599999999962</c:v>
                </c:pt>
                <c:pt idx="41">
                  <c:v>16658.099999999962</c:v>
                </c:pt>
                <c:pt idx="42">
                  <c:v>17847.2</c:v>
                </c:pt>
                <c:pt idx="43">
                  <c:v>15639.7</c:v>
                </c:pt>
                <c:pt idx="44">
                  <c:v>20195.8</c:v>
                </c:pt>
                <c:pt idx="45">
                  <c:v>21476.5</c:v>
                </c:pt>
                <c:pt idx="46">
                  <c:v>19565.8</c:v>
                </c:pt>
                <c:pt idx="47">
                  <c:v>18633.5</c:v>
                </c:pt>
                <c:pt idx="48">
                  <c:v>18319.8</c:v>
                </c:pt>
                <c:pt idx="49">
                  <c:v>20376.3</c:v>
                </c:pt>
                <c:pt idx="50">
                  <c:v>24302</c:v>
                </c:pt>
                <c:pt idx="51">
                  <c:v>23908.799999999996</c:v>
                </c:pt>
                <c:pt idx="52">
                  <c:v>22031</c:v>
                </c:pt>
                <c:pt idx="53">
                  <c:v>23483.200000000001</c:v>
                </c:pt>
                <c:pt idx="54">
                  <c:v>21976.7</c:v>
                </c:pt>
                <c:pt idx="55">
                  <c:v>21180</c:v>
                </c:pt>
                <c:pt idx="56">
                  <c:v>25557.599999999962</c:v>
                </c:pt>
                <c:pt idx="57">
                  <c:v>25024.3</c:v>
                </c:pt>
                <c:pt idx="58">
                  <c:v>24777.3</c:v>
                </c:pt>
                <c:pt idx="59">
                  <c:v>21165.4</c:v>
                </c:pt>
                <c:pt idx="60">
                  <c:v>21225.7</c:v>
                </c:pt>
                <c:pt idx="61">
                  <c:v>21469.1</c:v>
                </c:pt>
                <c:pt idx="62">
                  <c:v>23226.400000000001</c:v>
                </c:pt>
                <c:pt idx="63">
                  <c:v>24603.599999999962</c:v>
                </c:pt>
                <c:pt idx="64">
                  <c:v>22767.8</c:v>
                </c:pt>
                <c:pt idx="65">
                  <c:v>25141.9</c:v>
                </c:pt>
                <c:pt idx="66">
                  <c:v>23104</c:v>
                </c:pt>
                <c:pt idx="67">
                  <c:v>22588.9</c:v>
                </c:pt>
                <c:pt idx="68">
                  <c:v>26180.5</c:v>
                </c:pt>
                <c:pt idx="69">
                  <c:v>27243.5</c:v>
                </c:pt>
                <c:pt idx="70">
                  <c:v>27124.1</c:v>
                </c:pt>
                <c:pt idx="71">
                  <c:v>24105.3</c:v>
                </c:pt>
                <c:pt idx="72">
                  <c:v>24577</c:v>
                </c:pt>
                <c:pt idx="73">
                  <c:v>24983.4</c:v>
                </c:pt>
                <c:pt idx="74">
                  <c:v>29384.799999999996</c:v>
                </c:pt>
                <c:pt idx="75">
                  <c:v>26564.7</c:v>
                </c:pt>
                <c:pt idx="76">
                  <c:v>28668.5</c:v>
                </c:pt>
                <c:pt idx="77">
                  <c:v>29939.599999999962</c:v>
                </c:pt>
                <c:pt idx="78">
                  <c:v>27790.1</c:v>
                </c:pt>
                <c:pt idx="79">
                  <c:v>27487.599999999962</c:v>
                </c:pt>
                <c:pt idx="80">
                  <c:v>32108.5</c:v>
                </c:pt>
                <c:pt idx="81">
                  <c:v>33560.800000000003</c:v>
                </c:pt>
                <c:pt idx="82">
                  <c:v>32070.2</c:v>
                </c:pt>
                <c:pt idx="83">
                  <c:v>26643.8</c:v>
                </c:pt>
                <c:pt idx="84">
                  <c:v>29591.599999999962</c:v>
                </c:pt>
                <c:pt idx="85">
                  <c:v>29800.9</c:v>
                </c:pt>
                <c:pt idx="86">
                  <c:v>34261.5</c:v>
                </c:pt>
                <c:pt idx="87">
                  <c:v>30665.1</c:v>
                </c:pt>
                <c:pt idx="88">
                  <c:v>32077.8</c:v>
                </c:pt>
                <c:pt idx="89">
                  <c:v>32169.4</c:v>
                </c:pt>
                <c:pt idx="90">
                  <c:v>31487.5</c:v>
                </c:pt>
                <c:pt idx="91">
                  <c:v>31682.3</c:v>
                </c:pt>
                <c:pt idx="92">
                  <c:v>33712</c:v>
                </c:pt>
                <c:pt idx="93">
                  <c:v>37949.699999999997</c:v>
                </c:pt>
                <c:pt idx="94">
                  <c:v>35139</c:v>
                </c:pt>
                <c:pt idx="95">
                  <c:v>28018.799999999996</c:v>
                </c:pt>
                <c:pt idx="96">
                  <c:v>33558.699999999997</c:v>
                </c:pt>
                <c:pt idx="97">
                  <c:v>35401.699999999997</c:v>
                </c:pt>
                <c:pt idx="98">
                  <c:v>34315.699999999997</c:v>
                </c:pt>
                <c:pt idx="99">
                  <c:v>37497.699999999997</c:v>
                </c:pt>
                <c:pt idx="100">
                  <c:v>32679.5</c:v>
                </c:pt>
                <c:pt idx="101">
                  <c:v>34157</c:v>
                </c:pt>
                <c:pt idx="102">
                  <c:v>33855</c:v>
                </c:pt>
                <c:pt idx="103">
                  <c:v>30219.7</c:v>
                </c:pt>
                <c:pt idx="104">
                  <c:v>36737.199999999997</c:v>
                </c:pt>
                <c:pt idx="105">
                  <c:v>37490.800000000003</c:v>
                </c:pt>
                <c:pt idx="106">
                  <c:v>32384.5</c:v>
                </c:pt>
                <c:pt idx="107">
                  <c:v>27085.599999999962</c:v>
                </c:pt>
                <c:pt idx="108">
                  <c:v>30128.799999999996</c:v>
                </c:pt>
                <c:pt idx="109">
                  <c:v>34524.199999999997</c:v>
                </c:pt>
                <c:pt idx="110">
                  <c:v>38626.9</c:v>
                </c:pt>
                <c:pt idx="111">
                  <c:v>34277.5</c:v>
                </c:pt>
                <c:pt idx="112">
                  <c:v>33699.599999999999</c:v>
                </c:pt>
                <c:pt idx="113">
                  <c:v>36317.599999999999</c:v>
                </c:pt>
                <c:pt idx="114">
                  <c:v>35359.800000000003</c:v>
                </c:pt>
                <c:pt idx="115">
                  <c:v>30673.1</c:v>
                </c:pt>
                <c:pt idx="116">
                  <c:v>38551.599999999999</c:v>
                </c:pt>
                <c:pt idx="117">
                  <c:v>40022.5</c:v>
                </c:pt>
                <c:pt idx="118">
                  <c:v>38055.800000000003</c:v>
                </c:pt>
                <c:pt idx="119">
                  <c:v>33004.6</c:v>
                </c:pt>
                <c:pt idx="120">
                  <c:v>34236.9</c:v>
                </c:pt>
                <c:pt idx="121">
                  <c:v>36286.1</c:v>
                </c:pt>
                <c:pt idx="122">
                  <c:v>40612</c:v>
                </c:pt>
                <c:pt idx="123">
                  <c:v>38498.9</c:v>
                </c:pt>
                <c:pt idx="124">
                  <c:v>40021.800000000003</c:v>
                </c:pt>
                <c:pt idx="125">
                  <c:v>43053.8</c:v>
                </c:pt>
                <c:pt idx="126">
                  <c:v>40591</c:v>
                </c:pt>
                <c:pt idx="127">
                  <c:v>38076.800000000003</c:v>
                </c:pt>
                <c:pt idx="128">
                  <c:v>44360.5</c:v>
                </c:pt>
                <c:pt idx="129">
                  <c:v>43939.3</c:v>
                </c:pt>
                <c:pt idx="130">
                  <c:v>42551.4</c:v>
                </c:pt>
                <c:pt idx="131">
                  <c:v>38829.699999999997</c:v>
                </c:pt>
                <c:pt idx="132">
                  <c:v>40153.300000000003</c:v>
                </c:pt>
                <c:pt idx="133">
                  <c:v>42483.4</c:v>
                </c:pt>
                <c:pt idx="134">
                  <c:v>48187.9</c:v>
                </c:pt>
                <c:pt idx="135">
                  <c:v>44225.9</c:v>
                </c:pt>
                <c:pt idx="136">
                  <c:v>46415.3</c:v>
                </c:pt>
                <c:pt idx="137">
                  <c:v>45259.8</c:v>
                </c:pt>
                <c:pt idx="138">
                  <c:v>42486.9</c:v>
                </c:pt>
                <c:pt idx="139">
                  <c:v>45945.9</c:v>
                </c:pt>
                <c:pt idx="140">
                  <c:v>52812.9</c:v>
                </c:pt>
                <c:pt idx="141">
                  <c:v>52071.3</c:v>
                </c:pt>
                <c:pt idx="142">
                  <c:v>52126.2</c:v>
                </c:pt>
                <c:pt idx="143">
                  <c:v>46570.2</c:v>
                </c:pt>
                <c:pt idx="144">
                  <c:v>48845.7</c:v>
                </c:pt>
                <c:pt idx="145">
                  <c:v>48144.7</c:v>
                </c:pt>
                <c:pt idx="146">
                  <c:v>51992.4</c:v>
                </c:pt>
                <c:pt idx="147">
                  <c:v>48472.3</c:v>
                </c:pt>
                <c:pt idx="148">
                  <c:v>50777.599999999999</c:v>
                </c:pt>
                <c:pt idx="149">
                  <c:v>50567</c:v>
                </c:pt>
                <c:pt idx="150">
                  <c:v>50395.5</c:v>
                </c:pt>
                <c:pt idx="151">
                  <c:v>48745.1</c:v>
                </c:pt>
                <c:pt idx="152">
                  <c:v>51874.1</c:v>
                </c:pt>
                <c:pt idx="153">
                  <c:v>58036.2</c:v>
                </c:pt>
                <c:pt idx="154">
                  <c:v>53780.4</c:v>
                </c:pt>
                <c:pt idx="155">
                  <c:v>41787.599999999999</c:v>
                </c:pt>
                <c:pt idx="156">
                  <c:v>50197.9</c:v>
                </c:pt>
                <c:pt idx="157">
                  <c:v>51233</c:v>
                </c:pt>
                <c:pt idx="158">
                  <c:v>52865.1</c:v>
                </c:pt>
                <c:pt idx="159">
                  <c:v>54595.6</c:v>
                </c:pt>
                <c:pt idx="160">
                  <c:v>51014.3</c:v>
                </c:pt>
                <c:pt idx="161">
                  <c:v>54495.8</c:v>
                </c:pt>
                <c:pt idx="162">
                  <c:v>55546.9</c:v>
                </c:pt>
                <c:pt idx="163">
                  <c:v>52051.9</c:v>
                </c:pt>
                <c:pt idx="164">
                  <c:v>59090.6</c:v>
                </c:pt>
                <c:pt idx="165">
                  <c:v>61895</c:v>
                </c:pt>
                <c:pt idx="166">
                  <c:v>56863.8</c:v>
                </c:pt>
                <c:pt idx="167">
                  <c:v>48028.9</c:v>
                </c:pt>
                <c:pt idx="168">
                  <c:v>56030.8</c:v>
                </c:pt>
                <c:pt idx="169">
                  <c:v>54454.7</c:v>
                </c:pt>
                <c:pt idx="170">
                  <c:v>58898.1</c:v>
                </c:pt>
                <c:pt idx="171">
                  <c:v>59029</c:v>
                </c:pt>
                <c:pt idx="172">
                  <c:v>56910.6</c:v>
                </c:pt>
                <c:pt idx="173">
                  <c:v>56521.4</c:v>
                </c:pt>
                <c:pt idx="174">
                  <c:v>57391.5</c:v>
                </c:pt>
                <c:pt idx="175">
                  <c:v>50637.4</c:v>
                </c:pt>
                <c:pt idx="176">
                  <c:v>62470.7</c:v>
                </c:pt>
                <c:pt idx="177">
                  <c:v>65554.3</c:v>
                </c:pt>
                <c:pt idx="178">
                  <c:v>61273.5</c:v>
                </c:pt>
                <c:pt idx="179">
                  <c:v>54299.6</c:v>
                </c:pt>
                <c:pt idx="180">
                  <c:v>58078.5</c:v>
                </c:pt>
                <c:pt idx="181">
                  <c:v>59866.7</c:v>
                </c:pt>
                <c:pt idx="182">
                  <c:v>66087</c:v>
                </c:pt>
                <c:pt idx="183">
                  <c:v>60697.3</c:v>
                </c:pt>
                <c:pt idx="184">
                  <c:v>60056.4</c:v>
                </c:pt>
                <c:pt idx="185">
                  <c:v>63477.599999999999</c:v>
                </c:pt>
                <c:pt idx="186">
                  <c:v>61858.2</c:v>
                </c:pt>
                <c:pt idx="187">
                  <c:v>56006.2</c:v>
                </c:pt>
                <c:pt idx="188">
                  <c:v>67099.8</c:v>
                </c:pt>
                <c:pt idx="189">
                  <c:v>69393.8</c:v>
                </c:pt>
                <c:pt idx="190">
                  <c:v>66998.7</c:v>
                </c:pt>
                <c:pt idx="191" formatCode="0.0">
                  <c:v>60215.6</c:v>
                </c:pt>
                <c:pt idx="192">
                  <c:v>60039.199999999997</c:v>
                </c:pt>
                <c:pt idx="193">
                  <c:v>65591.399999999994</c:v>
                </c:pt>
                <c:pt idx="194">
                  <c:v>68315.199999999997</c:v>
                </c:pt>
                <c:pt idx="195">
                  <c:v>67809</c:v>
                </c:pt>
                <c:pt idx="196">
                  <c:v>65731.199999999997</c:v>
                </c:pt>
                <c:pt idx="197">
                  <c:v>69279</c:v>
                </c:pt>
                <c:pt idx="198">
                  <c:v>61934.5</c:v>
                </c:pt>
                <c:pt idx="199">
                  <c:v>61099.1</c:v>
                </c:pt>
                <c:pt idx="200">
                  <c:v>66522.600000000006</c:v>
                </c:pt>
                <c:pt idx="201">
                  <c:v>68000</c:v>
                </c:pt>
                <c:pt idx="202">
                  <c:v>67000</c:v>
                </c:pt>
                <c:pt idx="203" formatCode="0.0">
                  <c:v>65000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B-4C3E-873D-32B6B84C7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2240"/>
        <c:axId val="83164160"/>
      </c:lineChart>
      <c:catAx>
        <c:axId val="83162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Rok</a:t>
                </a:r>
              </a:p>
            </c:rich>
          </c:tx>
          <c:layout>
            <c:manualLayout>
              <c:xMode val="edge"/>
              <c:yMode val="edge"/>
              <c:x val="0.90744396012891559"/>
              <c:y val="0.636443209876543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3164160"/>
        <c:crosses val="autoZero"/>
        <c:auto val="1"/>
        <c:lblAlgn val="ctr"/>
        <c:lblOffset val="100"/>
        <c:noMultiLvlLbl val="0"/>
      </c:catAx>
      <c:valAx>
        <c:axId val="83164160"/>
        <c:scaling>
          <c:orientation val="minMax"/>
          <c:max val="7000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l-PL"/>
                  <a:t>mln zł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7371275790727136"/>
              <c:y val="3.5464197530864237E-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831622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pl-P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F13C7-8CDD-472D-B1B3-DCEB7B185F39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3284-BBC3-4812-8D3A-57E4A9A83D0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05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39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1386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50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505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156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8072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93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94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99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01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585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996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81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26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02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48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36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A32DBE-6314-4CEB-B5F1-D5533BE5F5B8}" type="datetimeFigureOut">
              <a:rPr lang="pl-PL" smtClean="0"/>
              <a:pPr/>
              <a:t>16 sty 2022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3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1285852" y="1969452"/>
            <a:ext cx="7481910" cy="2102490"/>
          </a:xfrm>
          <a:solidFill>
            <a:schemeClr val="tx2">
              <a:lumMod val="20000"/>
              <a:lumOff val="80000"/>
            </a:schemeClr>
          </a:solidFill>
          <a:scene3d>
            <a:camera prst="perspectiveBelow"/>
            <a:lightRig rig="threePt" dir="t"/>
          </a:scene3d>
          <a:sp3d>
            <a:bevelT prst="angle"/>
          </a:sp3d>
        </p:spPr>
        <p:txBody>
          <a:bodyPr/>
          <a:lstStyle/>
          <a:p>
            <a:pPr algn="ctr"/>
            <a:endParaRPr lang="pl-PL" b="1" dirty="0">
              <a:latin typeface="Calibri" pitchFamily="34" charset="0"/>
            </a:endParaRPr>
          </a:p>
          <a:p>
            <a:pPr algn="ctr"/>
            <a:r>
              <a:rPr lang="pl-PL" sz="3000" b="1" dirty="0">
                <a:latin typeface="Calibri" pitchFamily="34" charset="0"/>
              </a:rPr>
              <a:t>Trend</a:t>
            </a:r>
          </a:p>
          <a:p>
            <a:pPr algn="ctr"/>
            <a:r>
              <a:rPr lang="pl-PL" sz="3000" b="1" dirty="0">
                <a:latin typeface="Calibri" pitchFamily="34" charset="0"/>
              </a:rPr>
              <a:t> Metody analizy szeregów czasowych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484784"/>
            <a:ext cx="7616816" cy="532859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przypadku </a:t>
            </a:r>
            <a:r>
              <a:rPr lang="pl-PL" sz="1800" b="1" dirty="0">
                <a:latin typeface="Calibri" panose="020F0502020204030204" pitchFamily="34" charset="0"/>
              </a:rPr>
              <a:t>formuły multiplikatywnej </a:t>
            </a:r>
            <a:r>
              <a:rPr lang="pl-PL" sz="1800" dirty="0">
                <a:latin typeface="Calibri" panose="020F0502020204030204" pitchFamily="34" charset="0"/>
              </a:rPr>
              <a:t>badane zjawisko składa się za pomocą iloczynu czynników: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US" sz="2000" b="1" i="1" dirty="0" err="1">
                <a:latin typeface="Calibri" panose="020F0502020204030204" pitchFamily="34" charset="0"/>
              </a:rPr>
              <a:t>Y</a:t>
            </a:r>
            <a:r>
              <a:rPr lang="en-US" sz="2000" b="1" i="1" baseline="-25000" dirty="0" err="1">
                <a:latin typeface="Calibri" panose="020F0502020204030204" pitchFamily="34" charset="0"/>
              </a:rPr>
              <a:t>t</a:t>
            </a:r>
            <a:r>
              <a:rPr lang="en-US" sz="2000" b="1" dirty="0">
                <a:latin typeface="Calibri" panose="020F0502020204030204" pitchFamily="34" charset="0"/>
              </a:rPr>
              <a:t> = </a:t>
            </a:r>
            <a:r>
              <a:rPr lang="en-US" sz="2000" b="1" i="1" dirty="0">
                <a:latin typeface="Calibri" panose="020F0502020204030204" pitchFamily="34" charset="0"/>
              </a:rPr>
              <a:t>T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2000" b="1" i="1" dirty="0">
                <a:latin typeface="Calibri" panose="020F0502020204030204" pitchFamily="34" charset="0"/>
              </a:rPr>
              <a:t>C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2000" b="1" i="1" dirty="0">
                <a:latin typeface="Calibri" panose="020F0502020204030204" pitchFamily="34" charset="0"/>
              </a:rPr>
              <a:t>S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2000" b="1" i="1" dirty="0">
                <a:latin typeface="Calibri" panose="020F0502020204030204" pitchFamily="34" charset="0"/>
              </a:rPr>
              <a:t>I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en-US" sz="2000" b="1" dirty="0">
                <a:latin typeface="Calibri" panose="020F0502020204030204" pitchFamily="34" charset="0"/>
              </a:rPr>
              <a:t>.   </a:t>
            </a:r>
            <a:endParaRPr lang="pl-PL" sz="2000" b="1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tej formule składnik obrazujący linię trendu </a:t>
            </a:r>
            <a:r>
              <a:rPr lang="pl-PL" sz="1800" i="1" dirty="0" err="1">
                <a:latin typeface="Calibri" panose="020F0502020204030204" pitchFamily="34" charset="0"/>
              </a:rPr>
              <a:t>T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jest wyrażony w takich samych jednostkach, jak wyrazy szeregu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, a pozostałe składniki mają postać </a:t>
            </a:r>
            <a:r>
              <a:rPr lang="pl-PL" sz="1800" b="1" dirty="0">
                <a:latin typeface="Calibri" panose="020F0502020204030204" pitchFamily="34" charset="0"/>
              </a:rPr>
              <a:t>wskaźników. </a:t>
            </a:r>
            <a:r>
              <a:rPr lang="pl-PL" sz="1800" dirty="0">
                <a:latin typeface="Calibri" panose="020F0502020204030204" pitchFamily="34" charset="0"/>
              </a:rPr>
              <a:t>Formułę multiplikatywną stosuje się do zjawisk, w których amplituda zależy od rozwoju zjawiska w czasie, co przejawia się tym, </a:t>
            </a:r>
            <a:r>
              <a:rPr lang="pl-PL" sz="1800" b="1" dirty="0">
                <a:latin typeface="Calibri" panose="020F0502020204030204" pitchFamily="34" charset="0"/>
              </a:rPr>
              <a:t>że wartości trendu są proporcjonalnie powiększane bądź pomniejszane.</a:t>
            </a:r>
            <a:r>
              <a:rPr lang="pl-PL" sz="1800" dirty="0">
                <a:latin typeface="Calibri" panose="020F0502020204030204" pitchFamily="34" charset="0"/>
              </a:rPr>
              <a:t> Inaczej można powiedzieć, że stała jest amplituda wyrażona w wartościach względnych.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Analiza kształtowania szeregów czasowych</a:t>
            </a:r>
          </a:p>
        </p:txBody>
      </p:sp>
    </p:spTree>
    <p:extLst>
      <p:ext uri="{BB962C8B-B14F-4D97-AF65-F5344CB8AC3E}">
        <p14:creationId xmlns:p14="http://schemas.microsoft.com/office/powerpoint/2010/main" val="133554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484784"/>
            <a:ext cx="7616816" cy="53285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Na rysunku przedstawiono kształtowanie liczby bezrobotnych w Polsce w latach 2000-2016. Widoczne są składowe szeregów czasowych, jest obecny malejący trend, dwa cykle koniunkturalne, roczne wahania sezonowe oraz wahania przypadkowe.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/>
            <a:r>
              <a:rPr lang="pl-PL" sz="1600" dirty="0">
                <a:latin typeface="Calibri" panose="020F0502020204030204" pitchFamily="34" charset="0"/>
              </a:rPr>
              <a:t>Rysunek. Bezrobotni zarejestrowani w Polsce w latach 2000-2016 (stan na koniec miesiąca).</a:t>
            </a:r>
            <a:r>
              <a:rPr lang="pl-PL" sz="1600" dirty="0"/>
              <a:t> </a:t>
            </a:r>
          </a:p>
          <a:p>
            <a:pPr algn="just"/>
            <a:r>
              <a:rPr lang="pl-PL" sz="1600" dirty="0">
                <a:latin typeface="Calibri" panose="020F0502020204030204" pitchFamily="34" charset="0"/>
              </a:rPr>
              <a:t>Źródło: Główny Urząd Statystyczny.</a:t>
            </a:r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Analiza kształtowania szeregów czasowych</a:t>
            </a:r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DA24BBED-DA3D-45E9-9477-4BBD7C363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575149"/>
              </p:ext>
            </p:extLst>
          </p:nvPr>
        </p:nvGraphicFramePr>
        <p:xfrm>
          <a:off x="2771800" y="3284984"/>
          <a:ext cx="381642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14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412776"/>
            <a:ext cx="7616816" cy="5400600"/>
          </a:xfrm>
        </p:spPr>
        <p:txBody>
          <a:bodyPr>
            <a:noAutofit/>
          </a:bodyPr>
          <a:lstStyle/>
          <a:p>
            <a:r>
              <a:rPr lang="pl-PL" sz="1600" dirty="0">
                <a:latin typeface="Calibri" panose="020F0502020204030204" pitchFamily="34" charset="0"/>
              </a:rPr>
              <a:t>Rysunek. Eksport towarów w cenach bieżących w Polsce w latach 2000-2016</a:t>
            </a:r>
            <a:r>
              <a:rPr lang="pl-PL" sz="1600" dirty="0"/>
              <a:t>.</a:t>
            </a:r>
          </a:p>
          <a:p>
            <a:pPr algn="just"/>
            <a:r>
              <a:rPr lang="pl-PL" sz="1600" dirty="0">
                <a:latin typeface="Calibri" panose="020F0502020204030204" pitchFamily="34" charset="0"/>
              </a:rPr>
              <a:t>Źródło: Główny Urząd Statystyczny.</a:t>
            </a:r>
          </a:p>
          <a:p>
            <a:r>
              <a:rPr lang="pl-PL" sz="1800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58" dirty="0">
                <a:latin typeface="Calibri" panose="020F0502020204030204" pitchFamily="34" charset="0"/>
              </a:rPr>
              <a:t>Powyższy wykres przedstawiający eksport towarów w Polsce jest przykładem trendu wzrostowego, ale już obecność cykli koniunkturalnych nie jest pewna. Wprawdzie w latach 2008-2009 miało miejsce pewne spowolnienie eksportu, i okres ten można byłoby uznać za rozdzielający szereg na dwa podokresy. Najbardziej prawdopodobne jest występowanie dość silnych wahań przypadkowych. </a:t>
            </a:r>
            <a:r>
              <a:rPr lang="pl-PL" sz="1800" dirty="0">
                <a:latin typeface="Calibri" panose="020F0502020204030204" pitchFamily="34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Analiza kształtowania szeregów czasowych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61188979-0545-43E1-A993-49CDE248A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865080"/>
              </p:ext>
            </p:extLst>
          </p:nvPr>
        </p:nvGraphicFramePr>
        <p:xfrm>
          <a:off x="3131840" y="1988840"/>
          <a:ext cx="3600399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258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643050"/>
            <a:ext cx="7616816" cy="495430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Do najprostszych metod wyodrębnienia trendu z szeregu czasowego można zaliczyć </a:t>
            </a:r>
            <a:r>
              <a:rPr lang="pl-PL" sz="1800" b="1" dirty="0">
                <a:latin typeface="Calibri" panose="020F0502020204030204" pitchFamily="34" charset="0"/>
              </a:rPr>
              <a:t>metodę analityczną</a:t>
            </a:r>
            <a:r>
              <a:rPr lang="pl-PL" sz="1800" dirty="0">
                <a:latin typeface="Calibri" panose="020F0502020204030204" pitchFamily="34" charset="0"/>
              </a:rPr>
              <a:t>, w której trend wyznaczany jest za pomocą funkcji trendu (np. liniowej, wykładniczej, wielomianowej lub innej) oraz                           </a:t>
            </a:r>
            <a:r>
              <a:rPr lang="pl-PL" sz="1800" b="1" dirty="0">
                <a:latin typeface="Calibri" panose="020F0502020204030204" pitchFamily="34" charset="0"/>
              </a:rPr>
              <a:t>metodę mechaniczną</a:t>
            </a:r>
            <a:r>
              <a:rPr lang="pl-PL" sz="1800" dirty="0">
                <a:latin typeface="Calibri" panose="020F0502020204030204" pitchFamily="34" charset="0"/>
              </a:rPr>
              <a:t>, w której trend wyznaczany jest za pomocą średniej ruchomej.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500" dirty="0">
              <a:latin typeface="Calibri" panose="020F0502020204030204" pitchFamily="34" charset="0"/>
            </a:endParaRPr>
          </a:p>
          <a:p>
            <a:pPr algn="ctr"/>
            <a:endParaRPr lang="pl-PL" dirty="0"/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Metody wyodrębniania trendu</a:t>
            </a:r>
          </a:p>
        </p:txBody>
      </p:sp>
    </p:spTree>
    <p:extLst>
      <p:ext uri="{BB962C8B-B14F-4D97-AF65-F5344CB8AC3E}">
        <p14:creationId xmlns:p14="http://schemas.microsoft.com/office/powerpoint/2010/main" val="172024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428736"/>
            <a:ext cx="7616816" cy="53126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50" dirty="0">
                <a:latin typeface="Calibri" panose="020F0502020204030204" pitchFamily="34" charset="0"/>
              </a:rPr>
              <a:t>Prostoliniową funkcję trendu przedstawia się w postaci równania: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l-PL" sz="2000" b="1" i="1" dirty="0" err="1">
                <a:latin typeface="Calibri" panose="020F0502020204030204" pitchFamily="34" charset="0"/>
              </a:rPr>
              <a:t>y</a:t>
            </a:r>
            <a:r>
              <a:rPr lang="pl-PL" sz="2000" b="1" i="1" baseline="-25000" dirty="0" err="1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</a:rPr>
              <a:t> = </a:t>
            </a:r>
            <a:r>
              <a:rPr lang="pl-PL" sz="20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2000" b="1" baseline="-25000" dirty="0">
                <a:latin typeface="Calibri" panose="020F0502020204030204" pitchFamily="34" charset="0"/>
              </a:rPr>
              <a:t>0</a:t>
            </a:r>
            <a:r>
              <a:rPr lang="pl-PL" sz="2000" b="1" dirty="0">
                <a:latin typeface="Calibri" panose="020F0502020204030204" pitchFamily="34" charset="0"/>
              </a:rPr>
              <a:t> + </a:t>
            </a:r>
            <a:r>
              <a:rPr lang="pl-PL" sz="20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2000" b="1" baseline="-25000" dirty="0">
                <a:latin typeface="Calibri" panose="020F0502020204030204" pitchFamily="34" charset="0"/>
              </a:rPr>
              <a:t>1</a:t>
            </a:r>
            <a:r>
              <a:rPr lang="pl-PL" sz="2000" b="1" i="1" dirty="0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</a:rPr>
              <a:t>,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50" dirty="0">
                <a:latin typeface="Calibri" panose="020F0502020204030204" pitchFamily="34" charset="0"/>
              </a:rPr>
              <a:t>gdzie: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50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50" baseline="-25000" dirty="0">
                <a:latin typeface="Calibri" panose="020F0502020204030204" pitchFamily="34" charset="0"/>
              </a:rPr>
              <a:t>0</a:t>
            </a:r>
            <a:r>
              <a:rPr lang="pl-PL" sz="1850" dirty="0">
                <a:latin typeface="Calibri" panose="020F0502020204030204" pitchFamily="34" charset="0"/>
              </a:rPr>
              <a:t> – wyraz wolny równania;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50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50" baseline="-25000" dirty="0">
                <a:latin typeface="Calibri" panose="020F0502020204030204" pitchFamily="34" charset="0"/>
              </a:rPr>
              <a:t>1</a:t>
            </a:r>
            <a:r>
              <a:rPr lang="pl-PL" sz="1850" dirty="0">
                <a:latin typeface="Calibri" panose="020F0502020204030204" pitchFamily="34" charset="0"/>
              </a:rPr>
              <a:t> – współczynnik trendu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5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50" dirty="0">
                <a:latin typeface="Calibri" panose="020F0502020204030204" pitchFamily="34" charset="0"/>
              </a:rPr>
              <a:t>Wyraz wolny </a:t>
            </a:r>
            <a:r>
              <a:rPr lang="pl-PL" sz="185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50" b="1" baseline="-25000" dirty="0">
                <a:latin typeface="Calibri" panose="020F0502020204030204" pitchFamily="34" charset="0"/>
              </a:rPr>
              <a:t>0</a:t>
            </a:r>
            <a:r>
              <a:rPr lang="pl-PL" sz="1850" b="1" dirty="0">
                <a:latin typeface="Calibri" panose="020F0502020204030204" pitchFamily="34" charset="0"/>
              </a:rPr>
              <a:t> </a:t>
            </a:r>
            <a:r>
              <a:rPr lang="pl-PL" sz="1850" dirty="0">
                <a:latin typeface="Calibri" panose="020F0502020204030204" pitchFamily="34" charset="0"/>
              </a:rPr>
              <a:t>wyznacza teoretyczną wartość zmiennej w okresie oznaczonym przez </a:t>
            </a:r>
            <a:r>
              <a:rPr lang="pl-PL" sz="1850" i="1" dirty="0">
                <a:latin typeface="Calibri" panose="020F0502020204030204" pitchFamily="34" charset="0"/>
              </a:rPr>
              <a:t>t</a:t>
            </a:r>
            <a:r>
              <a:rPr lang="pl-PL" sz="1850" dirty="0">
                <a:latin typeface="Calibri" panose="020F0502020204030204" pitchFamily="34" charset="0"/>
              </a:rPr>
              <a:t>=0.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50" dirty="0">
                <a:latin typeface="Calibri" panose="020F0502020204030204" pitchFamily="34" charset="0"/>
              </a:rPr>
              <a:t>Natomiast współczynnik regresji</a:t>
            </a:r>
            <a:r>
              <a:rPr lang="pl-PL" sz="1850" b="1" dirty="0">
                <a:latin typeface="Calibri" panose="020F0502020204030204" pitchFamily="34" charset="0"/>
              </a:rPr>
              <a:t> </a:t>
            </a:r>
            <a:r>
              <a:rPr lang="pl-PL" sz="185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50" b="1" baseline="-25000" dirty="0">
                <a:latin typeface="Calibri" panose="020F0502020204030204" pitchFamily="34" charset="0"/>
              </a:rPr>
              <a:t>1</a:t>
            </a:r>
            <a:r>
              <a:rPr lang="pl-PL" sz="1850" b="1" dirty="0">
                <a:latin typeface="Calibri" panose="020F0502020204030204" pitchFamily="34" charset="0"/>
              </a:rPr>
              <a:t> </a:t>
            </a:r>
            <a:r>
              <a:rPr lang="pl-PL" sz="1850" dirty="0">
                <a:latin typeface="Calibri" panose="020F0502020204030204" pitchFamily="34" charset="0"/>
              </a:rPr>
              <a:t>wskazuje na średni przyrost wartości ocenianej zmiennej w jednostce czasu.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75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Metody wyodrębniania trendu</a:t>
            </a:r>
          </a:p>
        </p:txBody>
      </p:sp>
    </p:spTree>
    <p:extLst>
      <p:ext uri="{BB962C8B-B14F-4D97-AF65-F5344CB8AC3E}">
        <p14:creationId xmlns:p14="http://schemas.microsoft.com/office/powerpoint/2010/main" val="302297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334553"/>
            <a:ext cx="7616816" cy="54068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50" dirty="0">
                <a:latin typeface="Calibri" panose="020F0502020204030204" pitchFamily="34" charset="0"/>
              </a:rPr>
              <a:t>Sytuacja jest tutaj analogiczna do prostoliniowego równania regresji typu: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50" dirty="0">
                <a:latin typeface="Calibri" panose="020F0502020204030204" pitchFamily="34" charset="0"/>
              </a:rPr>
              <a:t> </a:t>
            </a:r>
            <a:r>
              <a:rPr lang="pl-PL" sz="1750" i="1" dirty="0" err="1">
                <a:latin typeface="Calibri" panose="020F0502020204030204" pitchFamily="34" charset="0"/>
              </a:rPr>
              <a:t>y</a:t>
            </a:r>
            <a:r>
              <a:rPr lang="pl-PL" sz="1750" i="1" baseline="-25000" dirty="0" err="1">
                <a:latin typeface="Calibri" panose="020F0502020204030204" pitchFamily="34" charset="0"/>
              </a:rPr>
              <a:t>t</a:t>
            </a:r>
            <a:r>
              <a:rPr lang="pl-PL" sz="1750" dirty="0">
                <a:latin typeface="Calibri" panose="020F0502020204030204" pitchFamily="34" charset="0"/>
              </a:rPr>
              <a:t> = </a:t>
            </a:r>
            <a:r>
              <a:rPr lang="pl-PL" sz="1750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750" baseline="-25000" dirty="0">
                <a:latin typeface="Calibri" panose="020F0502020204030204" pitchFamily="34" charset="0"/>
              </a:rPr>
              <a:t>0</a:t>
            </a:r>
            <a:r>
              <a:rPr lang="pl-PL" sz="1750" dirty="0">
                <a:latin typeface="Calibri" panose="020F0502020204030204" pitchFamily="34" charset="0"/>
              </a:rPr>
              <a:t> + </a:t>
            </a:r>
            <a:r>
              <a:rPr lang="pl-PL" sz="1750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750" baseline="-25000" dirty="0">
                <a:latin typeface="Calibri" panose="020F0502020204030204" pitchFamily="34" charset="0"/>
              </a:rPr>
              <a:t>1</a:t>
            </a:r>
            <a:r>
              <a:rPr lang="pl-PL" sz="1750" i="1" dirty="0">
                <a:latin typeface="Calibri" panose="020F0502020204030204" pitchFamily="34" charset="0"/>
              </a:rPr>
              <a:t>x</a:t>
            </a:r>
            <a:r>
              <a:rPr lang="pl-PL" sz="1750" dirty="0">
                <a:latin typeface="Calibri" panose="020F0502020204030204" pitchFamily="34" charset="0"/>
              </a:rPr>
              <a:t>, przy czym rolę zmiennej objaśniającej pełni tutaj czas.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5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50" dirty="0">
                <a:latin typeface="Calibri" panose="020F0502020204030204" pitchFamily="34" charset="0"/>
              </a:rPr>
              <a:t>Parametry liniowego równania trendu można, podobnie jak równania regresji, wyznaczyć przy użyciu metody najmniejszych kwadratów (MNK), rozwiązując układ równań: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pl-PL" sz="175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75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50" dirty="0">
                <a:latin typeface="Calibri" panose="020F0502020204030204" pitchFamily="34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50" dirty="0">
                <a:latin typeface="Calibri" panose="020F0502020204030204" pitchFamily="34" charset="0"/>
              </a:rPr>
              <a:t>Równanie trendu liniowego pokazuje długookresowy kierunek, w którym podąża badane zjawisko. Jest to model odpowiedni, gdy w analizowanym zjawisku obserwuje się średnio stały przyrost bezwzględny wartości ocenianej zmiennej.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75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Metody wyodrębniania trendu</a:t>
            </a:r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C34A8926-5CA3-4D26-89FD-C2A3E62C4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32507"/>
              </p:ext>
            </p:extLst>
          </p:nvPr>
        </p:nvGraphicFramePr>
        <p:xfrm>
          <a:off x="2071669" y="3501008"/>
          <a:ext cx="6222973" cy="115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5942439" imgH="948376" progId="Word.Document.12">
                  <p:embed/>
                </p:oleObj>
              </mc:Choice>
              <mc:Fallback>
                <p:oleObj name="Document" r:id="rId4" imgW="5942439" imgH="948376" progId="Word.Documen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69" y="3501008"/>
                        <a:ext cx="6222973" cy="1155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97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7" y="1052736"/>
            <a:ext cx="7616816" cy="54452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niektórych sytuacjach zastosowanie modelu liniowego nie będzie skuteczne. Szczególnie w sytuacji, gdy zjawisko zmienia się średnio nie o stałą wartość, a średnio o stały iloraz. W takich sytuacjach stosujemy model wykładniczy: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l-PL" sz="1900" b="1" dirty="0">
                <a:latin typeface="Calibri" panose="020F0502020204030204" pitchFamily="34" charset="0"/>
              </a:rPr>
              <a:t> </a:t>
            </a:r>
            <a:r>
              <a:rPr lang="pl-PL" sz="1900" b="1" i="1" dirty="0" err="1">
                <a:latin typeface="Calibri" panose="020F0502020204030204" pitchFamily="34" charset="0"/>
              </a:rPr>
              <a:t>y</a:t>
            </a:r>
            <a:r>
              <a:rPr lang="pl-PL" sz="1900" b="1" i="1" baseline="-25000" dirty="0" err="1">
                <a:latin typeface="Calibri" panose="020F0502020204030204" pitchFamily="34" charset="0"/>
              </a:rPr>
              <a:t>t</a:t>
            </a:r>
            <a:r>
              <a:rPr lang="pl-PL" sz="1900" b="1" dirty="0">
                <a:latin typeface="Calibri" panose="020F0502020204030204" pitchFamily="34" charset="0"/>
              </a:rPr>
              <a:t> = 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r>
              <a:rPr lang="pl-PL" sz="1900" b="1" i="1" baseline="30000" dirty="0">
                <a:latin typeface="Calibri" panose="020F0502020204030204" pitchFamily="34" charset="0"/>
              </a:rPr>
              <a:t>t</a:t>
            </a:r>
            <a:r>
              <a:rPr lang="pl-PL" sz="1900" b="1" dirty="0">
                <a:latin typeface="Calibri" panose="020F0502020204030204" pitchFamily="34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który poprzez obustronne zlogarytmowanie, można sprawdzić do postaci liniowej:</a:t>
            </a:r>
          </a:p>
          <a:p>
            <a:pPr algn="ctr">
              <a:spcBef>
                <a:spcPts val="0"/>
              </a:spcBef>
            </a:pPr>
            <a:r>
              <a:rPr lang="pl-PL" sz="1900" b="1" dirty="0" err="1">
                <a:latin typeface="Calibri" panose="020F0502020204030204" pitchFamily="34" charset="0"/>
              </a:rPr>
              <a:t>ln</a:t>
            </a:r>
            <a:r>
              <a:rPr lang="pl-PL" sz="1900" b="1" i="1" dirty="0" err="1">
                <a:latin typeface="Calibri" panose="020F0502020204030204" pitchFamily="34" charset="0"/>
              </a:rPr>
              <a:t>y</a:t>
            </a:r>
            <a:r>
              <a:rPr lang="pl-PL" sz="1900" b="1" i="1" baseline="-25000" dirty="0" err="1">
                <a:latin typeface="Calibri" panose="020F0502020204030204" pitchFamily="34" charset="0"/>
              </a:rPr>
              <a:t>t</a:t>
            </a:r>
            <a:r>
              <a:rPr lang="pl-PL" sz="1900" b="1" dirty="0">
                <a:latin typeface="Calibri" panose="020F0502020204030204" pitchFamily="34" charset="0"/>
              </a:rPr>
              <a:t> = ln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dirty="0">
                <a:latin typeface="Calibri" panose="020F0502020204030204" pitchFamily="34" charset="0"/>
              </a:rPr>
              <a:t> + </a:t>
            </a:r>
            <a:r>
              <a:rPr lang="pl-PL" sz="1900" b="1" i="1" dirty="0">
                <a:latin typeface="Calibri" panose="020F0502020204030204" pitchFamily="34" charset="0"/>
              </a:rPr>
              <a:t>t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pl-PL" sz="1900" b="1" dirty="0">
                <a:latin typeface="Calibri" panose="020F0502020204030204" pitchFamily="34" charset="0"/>
              </a:rPr>
              <a:t>ln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endParaRPr lang="pl-PL" sz="1900" b="1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0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wyznacza teoretyczną wartość zmiennej w okresie oznaczonym przez </a:t>
            </a:r>
            <a:r>
              <a:rPr lang="pl-PL" sz="1800" b="1" i="1" dirty="0">
                <a:latin typeface="Calibri" panose="020F0502020204030204" pitchFamily="34" charset="0"/>
              </a:rPr>
              <a:t>t</a:t>
            </a:r>
            <a:r>
              <a:rPr lang="pl-PL" sz="1800" b="1" dirty="0">
                <a:latin typeface="Calibri" panose="020F0502020204030204" pitchFamily="34" charset="0"/>
              </a:rPr>
              <a:t>=0:</a:t>
            </a:r>
          </a:p>
          <a:p>
            <a:pPr algn="ctr">
              <a:spcBef>
                <a:spcPts val="0"/>
              </a:spcBef>
            </a:pPr>
            <a:r>
              <a:rPr lang="pl-PL" sz="1900" b="1" i="1" dirty="0">
                <a:latin typeface="Calibri" panose="020F0502020204030204" pitchFamily="34" charset="0"/>
              </a:rPr>
              <a:t>y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dirty="0">
                <a:latin typeface="Calibri" panose="020F0502020204030204" pitchFamily="34" charset="0"/>
              </a:rPr>
              <a:t> = 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r>
              <a:rPr lang="pl-PL" sz="1900" b="1" baseline="30000" dirty="0">
                <a:latin typeface="Calibri" panose="020F0502020204030204" pitchFamily="34" charset="0"/>
              </a:rPr>
              <a:t>0</a:t>
            </a:r>
            <a:r>
              <a:rPr lang="pl-PL" sz="1900" b="1" dirty="0">
                <a:latin typeface="Calibri" panose="020F0502020204030204" pitchFamily="34" charset="0"/>
              </a:rPr>
              <a:t> = 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dirty="0">
                <a:latin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pl-PL" sz="1900" b="1" dirty="0">
                <a:latin typeface="Calibri" panose="020F0502020204030204" pitchFamily="34" charset="0"/>
              </a:rPr>
              <a:t>1 = 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dirty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wyznacza </a:t>
            </a:r>
            <a:r>
              <a:rPr lang="pl-PL" sz="1800" b="1" dirty="0">
                <a:latin typeface="Calibri" panose="020F0502020204030204" pitchFamily="34" charset="0"/>
              </a:rPr>
              <a:t>średni względny przyrost </a:t>
            </a:r>
            <a:r>
              <a:rPr lang="pl-PL" sz="1800" dirty="0">
                <a:latin typeface="Calibri" panose="020F0502020204030204" pitchFamily="34" charset="0"/>
              </a:rPr>
              <a:t>wartość zmiennej w jednostce czasu, może być on nazwany</a:t>
            </a:r>
            <a:r>
              <a:rPr lang="pl-PL" sz="1800" b="1" dirty="0">
                <a:latin typeface="Calibri" panose="020F0502020204030204" pitchFamily="34" charset="0"/>
              </a:rPr>
              <a:t> średnim tempem wzrostu</a:t>
            </a:r>
            <a:r>
              <a:rPr lang="pl-PL" sz="1800" dirty="0"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l-PL" sz="1900" b="1" i="1" dirty="0">
                <a:latin typeface="Calibri" panose="020F0502020204030204" pitchFamily="34" charset="0"/>
              </a:rPr>
              <a:t>y</a:t>
            </a:r>
            <a:r>
              <a:rPr lang="pl-PL" sz="1900" b="1" i="1" baseline="-25000" dirty="0">
                <a:latin typeface="Calibri" panose="020F0502020204030204" pitchFamily="34" charset="0"/>
              </a:rPr>
              <a:t>t</a:t>
            </a:r>
            <a:r>
              <a:rPr lang="pl-PL" sz="1900" b="1" baseline="-25000" dirty="0">
                <a:latin typeface="Calibri" panose="020F0502020204030204" pitchFamily="34" charset="0"/>
              </a:rPr>
              <a:t>+1</a:t>
            </a:r>
            <a:r>
              <a:rPr lang="pl-PL" sz="1900" b="1" dirty="0">
                <a:latin typeface="Calibri" panose="020F0502020204030204" pitchFamily="34" charset="0"/>
              </a:rPr>
              <a:t> = 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r>
              <a:rPr lang="pl-PL" sz="1900" b="1" i="1" baseline="30000" dirty="0">
                <a:latin typeface="Calibri" panose="020F0502020204030204" pitchFamily="34" charset="0"/>
              </a:rPr>
              <a:t>t</a:t>
            </a:r>
            <a:r>
              <a:rPr lang="pl-PL" sz="1900" b="1" baseline="30000" dirty="0">
                <a:latin typeface="Calibri" panose="020F0502020204030204" pitchFamily="34" charset="0"/>
              </a:rPr>
              <a:t>+1</a:t>
            </a:r>
            <a:r>
              <a:rPr lang="pl-PL" sz="1900" b="1" dirty="0">
                <a:latin typeface="Calibri" panose="020F0502020204030204" pitchFamily="34" charset="0"/>
              </a:rPr>
              <a:t> = 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0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r>
              <a:rPr lang="pl-PL" sz="1900" b="1" i="1" baseline="30000" dirty="0">
                <a:latin typeface="Calibri" panose="020F0502020204030204" pitchFamily="34" charset="0"/>
              </a:rPr>
              <a:t>t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r>
              <a:rPr lang="pl-PL" sz="1900" b="1" dirty="0">
                <a:latin typeface="Calibri" panose="020F0502020204030204" pitchFamily="34" charset="0"/>
              </a:rPr>
              <a:t> = </a:t>
            </a:r>
            <a:r>
              <a:rPr lang="pl-PL" sz="1900" b="1" i="1" dirty="0" err="1">
                <a:latin typeface="Calibri" panose="020F0502020204030204" pitchFamily="34" charset="0"/>
              </a:rPr>
              <a:t>y</a:t>
            </a:r>
            <a:r>
              <a:rPr lang="pl-PL" sz="1900" b="1" i="1" baseline="-25000" dirty="0" err="1">
                <a:latin typeface="Calibri" panose="020F0502020204030204" pitchFamily="34" charset="0"/>
              </a:rPr>
              <a:t>t</a:t>
            </a:r>
            <a:r>
              <a:rPr lang="pl-PL" sz="1900" b="1" dirty="0">
                <a:latin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pl-PL" sz="19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900" b="1" baseline="-25000" dirty="0">
                <a:latin typeface="Calibri" panose="020F0502020204030204" pitchFamily="34" charset="0"/>
              </a:rPr>
              <a:t>1</a:t>
            </a:r>
            <a:r>
              <a:rPr lang="pl-PL" sz="1900" b="1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024246" y="188640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Modele trendu</a:t>
            </a:r>
          </a:p>
        </p:txBody>
      </p:sp>
    </p:spTree>
    <p:extLst>
      <p:ext uri="{BB962C8B-B14F-4D97-AF65-F5344CB8AC3E}">
        <p14:creationId xmlns:p14="http://schemas.microsoft.com/office/powerpoint/2010/main" val="392007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458495"/>
            <a:ext cx="7616816" cy="485082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Parametry tak zlinearyzowanego równania wyznacza się już przy użyciu metody MNK rozwiązując układ równań, z tym, że zamiast zmiennej </a:t>
            </a:r>
            <a:r>
              <a:rPr lang="pl-PL" sz="1800" b="1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używa się zmiennej </a:t>
            </a:r>
            <a:r>
              <a:rPr lang="pl-PL" sz="1800" b="1" dirty="0">
                <a:latin typeface="Calibri" panose="020F0502020204030204" pitchFamily="34" charset="0"/>
              </a:rPr>
              <a:t>ln</a:t>
            </a:r>
            <a:r>
              <a:rPr lang="pl-PL" sz="1800" b="1" i="1" dirty="0">
                <a:latin typeface="Calibri" panose="020F0502020204030204" pitchFamily="34" charset="0"/>
              </a:rPr>
              <a:t>y</a:t>
            </a:r>
            <a:r>
              <a:rPr lang="pl-PL" sz="1800" b="1" dirty="0">
                <a:latin typeface="Calibri" panose="020F0502020204030204" pitchFamily="34" charset="0"/>
              </a:rPr>
              <a:t>, </a:t>
            </a:r>
            <a:r>
              <a:rPr lang="pl-PL" sz="1800" dirty="0">
                <a:latin typeface="Calibri" panose="020F0502020204030204" pitchFamily="34" charset="0"/>
              </a:rPr>
              <a:t>a zamiast parametrów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0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i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dirty="0">
                <a:latin typeface="Calibri" panose="020F0502020204030204" pitchFamily="34" charset="0"/>
              </a:rPr>
              <a:t>, otrzymuje się parametry                           </a:t>
            </a:r>
            <a:r>
              <a:rPr lang="pl-PL" sz="1800" b="1" dirty="0">
                <a:latin typeface="Calibri" panose="020F0502020204030204" pitchFamily="34" charset="0"/>
              </a:rPr>
              <a:t>ln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0 </a:t>
            </a:r>
            <a:r>
              <a:rPr lang="pl-PL" sz="1800" dirty="0">
                <a:latin typeface="Calibri" panose="020F0502020204030204" pitchFamily="34" charset="0"/>
              </a:rPr>
              <a:t>i </a:t>
            </a:r>
            <a:r>
              <a:rPr lang="pl-PL" sz="1800" b="1" dirty="0">
                <a:latin typeface="Calibri" panose="020F0502020204030204" pitchFamily="34" charset="0"/>
              </a:rPr>
              <a:t>ln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b="1" dirty="0">
                <a:latin typeface="Calibri" panose="020F0502020204030204" pitchFamily="34" charset="0"/>
              </a:rPr>
              <a:t>, </a:t>
            </a:r>
            <a:r>
              <a:rPr lang="pl-PL" sz="1800" dirty="0">
                <a:latin typeface="Calibri" panose="020F0502020204030204" pitchFamily="34" charset="0"/>
              </a:rPr>
              <a:t>które poprzez zastosowanie funkcji ekspotencjalnej można doprowadzić do postaci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0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i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b="1" dirty="0">
                <a:latin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Modele trendu</a:t>
            </a:r>
          </a:p>
        </p:txBody>
      </p:sp>
      <p:sp>
        <p:nvSpPr>
          <p:cNvPr id="5" name="Łuk 4">
            <a:extLst>
              <a:ext uri="{FF2B5EF4-FFF2-40B4-BE49-F238E27FC236}">
                <a16:creationId xmlns:a16="http://schemas.microsoft.com/office/drawing/2014/main" id="{FFDE92F0-731C-40A9-82C3-7A212ACC49A2}"/>
              </a:ext>
            </a:extLst>
          </p:cNvPr>
          <p:cNvSpPr/>
          <p:nvPr/>
        </p:nvSpPr>
        <p:spPr>
          <a:xfrm>
            <a:off x="1691680" y="1077294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F74DB6-F26C-465D-9B4C-94AAA439A5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584803" y="4437111"/>
            <a:ext cx="138687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6E87EF70-D98B-4619-8364-59F51A67C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70788"/>
              </p:ext>
            </p:extLst>
          </p:nvPr>
        </p:nvGraphicFramePr>
        <p:xfrm>
          <a:off x="3106903" y="4005064"/>
          <a:ext cx="378784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1943100" imgH="825500" progId="Equation.DSMT4">
                  <p:embed/>
                </p:oleObj>
              </mc:Choice>
              <mc:Fallback>
                <p:oleObj r:id="rId4" imgW="1943100" imgH="825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903" y="4005064"/>
                        <a:ext cx="3787846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26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628800"/>
            <a:ext cx="7616816" cy="4680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Parametry </a:t>
            </a:r>
            <a:r>
              <a:rPr lang="pl-PL" sz="1800" b="1" i="1" dirty="0">
                <a:latin typeface="Calibri" panose="020F0502020204030204" pitchFamily="34" charset="0"/>
              </a:rPr>
              <a:t>ln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i="1" baseline="-25000" dirty="0">
                <a:latin typeface="Calibri" panose="020F0502020204030204" pitchFamily="34" charset="0"/>
              </a:rPr>
              <a:t>0 </a:t>
            </a:r>
            <a:r>
              <a:rPr lang="pl-PL" sz="1800" dirty="0">
                <a:latin typeface="Calibri" panose="020F0502020204030204" pitchFamily="34" charset="0"/>
              </a:rPr>
              <a:t>i </a:t>
            </a:r>
            <a:r>
              <a:rPr lang="pl-PL" sz="1800" b="1" i="1" dirty="0">
                <a:latin typeface="Calibri" panose="020F0502020204030204" pitchFamily="34" charset="0"/>
              </a:rPr>
              <a:t>ln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i="1" baseline="-25000" dirty="0">
                <a:latin typeface="Calibri" panose="020F0502020204030204" pitchFamily="34" charset="0"/>
              </a:rPr>
              <a:t>1  </a:t>
            </a:r>
            <a:r>
              <a:rPr lang="pl-PL" sz="1800" dirty="0">
                <a:latin typeface="Calibri" panose="020F0502020204030204" pitchFamily="34" charset="0"/>
              </a:rPr>
              <a:t>poprzez zastosowanie funkcji ekspotencjalnej można doprowadzić do postaci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0</a:t>
            </a:r>
            <a:r>
              <a:rPr lang="pl-PL" sz="1800" b="1" dirty="0"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i </a:t>
            </a:r>
            <a:r>
              <a:rPr lang="pl-PL" sz="18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b="1" dirty="0">
                <a:latin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Jeżeli problem dotyczy jedynie określenia średniego tempa wzrostu, to wykorzystując właściwość, że: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l-PL" sz="2000" b="1" dirty="0">
                <a:latin typeface="Calibri" panose="020F0502020204030204" pitchFamily="34" charset="0"/>
              </a:rPr>
              <a:t>1 + </a:t>
            </a:r>
            <a:r>
              <a:rPr lang="pl-PL" sz="2000" b="1" i="1" dirty="0">
                <a:latin typeface="Calibri" panose="020F0502020204030204" pitchFamily="34" charset="0"/>
              </a:rPr>
              <a:t>a </a:t>
            </a:r>
            <a:r>
              <a:rPr lang="pl-PL" sz="2000" b="1" dirty="0"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pl-PL" sz="2000" b="1" dirty="0">
                <a:latin typeface="Calibri" panose="020F0502020204030204" pitchFamily="34" charset="0"/>
              </a:rPr>
              <a:t> </a:t>
            </a:r>
            <a:r>
              <a:rPr lang="pl-PL" sz="2000" b="1" dirty="0" err="1">
                <a:latin typeface="Calibri" panose="020F0502020204030204" pitchFamily="34" charset="0"/>
              </a:rPr>
              <a:t>e</a:t>
            </a:r>
            <a:r>
              <a:rPr lang="pl-PL" sz="2000" b="1" i="1" baseline="30000" dirty="0" err="1">
                <a:latin typeface="Calibri" panose="020F0502020204030204" pitchFamily="34" charset="0"/>
              </a:rPr>
              <a:t>a</a:t>
            </a:r>
            <a:r>
              <a:rPr lang="pl-PL" sz="2000" b="1" dirty="0">
                <a:latin typeface="Calibri" panose="020F0502020204030204" pitchFamily="34" charset="0"/>
              </a:rPr>
              <a:t>, dla </a:t>
            </a:r>
            <a:r>
              <a:rPr lang="pl-PL" sz="2000" b="1" i="1" dirty="0">
                <a:latin typeface="Calibri" panose="020F0502020204030204" pitchFamily="34" charset="0"/>
              </a:rPr>
              <a:t>a</a:t>
            </a:r>
            <a:r>
              <a:rPr lang="pl-PL" sz="2000" b="1" dirty="0"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pl-PL" sz="2000" b="1" dirty="0">
                <a:latin typeface="Calibri" panose="020F0502020204030204" pitchFamily="34" charset="0"/>
              </a:rPr>
              <a:t>0,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współczynnik otrzymany w modelu zlinearyzowanym można bezpośrednio interpretować jako poszukiwane średnie tempo wzrostu.</a:t>
            </a:r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Modele trendu</a:t>
            </a:r>
          </a:p>
        </p:txBody>
      </p:sp>
      <p:sp>
        <p:nvSpPr>
          <p:cNvPr id="5" name="Łuk 4">
            <a:extLst>
              <a:ext uri="{FF2B5EF4-FFF2-40B4-BE49-F238E27FC236}">
                <a16:creationId xmlns:a16="http://schemas.microsoft.com/office/drawing/2014/main" id="{FFDE92F0-731C-40A9-82C3-7A212ACC49A2}"/>
              </a:ext>
            </a:extLst>
          </p:cNvPr>
          <p:cNvSpPr/>
          <p:nvPr/>
        </p:nvSpPr>
        <p:spPr>
          <a:xfrm>
            <a:off x="1691680" y="1077294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6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628800"/>
            <a:ext cx="7616816" cy="47999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ocenie jakości uzyskanego równania stosuje się te same narzędzia jak                           w przypadku równania regresji, czyli współczynnik determinacji, współczynnik zbieżności, odchylenie standardowe składnika resztowego czy średni błąd względny.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  <a:p>
            <a:r>
              <a:rPr lang="pl-PL" sz="1800" dirty="0">
                <a:latin typeface="Calibri" panose="020F0502020204030204" pitchFamily="34" charset="0"/>
              </a:rPr>
              <a:t>Rysunek. Linowy i wykładniczy model trendu.</a:t>
            </a:r>
          </a:p>
          <a:p>
            <a:r>
              <a:rPr lang="pl-PL" sz="18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Modele trendu</a:t>
            </a:r>
          </a:p>
        </p:txBody>
      </p:sp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A838FA72-1496-416C-A9B2-4BBADAA70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24425"/>
              </p:ext>
            </p:extLst>
          </p:nvPr>
        </p:nvGraphicFramePr>
        <p:xfrm>
          <a:off x="1492354" y="3284984"/>
          <a:ext cx="6159291" cy="218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4" imgW="5942439" imgH="1345513" progId="Word.Document.12">
                  <p:embed/>
                </p:oleObj>
              </mc:Choice>
              <mc:Fallback>
                <p:oleObj name="Document" r:id="rId4" imgW="5942439" imgH="134551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354" y="3284984"/>
                        <a:ext cx="6159291" cy="2185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64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268760"/>
            <a:ext cx="7616816" cy="468052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pl-PL" sz="10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Zjawiska ekonomiczne czy społeczne kształtowane są przez szereg czynników, których natura często jest na tyle skomplikowana, że trudno jest uchwycić je w modelach typu regresyjnego.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Czasem możliwe staje się zastąpienie takich modeli modelami dynamicznymi,  w których rolę zmiennej objaśniającej pełni czas.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Oczywiście czas z reguły nie będzie przyczyną analizowanego zjawiska, ale będzie reprezentantem zbioru zmiennych niezależnych kształtujących to zjawisko.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Formalnie oznacza to, że zamiast analizy modelu typu </a:t>
            </a:r>
            <a:r>
              <a:rPr lang="pl-PL" sz="1800" b="1" i="1" dirty="0">
                <a:latin typeface="Calibri" panose="020F0502020204030204" pitchFamily="34" charset="0"/>
              </a:rPr>
              <a:t>y</a:t>
            </a:r>
            <a:r>
              <a:rPr lang="pl-PL" sz="1800" b="1" dirty="0">
                <a:latin typeface="Calibri" panose="020F0502020204030204" pitchFamily="34" charset="0"/>
              </a:rPr>
              <a:t>=</a:t>
            </a:r>
            <a:r>
              <a:rPr lang="pl-PL" sz="1800" b="1" i="1" dirty="0">
                <a:latin typeface="Calibri" panose="020F0502020204030204" pitchFamily="34" charset="0"/>
              </a:rPr>
              <a:t>f</a:t>
            </a:r>
            <a:r>
              <a:rPr lang="pl-PL" sz="1800" b="1" dirty="0">
                <a:latin typeface="Calibri" panose="020F0502020204030204" pitchFamily="34" charset="0"/>
              </a:rPr>
              <a:t>(</a:t>
            </a:r>
            <a:r>
              <a:rPr lang="pl-PL" sz="1800" b="1" i="1" dirty="0">
                <a:latin typeface="Calibri" panose="020F0502020204030204" pitchFamily="34" charset="0"/>
              </a:rPr>
              <a:t>x</a:t>
            </a:r>
            <a:r>
              <a:rPr lang="pl-PL" sz="1800" b="1" baseline="-25000" dirty="0">
                <a:latin typeface="Calibri" panose="020F0502020204030204" pitchFamily="34" charset="0"/>
              </a:rPr>
              <a:t>1</a:t>
            </a:r>
            <a:r>
              <a:rPr lang="pl-PL" sz="1800" b="1" dirty="0">
                <a:latin typeface="Calibri" panose="020F0502020204030204" pitchFamily="34" charset="0"/>
              </a:rPr>
              <a:t>,</a:t>
            </a:r>
            <a:r>
              <a:rPr lang="pl-PL" sz="1800" b="1" i="1" dirty="0">
                <a:latin typeface="Calibri" panose="020F0502020204030204" pitchFamily="34" charset="0"/>
              </a:rPr>
              <a:t>x</a:t>
            </a:r>
            <a:r>
              <a:rPr lang="pl-PL" sz="1800" b="1" baseline="-25000" dirty="0">
                <a:latin typeface="Calibri" panose="020F0502020204030204" pitchFamily="34" charset="0"/>
              </a:rPr>
              <a:t>2</a:t>
            </a:r>
            <a:r>
              <a:rPr lang="pl-PL" sz="1800" b="1" dirty="0">
                <a:latin typeface="Calibri" panose="020F0502020204030204" pitchFamily="34" charset="0"/>
              </a:rPr>
              <a:t>,…,</a:t>
            </a:r>
            <a:r>
              <a:rPr lang="pl-PL" sz="1800" b="1" i="1" dirty="0" err="1">
                <a:latin typeface="Calibri" panose="020F0502020204030204" pitchFamily="34" charset="0"/>
              </a:rPr>
              <a:t>x</a:t>
            </a:r>
            <a:r>
              <a:rPr lang="pl-PL" sz="1800" b="1" i="1" baseline="-25000" dirty="0" err="1">
                <a:latin typeface="Calibri" panose="020F0502020204030204" pitchFamily="34" charset="0"/>
              </a:rPr>
              <a:t>k</a:t>
            </a:r>
            <a:r>
              <a:rPr lang="pl-PL" sz="1800" b="1" dirty="0">
                <a:latin typeface="Calibri" panose="020F0502020204030204" pitchFamily="34" charset="0"/>
              </a:rPr>
              <a:t>)                        </a:t>
            </a:r>
            <a:r>
              <a:rPr lang="pl-PL" sz="1800" dirty="0">
                <a:latin typeface="Calibri" panose="020F0502020204030204" pitchFamily="34" charset="0"/>
              </a:rPr>
              <a:t>analizuje się modele postaci </a:t>
            </a:r>
            <a:r>
              <a:rPr lang="pl-PL" sz="1800" b="1" i="1" dirty="0">
                <a:latin typeface="Calibri" panose="020F0502020204030204" pitchFamily="34" charset="0"/>
              </a:rPr>
              <a:t>y</a:t>
            </a:r>
            <a:r>
              <a:rPr lang="pl-PL" sz="1800" b="1" dirty="0">
                <a:latin typeface="Calibri" panose="020F0502020204030204" pitchFamily="34" charset="0"/>
              </a:rPr>
              <a:t>=</a:t>
            </a:r>
            <a:r>
              <a:rPr lang="pl-PL" sz="1800" b="1" i="1" dirty="0">
                <a:latin typeface="Calibri" panose="020F0502020204030204" pitchFamily="34" charset="0"/>
              </a:rPr>
              <a:t>f</a:t>
            </a:r>
            <a:r>
              <a:rPr lang="pl-PL" sz="1800" b="1" dirty="0">
                <a:latin typeface="Calibri" panose="020F0502020204030204" pitchFamily="34" charset="0"/>
              </a:rPr>
              <a:t>(</a:t>
            </a:r>
            <a:r>
              <a:rPr lang="pl-PL" sz="1800" b="1" i="1" dirty="0">
                <a:latin typeface="Calibri" panose="020F0502020204030204" pitchFamily="34" charset="0"/>
              </a:rPr>
              <a:t>t</a:t>
            </a:r>
            <a:r>
              <a:rPr lang="pl-PL" sz="1800" b="1" dirty="0">
                <a:latin typeface="Calibri" panose="020F0502020204030204" pitchFamily="34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Modele ze zmienną czasową</a:t>
            </a:r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3029" y="1117498"/>
            <a:ext cx="7690042" cy="5740502"/>
          </a:xfrm>
        </p:spPr>
        <p:txBody>
          <a:bodyPr>
            <a:noAutofit/>
          </a:bodyPr>
          <a:lstStyle/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/>
              <a:t>Ocenę dopasowania modelu do danych empirycznych można przeprowadzić na podstawie </a:t>
            </a:r>
            <a:r>
              <a:rPr lang="pl-PL" sz="1800" b="1" dirty="0"/>
              <a:t>współczynnika determinacji: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gdzie:</a:t>
            </a:r>
          </a:p>
          <a:p>
            <a:r>
              <a:rPr lang="pl-PL" sz="1800" dirty="0"/>
              <a:t> </a:t>
            </a:r>
            <a:r>
              <a:rPr lang="pl-PL" sz="1800" dirty="0" err="1"/>
              <a:t>y</a:t>
            </a:r>
            <a:r>
              <a:rPr lang="pl-PL" sz="1800" baseline="-25000" dirty="0" err="1"/>
              <a:t>i</a:t>
            </a:r>
            <a:r>
              <a:rPr lang="pl-PL" sz="1800" dirty="0"/>
              <a:t>  – wartości empiryczne zmiennej Y;</a:t>
            </a:r>
          </a:p>
          <a:p>
            <a:r>
              <a:rPr lang="pl-PL" sz="1800" dirty="0"/>
              <a:t> </a:t>
            </a:r>
            <a:r>
              <a:rPr lang="pl-PL" sz="1800" dirty="0" err="1"/>
              <a:t>y</a:t>
            </a:r>
            <a:r>
              <a:rPr lang="pl-PL" sz="1800" baseline="-25000" dirty="0" err="1"/>
              <a:t>i</a:t>
            </a:r>
            <a:r>
              <a:rPr lang="pl-PL" sz="1800" dirty="0"/>
              <a:t>’ – wartości teoretyczne zmiennej Y wyznaczone z równania                                           dla zaobserwowanych wartości empirycznych x</a:t>
            </a:r>
            <a:r>
              <a:rPr lang="pl-PL" sz="1800" baseline="-25000" dirty="0"/>
              <a:t>i</a:t>
            </a:r>
            <a:r>
              <a:rPr lang="pl-PL" sz="1800" dirty="0"/>
              <a:t>  zmiennej X;</a:t>
            </a:r>
          </a:p>
          <a:p>
            <a:r>
              <a:rPr lang="pl-PL" sz="1800" dirty="0"/>
              <a:t>    – przeciętny poziom wartości zmiennej 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Ocena modelu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42991871-5D6E-487D-8D5A-91B65B99A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872" y="2394142"/>
          <a:ext cx="2026646" cy="146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000309" imgH="724064" progId="">
                  <p:embed/>
                </p:oleObj>
              </mc:Choice>
              <mc:Fallback>
                <p:oleObj name="Equation" r:id="rId4" imgW="1000309" imgH="724064" progId="">
                  <p:embed/>
                  <p:pic>
                    <p:nvPicPr>
                      <p:cNvPr id="11" name="Obiekt 10">
                        <a:extLst>
                          <a:ext uri="{FF2B5EF4-FFF2-40B4-BE49-F238E27FC236}">
                            <a16:creationId xmlns:a16="http://schemas.microsoft.com/office/drawing/2014/main" id="{42991871-5D6E-487D-8D5A-91B65B99A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94142"/>
                        <a:ext cx="2026646" cy="1466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iekt 13">
            <a:extLst>
              <a:ext uri="{FF2B5EF4-FFF2-40B4-BE49-F238E27FC236}">
                <a16:creationId xmlns:a16="http://schemas.microsoft.com/office/drawing/2014/main" id="{FCFF668E-386F-4214-8BCC-D689E56E3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11121"/>
              </p:ext>
            </p:extLst>
          </p:nvPr>
        </p:nvGraphicFramePr>
        <p:xfrm>
          <a:off x="7034289" y="4643844"/>
          <a:ext cx="161802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876440" imgH="200189" progId="Equation.DSMT4">
                  <p:embed/>
                </p:oleObj>
              </mc:Choice>
              <mc:Fallback>
                <p:oleObj name="Equation" r:id="rId6" imgW="876440" imgH="200189" progId="Equation.DSMT4">
                  <p:embed/>
                  <p:pic>
                    <p:nvPicPr>
                      <p:cNvPr id="14" name="Obiekt 13">
                        <a:extLst>
                          <a:ext uri="{FF2B5EF4-FFF2-40B4-BE49-F238E27FC236}">
                            <a16:creationId xmlns:a16="http://schemas.microsoft.com/office/drawing/2014/main" id="{FCFF668E-386F-4214-8BCC-D689E56E3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89" y="4643844"/>
                        <a:ext cx="1618024" cy="369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iekt 15">
            <a:extLst>
              <a:ext uri="{FF2B5EF4-FFF2-40B4-BE49-F238E27FC236}">
                <a16:creationId xmlns:a16="http://schemas.microsoft.com/office/drawing/2014/main" id="{ACF842C7-C08D-4EFD-8CBF-1598F9545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859" y="5301208"/>
          <a:ext cx="221494" cy="3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23868" imgH="190467" progId="">
                  <p:embed/>
                </p:oleObj>
              </mc:Choice>
              <mc:Fallback>
                <p:oleObj name="Equation" r:id="rId8" imgW="123868" imgH="190467" progId="">
                  <p:embed/>
                  <p:pic>
                    <p:nvPicPr>
                      <p:cNvPr id="16" name="Obiekt 15">
                        <a:extLst>
                          <a:ext uri="{FF2B5EF4-FFF2-40B4-BE49-F238E27FC236}">
                            <a16:creationId xmlns:a16="http://schemas.microsoft.com/office/drawing/2014/main" id="{ACF842C7-C08D-4EFD-8CBF-1598F9545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859" y="5301208"/>
                        <a:ext cx="221494" cy="340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76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dtytu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3029" y="1340769"/>
                <a:ext cx="7690042" cy="5184576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l-PL" sz="1800" dirty="0">
                    <a:latin typeface="Calibri" panose="020F0502020204030204" pitchFamily="34" charset="0"/>
                  </a:rPr>
                  <a:t> </a:t>
                </a:r>
                <a:r>
                  <a:rPr lang="pl-PL" sz="2200" dirty="0">
                    <a:latin typeface="Calibri" panose="020F0502020204030204" pitchFamily="34" charset="0"/>
                  </a:rPr>
                  <a:t> </a:t>
                </a:r>
                <a:r>
                  <a:rPr lang="pl-PL" sz="2200" b="1" dirty="0">
                    <a:latin typeface="Calibri" panose="020F0502020204030204" pitchFamily="34" charset="0"/>
                  </a:rPr>
                  <a:t>Współczynnik zbieżności</a:t>
                </a: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pl-PL" sz="2200" dirty="0">
                    <a:latin typeface="Calibri" panose="020F0502020204030204" pitchFamily="34" charset="0"/>
                  </a:rPr>
                  <a:t>Określa część zmienności zmiennej Y niewyjaśnioną zmiennością zmiennej X. Zatem: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2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Podtytu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3029" y="1340769"/>
                <a:ext cx="7690042" cy="5184576"/>
              </a:xfrm>
              <a:blipFill>
                <a:blip r:embed="rId4"/>
                <a:stretch>
                  <a:fillRect l="-714" t="-1647" r="-10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Ocena modelu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5AC06DC-4C5F-443F-92FD-A377A267AEC9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C02272-4871-498A-969A-045969D8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19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A5D1994-54FF-4BC6-A334-C35CBB4F135B}"/>
              </a:ext>
            </a:extLst>
          </p:cNvPr>
          <p:cNvSpPr/>
          <p:nvPr/>
        </p:nvSpPr>
        <p:spPr>
          <a:xfrm>
            <a:off x="2286000" y="1859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iekt 4">
                <a:extLst>
                  <a:ext uri="{FF2B5EF4-FFF2-40B4-BE49-F238E27FC236}">
                    <a16:creationId xmlns:a16="http://schemas.microsoft.com/office/drawing/2014/main" id="{F813B4FF-FADC-4487-AFDB-0F932764A159}"/>
                  </a:ext>
                </a:extLst>
              </p:cNvPr>
              <p:cNvSpPr txBox="1"/>
              <p:nvPr/>
            </p:nvSpPr>
            <p:spPr bwMode="auto">
              <a:xfrm>
                <a:off x="3154351" y="2024882"/>
                <a:ext cx="3096369" cy="8107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Obiekt 4">
                <a:extLst>
                  <a:ext uri="{FF2B5EF4-FFF2-40B4-BE49-F238E27FC236}">
                    <a16:creationId xmlns:a16="http://schemas.microsoft.com/office/drawing/2014/main" id="{F813B4FF-FADC-4487-AFDB-0F932764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351" y="2024882"/>
                <a:ext cx="3096369" cy="810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82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36E54-D04C-43E0-8FF1-74FBA21A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46"/>
          </a:xfrm>
        </p:spPr>
        <p:txBody>
          <a:bodyPr>
            <a:normAutofit/>
          </a:bodyPr>
          <a:lstStyle/>
          <a:p>
            <a:pPr algn="ctr"/>
            <a:r>
              <a:rPr lang="pl-PL" sz="3600" b="1" dirty="0">
                <a:effectLst/>
                <a:latin typeface="Calibri" panose="020F0502020204030204" pitchFamily="34" charset="0"/>
              </a:rPr>
              <a:t>Dokładność szacunków</a:t>
            </a:r>
            <a:endParaRPr lang="pl-PL" sz="3600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1A84313-C596-420A-AD2F-AE2B291B7091}"/>
              </a:ext>
            </a:extLst>
          </p:cNvPr>
          <p:cNvSpPr/>
          <p:nvPr/>
        </p:nvSpPr>
        <p:spPr>
          <a:xfrm>
            <a:off x="1378655" y="1208940"/>
            <a:ext cx="736980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Dokładność takich szacunków można ocenić za pomocą:</a:t>
            </a: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1. </a:t>
            </a:r>
            <a:r>
              <a:rPr lang="pl-PL" b="1" dirty="0">
                <a:latin typeface="Calibri" panose="020F0502020204030204" pitchFamily="34" charset="0"/>
              </a:rPr>
              <a:t>Wariancji składnika resztowego </a:t>
            </a:r>
            <a:r>
              <a:rPr lang="pl-PL" dirty="0">
                <a:latin typeface="Calibri" panose="020F0502020204030204" pitchFamily="34" charset="0"/>
              </a:rPr>
              <a:t>(nie ma interpretacji)</a:t>
            </a:r>
          </a:p>
          <a:p>
            <a:pPr algn="just">
              <a:lnSpc>
                <a:spcPct val="150000"/>
              </a:lnSpc>
            </a:pPr>
            <a:endParaRPr lang="pl-PL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l-PL" sz="14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2. </a:t>
            </a:r>
            <a:r>
              <a:rPr lang="pl-PL" b="1" dirty="0">
                <a:latin typeface="Calibri" panose="020F0502020204030204" pitchFamily="34" charset="0"/>
              </a:rPr>
              <a:t>Odchylenia standardowego składnika resztowego </a:t>
            </a:r>
            <a:r>
              <a:rPr lang="pl-PL" dirty="0">
                <a:latin typeface="Calibri" panose="020F0502020204030204" pitchFamily="34" charset="0"/>
              </a:rPr>
              <a:t>(inaczej średni błąd oszacowania). Informacje o ile wartości teoretyczne różnią się do empirycznych.</a:t>
            </a:r>
          </a:p>
          <a:p>
            <a:pPr algn="just">
              <a:lnSpc>
                <a:spcPct val="150000"/>
              </a:lnSpc>
            </a:pPr>
            <a:endParaRPr lang="pl-PL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>
                <a:latin typeface="Calibri" panose="020F0502020204030204" pitchFamily="34" charset="0"/>
              </a:rPr>
              <a:t>3. </a:t>
            </a:r>
            <a:r>
              <a:rPr lang="pl-PL" b="1" dirty="0">
                <a:latin typeface="Calibri" panose="020F0502020204030204" pitchFamily="34" charset="0"/>
              </a:rPr>
              <a:t>Średniego błędu względnego</a:t>
            </a:r>
            <a:r>
              <a:rPr lang="pl-PL" dirty="0">
                <a:latin typeface="Calibri" panose="020F0502020204030204" pitchFamily="34" charset="0"/>
              </a:rPr>
              <a:t>. Informuje o skali błędu oszacowania w stosunku do wartości średniej zmiennej </a:t>
            </a:r>
          </a:p>
          <a:p>
            <a:pPr algn="just">
              <a:spcBef>
                <a:spcPts val="0"/>
              </a:spcBef>
            </a:pPr>
            <a:endParaRPr lang="pl-PL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BCA73B2A-65D1-441F-A254-7D24C4C82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1175"/>
              </p:ext>
            </p:extLst>
          </p:nvPr>
        </p:nvGraphicFramePr>
        <p:xfrm>
          <a:off x="2413000" y="2170113"/>
          <a:ext cx="468471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48406" imgH="390656" progId="">
                  <p:embed/>
                </p:oleObj>
              </mc:Choice>
              <mc:Fallback>
                <p:oleObj name="Equation" r:id="rId3" imgW="2648406" imgH="390656" progId="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BCA73B2A-65D1-441F-A254-7D24C4C82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170113"/>
                        <a:ext cx="4684713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AD2BC6ED-A97A-448D-87B2-8C2EB9293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75984"/>
              </p:ext>
            </p:extLst>
          </p:nvPr>
        </p:nvGraphicFramePr>
        <p:xfrm>
          <a:off x="3929058" y="3703118"/>
          <a:ext cx="1080976" cy="47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581173" imgH="257077" progId="">
                  <p:embed/>
                </p:oleObj>
              </mc:Choice>
              <mc:Fallback>
                <p:oleObj name="Equation" r:id="rId5" imgW="581173" imgH="257077" progId="">
                  <p:embed/>
                  <p:pic>
                    <p:nvPicPr>
                      <p:cNvPr id="6" name="Obiekt 5">
                        <a:extLst>
                          <a:ext uri="{FF2B5EF4-FFF2-40B4-BE49-F238E27FC236}">
                            <a16:creationId xmlns:a16="http://schemas.microsoft.com/office/drawing/2014/main" id="{AD2BC6ED-A97A-448D-87B2-8C2EB9293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703118"/>
                        <a:ext cx="1080976" cy="478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BECB1953-09AA-48A1-BA28-89939F617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36819"/>
              </p:ext>
            </p:extLst>
          </p:nvPr>
        </p:nvGraphicFramePr>
        <p:xfrm>
          <a:off x="3707904" y="5268222"/>
          <a:ext cx="1802012" cy="76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923971" imgH="390656" progId="">
                  <p:embed/>
                </p:oleObj>
              </mc:Choice>
              <mc:Fallback>
                <p:oleObj name="Equation" r:id="rId7" imgW="923971" imgH="390656" progId="">
                  <p:embed/>
                  <p:pic>
                    <p:nvPicPr>
                      <p:cNvPr id="7" name="Obiekt 6">
                        <a:extLst>
                          <a:ext uri="{FF2B5EF4-FFF2-40B4-BE49-F238E27FC236}">
                            <a16:creationId xmlns:a16="http://schemas.microsoft.com/office/drawing/2014/main" id="{BECB1953-09AA-48A1-BA28-89939F617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268222"/>
                        <a:ext cx="1802012" cy="76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29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az 21">
            <a:extLst>
              <a:ext uri="{FF2B5EF4-FFF2-40B4-BE49-F238E27FC236}">
                <a16:creationId xmlns:a16="http://schemas.microsoft.com/office/drawing/2014/main" id="{50E047DD-0501-4F95-AB20-5AC43A6F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2656"/>
            <a:ext cx="770485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1EA7455-C90E-4069-BEA9-A1B533A5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0648"/>
            <a:ext cx="7704856" cy="64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8CAA17C-DA53-471D-A555-C62B74AC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20" y="692696"/>
            <a:ext cx="756458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7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7FD43F-31BF-43AE-9DAD-3FE30E0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74722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4D1708B-49A5-480C-B184-44E1A207B971}"/>
              </a:ext>
            </a:extLst>
          </p:cNvPr>
          <p:cNvSpPr/>
          <p:nvPr/>
        </p:nvSpPr>
        <p:spPr>
          <a:xfrm>
            <a:off x="1547664" y="548680"/>
            <a:ext cx="6768752" cy="3786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pl-PL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 danych dotyczących Produktu Krajowego Brutto można także zastosować </a:t>
            </a:r>
            <a:r>
              <a:rPr lang="pl-PL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 wykładniczy </a:t>
            </a:r>
          </a:p>
          <a:p>
            <a:pPr indent="270510" algn="ctr">
              <a:lnSpc>
                <a:spcPct val="150000"/>
              </a:lnSpc>
              <a:spcAft>
                <a:spcPts val="0"/>
              </a:spcAft>
            </a:pPr>
            <a:r>
              <a:rPr lang="pl-PL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pl-PL" b="1" i="1" baseline="-25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l-PL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pl-PL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b="1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pl-PL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b="1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pl-PL" b="1" i="1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</a:p>
          <a:p>
            <a:pPr indent="270510" algn="ctr">
              <a:lnSpc>
                <a:spcPct val="150000"/>
              </a:lnSpc>
              <a:spcAft>
                <a:spcPts val="0"/>
              </a:spcAft>
            </a:pPr>
            <a:endParaRPr lang="pl-PL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pl-PL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Aby zastosować układ równań normalnych do oszacowania parametrów modelu wykładniczego należy uprzednio wartości szeregu zlogarytmować, a następnie oszacować parametry modelu zlinearyzowanego</a:t>
            </a:r>
          </a:p>
          <a:p>
            <a:pPr indent="270510" algn="ctr">
              <a:lnSpc>
                <a:spcPct val="150000"/>
              </a:lnSpc>
              <a:spcAft>
                <a:spcPts val="0"/>
              </a:spcAft>
            </a:pPr>
            <a:r>
              <a:rPr lang="pl-PL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l-PL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ln</a:t>
            </a:r>
            <a:r>
              <a:rPr lang="pl-PL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pl-PL" b="1" i="1" baseline="-25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l-PL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ln</a:t>
            </a:r>
            <a:r>
              <a:rPr lang="pl-PL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b="1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pl-PL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+ </a:t>
            </a:r>
            <a:r>
              <a:rPr lang="pl-PL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l-PL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pl-PL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ln</a:t>
            </a:r>
            <a:r>
              <a:rPr lang="pl-PL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b="1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endParaRPr lang="pl-PL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3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D81934C-4315-4257-8BA5-8DC81B28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65364"/>
            <a:ext cx="7606728" cy="60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831156C-5A9F-413E-9062-368FCD3B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2656"/>
            <a:ext cx="779455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412776"/>
            <a:ext cx="7616816" cy="5184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Główne przyczyny </a:t>
            </a:r>
            <a:r>
              <a:rPr lang="pl-PL" sz="1800" dirty="0">
                <a:latin typeface="Calibri" panose="020F0502020204030204" pitchFamily="34" charset="0"/>
              </a:rPr>
              <a:t>odpowiedzialne za tendencję rozwojową zmiennych ekonomicznych działają w sposób trwały. Tworzą one długoterminowy kierunek zmian. W zależności od tego kierunku mówi się o </a:t>
            </a:r>
            <a:r>
              <a:rPr lang="pl-PL" sz="1800" b="1" dirty="0">
                <a:latin typeface="Calibri" panose="020F0502020204030204" pitchFamily="34" charset="0"/>
              </a:rPr>
              <a:t>trendzie wzrostowym, spadkowym bądź bocznym</a:t>
            </a:r>
            <a:r>
              <a:rPr lang="pl-PL" sz="1800" dirty="0">
                <a:latin typeface="Calibri" panose="020F0502020204030204" pitchFamily="34" charset="0"/>
              </a:rPr>
              <a:t> (stałym).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</a:rPr>
              <a:t> Rysunek: Trendy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i="1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400" dirty="0">
                <a:latin typeface="Calibri" panose="020F0502020204030204" pitchFamily="34" charset="0"/>
              </a:rPr>
              <a:t>                               Trend boczny                     Trend spadkowy                Trend wzrostowy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Trend w szeregach czasowych</a:t>
            </a:r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F005152B-1D79-48CA-BFF9-6F00D2B43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58514"/>
              </p:ext>
            </p:extLst>
          </p:nvPr>
        </p:nvGraphicFramePr>
        <p:xfrm>
          <a:off x="1500166" y="3628494"/>
          <a:ext cx="671318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2439" imgH="1110399" progId="Word.Document.12">
                  <p:embed/>
                </p:oleObj>
              </mc:Choice>
              <mc:Fallback>
                <p:oleObj name="Document" r:id="rId4" imgW="5942439" imgH="1110399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628494"/>
                        <a:ext cx="6713189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53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340768"/>
            <a:ext cx="7616816" cy="52565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700" b="1" dirty="0">
                <a:latin typeface="Calibri" panose="020F0502020204030204" pitchFamily="34" charset="0"/>
              </a:rPr>
              <a:t>Przyczyny okresowe </a:t>
            </a:r>
            <a:r>
              <a:rPr lang="pl-PL" sz="1700" dirty="0">
                <a:latin typeface="Calibri" panose="020F0502020204030204" pitchFamily="34" charset="0"/>
              </a:rPr>
              <a:t>powodują powstawanie regularnych zmian wartości badanego zjawiska ekonomicznego wokół tendencji rozwojowej. Ich cechą charakterystyczną jest powrót badanego zjawisko do stanu wyjściowego po zakończeniu pełnego cyklu. Wyróżniamy odmiany wahań okresowych:</a:t>
            </a:r>
          </a:p>
          <a:p>
            <a:pPr marL="313182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sz="1700" b="1" dirty="0">
                <a:latin typeface="Calibri" panose="020F0502020204030204" pitchFamily="34" charset="0"/>
              </a:rPr>
              <a:t>wahania koniunkturalne </a:t>
            </a:r>
            <a:r>
              <a:rPr lang="pl-PL" sz="1700" dirty="0">
                <a:latin typeface="Calibri" panose="020F0502020204030204" pitchFamily="34" charset="0"/>
              </a:rPr>
              <a:t>(fluktuacyjne) będące wahaniami o okresach od kilkuletnich poprzez kilkunastoletnie do cykli długich. W literaturze przedmiotu opisywane są cykle </a:t>
            </a:r>
            <a:r>
              <a:rPr lang="pl-PL" sz="1700" dirty="0" err="1">
                <a:latin typeface="Calibri" panose="020F0502020204030204" pitchFamily="34" charset="0"/>
              </a:rPr>
              <a:t>Kitchina</a:t>
            </a:r>
            <a:r>
              <a:rPr lang="pl-PL" sz="1700" dirty="0">
                <a:latin typeface="Calibri" panose="020F0502020204030204" pitchFamily="34" charset="0"/>
              </a:rPr>
              <a:t>, </a:t>
            </a:r>
            <a:r>
              <a:rPr lang="pl-PL" sz="1700" dirty="0" err="1">
                <a:latin typeface="Calibri" panose="020F0502020204030204" pitchFamily="34" charset="0"/>
              </a:rPr>
              <a:t>Juglara</a:t>
            </a:r>
            <a:r>
              <a:rPr lang="pl-PL" sz="1700" dirty="0">
                <a:latin typeface="Calibri" panose="020F0502020204030204" pitchFamily="34" charset="0"/>
              </a:rPr>
              <a:t>, </a:t>
            </a:r>
            <a:r>
              <a:rPr lang="pl-PL" sz="1700" dirty="0" err="1">
                <a:latin typeface="Calibri" panose="020F0502020204030204" pitchFamily="34" charset="0"/>
              </a:rPr>
              <a:t>Kuznetsa</a:t>
            </a:r>
            <a:r>
              <a:rPr lang="pl-PL" sz="1700" dirty="0">
                <a:latin typeface="Calibri" panose="020F0502020204030204" pitchFamily="34" charset="0"/>
              </a:rPr>
              <a:t>, </a:t>
            </a:r>
            <a:r>
              <a:rPr lang="pl-PL" sz="1700" dirty="0" err="1">
                <a:latin typeface="Calibri" panose="020F0502020204030204" pitchFamily="34" charset="0"/>
              </a:rPr>
              <a:t>Kondratiewa</a:t>
            </a:r>
            <a:r>
              <a:rPr lang="pl-PL" sz="1700" dirty="0">
                <a:latin typeface="Calibri" panose="020F0502020204030204" pitchFamily="34" charset="0"/>
              </a:rPr>
              <a:t> czy </a:t>
            </a:r>
            <a:r>
              <a:rPr lang="pl-PL" sz="1700" dirty="0" err="1">
                <a:latin typeface="Calibri" panose="020F0502020204030204" pitchFamily="34" charset="0"/>
              </a:rPr>
              <a:t>Wagernana</a:t>
            </a:r>
            <a:r>
              <a:rPr lang="pl-PL" sz="1700" dirty="0">
                <a:latin typeface="Calibri" panose="020F0502020204030204" pitchFamily="34" charset="0"/>
              </a:rPr>
              <a:t>. Przyczyny wahań cyklicznych zmiennych ekonomicznych mogą być zarówno natury ekonomicznej (np. zmiany stanu zapasów, polityka fiskalna i pieniężna i inne) jak i pozaekonomicznej (siły natury, cykle polityczne i inne). Cechą charakterystyczną takich cykli jest to, że dotyczą one zmian wieloletnich i z reguły charakteryzują się przeciętną powtarzalnością, tj. ich długość i amplituda w różnych okresach czasu mogą przybierać inne wartości. </a:t>
            </a:r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Odchylenia okresowe</a:t>
            </a:r>
          </a:p>
        </p:txBody>
      </p:sp>
    </p:spTree>
    <p:extLst>
      <p:ext uri="{BB962C8B-B14F-4D97-AF65-F5344CB8AC3E}">
        <p14:creationId xmlns:p14="http://schemas.microsoft.com/office/powerpoint/2010/main" val="412934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628800"/>
            <a:ext cx="7616816" cy="4968552"/>
          </a:xfrm>
        </p:spPr>
        <p:txBody>
          <a:bodyPr>
            <a:noAutofit/>
          </a:bodyPr>
          <a:lstStyle/>
          <a:p>
            <a:pPr marL="313182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sz="1800" b="1" dirty="0">
                <a:latin typeface="Calibri" panose="020F0502020204030204" pitchFamily="34" charset="0"/>
              </a:rPr>
              <a:t>wahania specjalne, </a:t>
            </a:r>
            <a:r>
              <a:rPr lang="pl-PL" sz="1800" dirty="0">
                <a:latin typeface="Calibri" panose="020F0502020204030204" pitchFamily="34" charset="0"/>
              </a:rPr>
              <a:t>to wahania dotykające wybrane dziedziny życia gospodarczego. Najczęściej przedstawianym przykładem takich wahań są tzw. „świńskie górki” w produkcji żywca wieprzowego;</a:t>
            </a:r>
          </a:p>
          <a:p>
            <a:pPr marL="313182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sz="1800" b="1" dirty="0">
                <a:latin typeface="Calibri" panose="020F0502020204030204" pitchFamily="34" charset="0"/>
              </a:rPr>
              <a:t>wahania sezonowe</a:t>
            </a:r>
            <a:r>
              <a:rPr lang="pl-PL" sz="1800" dirty="0">
                <a:latin typeface="Calibri" panose="020F0502020204030204" pitchFamily="34" charset="0"/>
              </a:rPr>
              <a:t>, to wahania, które ujawniają się w okresach krótszych         niż rok, tj. w okresach miesięcznych lub kwartalnych.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    W odróżnieniu od wahań koniunkturalnych i specjalnych charakteryzują się  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    one dość dużą powtarzalnością, tj. czas trwania takich cykli ograniczony jest 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    dokładnie do roku.</a:t>
            </a:r>
          </a:p>
          <a:p>
            <a:pPr marL="313182" lvl="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sz="1800" b="1" dirty="0">
                <a:latin typeface="Calibri" panose="020F0502020204030204" pitchFamily="34" charset="0"/>
              </a:rPr>
              <a:t>wahania krótkookresowe</a:t>
            </a:r>
            <a:r>
              <a:rPr lang="pl-PL" sz="1800" dirty="0">
                <a:latin typeface="Calibri" panose="020F0502020204030204" pitchFamily="34" charset="0"/>
              </a:rPr>
              <a:t>, to wahania o naturze zbliżonej do wahań sezonowych, ale o czasie trwania cyklu krótszym niż miesiąc.</a:t>
            </a:r>
          </a:p>
          <a:p>
            <a:pPr marL="313182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l-PL" sz="1800" dirty="0">
              <a:latin typeface="Calibri" panose="020F0502020204030204" pitchFamily="34" charset="0"/>
            </a:endParaRPr>
          </a:p>
          <a:p>
            <a:pPr marL="313182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l-PL" sz="1800" dirty="0">
              <a:latin typeface="Calibri" panose="020F0502020204030204" pitchFamily="34" charset="0"/>
            </a:endParaRPr>
          </a:p>
          <a:p>
            <a:pPr marL="313182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400" dirty="0">
                <a:latin typeface="Calibri" panose="020F0502020204030204" pitchFamily="34" charset="0"/>
              </a:rPr>
              <a:t>                   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Odchylenia okresowe</a:t>
            </a:r>
          </a:p>
        </p:txBody>
      </p:sp>
    </p:spTree>
    <p:extLst>
      <p:ext uri="{BB962C8B-B14F-4D97-AF65-F5344CB8AC3E}">
        <p14:creationId xmlns:p14="http://schemas.microsoft.com/office/powerpoint/2010/main" val="183851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56792"/>
            <a:ext cx="7616816" cy="439248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Ostatnią grupą przyczyn wpływających na kształtowanie szeregów czasowych      są </a:t>
            </a:r>
            <a:r>
              <a:rPr lang="pl-PL" sz="1800" b="1" dirty="0">
                <a:latin typeface="Calibri" panose="020F0502020204030204" pitchFamily="34" charset="0"/>
              </a:rPr>
              <a:t>przyczyny przypadkowe</a:t>
            </a:r>
            <a:r>
              <a:rPr lang="pl-PL" sz="1800" dirty="0">
                <a:latin typeface="Calibri" panose="020F0502020204030204" pitchFamily="34" charset="0"/>
              </a:rPr>
              <a:t>, które powodują nieprzewidywalne zmiany kierunku i siły analizowanego zjawiska. Wahania przypadkowe to zarówno wahania                   o charakterze katastrofalnym, takie jak klęski żywiołowe czy wojny, jak i wahania powodowane słabymi przyczynami ubocznymi, które jednak                             w swojej masie powodują właśnie tę nieprzewidywalność zmian wartości szeregu czasowego.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marL="313182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400" dirty="0">
                <a:latin typeface="Calibri" panose="020F0502020204030204" pitchFamily="34" charset="0"/>
              </a:rPr>
              <a:t>                   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Odchylenia przypadkowe</a:t>
            </a:r>
          </a:p>
        </p:txBody>
      </p:sp>
    </p:spTree>
    <p:extLst>
      <p:ext uri="{BB962C8B-B14F-4D97-AF65-F5344CB8AC3E}">
        <p14:creationId xmlns:p14="http://schemas.microsoft.com/office/powerpoint/2010/main" val="265158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628800"/>
            <a:ext cx="7616816" cy="50405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Badane zjawisko ze względu na dynamikę wahań okresowych można rozłożyć na składowe według </a:t>
            </a:r>
            <a:r>
              <a:rPr lang="pl-PL" sz="1800" b="1" dirty="0">
                <a:latin typeface="Calibri" panose="020F0502020204030204" pitchFamily="34" charset="0"/>
              </a:rPr>
              <a:t>formuły addytywnej </a:t>
            </a:r>
            <a:r>
              <a:rPr lang="pl-PL" sz="1800" dirty="0">
                <a:latin typeface="Calibri" panose="020F0502020204030204" pitchFamily="34" charset="0"/>
              </a:rPr>
              <a:t>lub </a:t>
            </a:r>
            <a:r>
              <a:rPr lang="pl-PL" sz="1800" b="1" dirty="0">
                <a:latin typeface="Calibri" panose="020F0502020204030204" pitchFamily="34" charset="0"/>
              </a:rPr>
              <a:t>multiplikatywnej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 Procedura rozkładu szeregu czasowego na składowe to </a:t>
            </a:r>
            <a:r>
              <a:rPr lang="pl-PL" sz="1800" b="1" dirty="0">
                <a:latin typeface="Calibri" panose="020F0502020204030204" pitchFamily="34" charset="0"/>
              </a:rPr>
              <a:t>dekompozycja. </a:t>
            </a:r>
          </a:p>
          <a:p>
            <a:pPr algn="just"/>
            <a:r>
              <a:rPr lang="pl-PL" dirty="0"/>
              <a:t> </a:t>
            </a:r>
          </a:p>
          <a:p>
            <a:pPr algn="just"/>
            <a:endParaRPr lang="pl-PL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400" dirty="0">
                <a:latin typeface="Calibri" panose="020F0502020204030204" pitchFamily="34" charset="0"/>
              </a:rPr>
              <a:t>                   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Rysunek. Zjawisko rozwijające się addytywnie (a) i multiplikatywnie (b)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Analiza kształtowania szeregów czasowych</a:t>
            </a:r>
          </a:p>
        </p:txBody>
      </p:sp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88CFF1F9-EF92-4302-869A-E7D2FC5C1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23405"/>
              </p:ext>
            </p:extLst>
          </p:nvPr>
        </p:nvGraphicFramePr>
        <p:xfrm>
          <a:off x="1691680" y="3284984"/>
          <a:ext cx="645033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942439" imgH="1345513" progId="Word.Document.12">
                  <p:embed/>
                </p:oleObj>
              </mc:Choice>
              <mc:Fallback>
                <p:oleObj name="Document" r:id="rId4" imgW="5942439" imgH="134551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84984"/>
                        <a:ext cx="6450332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700808"/>
            <a:ext cx="7616816" cy="453650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przypadku </a:t>
            </a:r>
            <a:r>
              <a:rPr lang="pl-PL" sz="1800" b="1" dirty="0">
                <a:latin typeface="Calibri" panose="020F0502020204030204" pitchFamily="34" charset="0"/>
              </a:rPr>
              <a:t>formuły addytywnej </a:t>
            </a:r>
            <a:r>
              <a:rPr lang="pl-PL" sz="1800" dirty="0">
                <a:latin typeface="Calibri" panose="020F0502020204030204" pitchFamily="34" charset="0"/>
              </a:rPr>
              <a:t>badane zjawisko </a:t>
            </a:r>
            <a:r>
              <a:rPr lang="pl-PL" sz="1800" i="1" dirty="0" err="1">
                <a:latin typeface="Calibri" panose="020F0502020204030204" pitchFamily="34" charset="0"/>
              </a:rPr>
              <a:t>Y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jest sumą składowych: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endParaRPr lang="pl-PL" sz="1200" i="1" dirty="0">
              <a:latin typeface="Calibri" panose="020F0502020204030204" pitchFamily="34" charset="0"/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US" sz="2000" b="1" i="1" dirty="0" err="1">
                <a:latin typeface="Calibri" panose="020F0502020204030204" pitchFamily="34" charset="0"/>
              </a:rPr>
              <a:t>Y</a:t>
            </a:r>
            <a:r>
              <a:rPr lang="en-US" sz="2000" b="1" i="1" baseline="-25000" dirty="0" err="1">
                <a:latin typeface="Calibri" panose="020F0502020204030204" pitchFamily="34" charset="0"/>
              </a:rPr>
              <a:t>t</a:t>
            </a:r>
            <a:r>
              <a:rPr lang="en-US" sz="2000" b="1" dirty="0">
                <a:latin typeface="Calibri" panose="020F0502020204030204" pitchFamily="34" charset="0"/>
              </a:rPr>
              <a:t> = </a:t>
            </a:r>
            <a:r>
              <a:rPr lang="en-US" sz="2000" b="1" i="1" dirty="0">
                <a:latin typeface="Calibri" panose="020F0502020204030204" pitchFamily="34" charset="0"/>
              </a:rPr>
              <a:t>T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en-US" sz="2000" b="1" dirty="0">
                <a:latin typeface="Calibri" panose="020F0502020204030204" pitchFamily="34" charset="0"/>
              </a:rPr>
              <a:t> + </a:t>
            </a:r>
            <a:r>
              <a:rPr lang="en-US" sz="2000" b="1" i="1" dirty="0">
                <a:latin typeface="Calibri" panose="020F0502020204030204" pitchFamily="34" charset="0"/>
              </a:rPr>
              <a:t>C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en-US" sz="2000" b="1" dirty="0">
                <a:latin typeface="Calibri" panose="020F0502020204030204" pitchFamily="34" charset="0"/>
              </a:rPr>
              <a:t> + </a:t>
            </a:r>
            <a:r>
              <a:rPr lang="en-US" sz="2000" b="1" i="1" dirty="0">
                <a:latin typeface="Calibri" panose="020F0502020204030204" pitchFamily="34" charset="0"/>
              </a:rPr>
              <a:t>S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r>
              <a:rPr lang="en-US" sz="2000" b="1" dirty="0">
                <a:latin typeface="Calibri" panose="020F0502020204030204" pitchFamily="34" charset="0"/>
              </a:rPr>
              <a:t> + </a:t>
            </a:r>
            <a:r>
              <a:rPr lang="en-US" sz="2000" b="1" i="1" dirty="0">
                <a:latin typeface="Calibri" panose="020F0502020204030204" pitchFamily="34" charset="0"/>
              </a:rPr>
              <a:t>I</a:t>
            </a:r>
            <a:r>
              <a:rPr lang="en-US" sz="2000" b="1" i="1" baseline="-25000" dirty="0">
                <a:latin typeface="Calibri" panose="020F0502020204030204" pitchFamily="34" charset="0"/>
              </a:rPr>
              <a:t>t</a:t>
            </a:r>
            <a:endParaRPr lang="pl-PL" sz="2000" b="1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gdzie: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 err="1">
                <a:latin typeface="Calibri" panose="020F0502020204030204" pitchFamily="34" charset="0"/>
              </a:rPr>
              <a:t>T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– trend;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 err="1">
                <a:latin typeface="Calibri" panose="020F0502020204030204" pitchFamily="34" charset="0"/>
              </a:rPr>
              <a:t>C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– składnik cykliczny;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 err="1">
                <a:latin typeface="Calibri" panose="020F0502020204030204" pitchFamily="34" charset="0"/>
              </a:rPr>
              <a:t>S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– składnik sezonowy;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</a:rPr>
              <a:t>I</a:t>
            </a:r>
            <a:r>
              <a:rPr lang="pl-PL" sz="1800" i="1" baseline="-25000" dirty="0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– składnik nieregularny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Analiza kształtowania szeregów czasowych</a:t>
            </a:r>
          </a:p>
        </p:txBody>
      </p:sp>
    </p:spTree>
    <p:extLst>
      <p:ext uri="{BB962C8B-B14F-4D97-AF65-F5344CB8AC3E}">
        <p14:creationId xmlns:p14="http://schemas.microsoft.com/office/powerpoint/2010/main" val="90589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628800"/>
            <a:ext cx="7616816" cy="460851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Wahania addytywne </a:t>
            </a:r>
            <a:r>
              <a:rPr lang="pl-PL" sz="1800" dirty="0">
                <a:latin typeface="Calibri" panose="020F0502020204030204" pitchFamily="34" charset="0"/>
              </a:rPr>
              <a:t>mają stałą amplitudę wahań okresowych (cyklicznych                     i sezonowych), która nie zależy od poziomu zjawiska w czasie.                                            Jest ona wyrażana w ujęciu absolutnym, w tych samych jednostkach, w których mierzona jest cecha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. Nakłada się ona na trend addytywnie, czyli </a:t>
            </a:r>
            <a:r>
              <a:rPr lang="pl-PL" sz="1800" b="1" dirty="0">
                <a:latin typeface="Calibri" panose="020F0502020204030204" pitchFamily="34" charset="0"/>
              </a:rPr>
              <a:t>wartość trendu jest regularnie pomniejszana lub powiększana o pewne stałe wartości będące obrazem wahań okresowych.</a:t>
            </a:r>
            <a:r>
              <a:rPr lang="pl-PL" sz="1800" dirty="0">
                <a:latin typeface="Calibri" panose="020F0502020204030204" pitchFamily="34" charset="0"/>
              </a:rPr>
              <a:t> Wszystkie składniki wyrażone są w tych samych jednostkach co zmienna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Analiza kształtowania szeregów czasowych</a:t>
            </a:r>
          </a:p>
        </p:txBody>
      </p:sp>
    </p:spTree>
    <p:extLst>
      <p:ext uri="{BB962C8B-B14F-4D97-AF65-F5344CB8AC3E}">
        <p14:creationId xmlns:p14="http://schemas.microsoft.com/office/powerpoint/2010/main" val="177059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4455</TotalTime>
  <Words>1606</Words>
  <Application>Microsoft Office PowerPoint</Application>
  <PresentationFormat>Pokaz na ekranie (4:3)</PresentationFormat>
  <Paragraphs>215</Paragraphs>
  <Slides>29</Slides>
  <Notes>20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29</vt:i4>
      </vt:variant>
    </vt:vector>
  </HeadingPairs>
  <TitlesOfParts>
    <vt:vector size="40" baseType="lpstr">
      <vt:lpstr>Calibri</vt:lpstr>
      <vt:lpstr>Cambria Math</vt:lpstr>
      <vt:lpstr>Gill Sans MT</vt:lpstr>
      <vt:lpstr>Times New Roman</vt:lpstr>
      <vt:lpstr>Verdana</vt:lpstr>
      <vt:lpstr>Wingdings</vt:lpstr>
      <vt:lpstr>Wingdings 2</vt:lpstr>
      <vt:lpstr>Przesilenie</vt:lpstr>
      <vt:lpstr>Document</vt:lpstr>
      <vt:lpstr>Equation.DSMT4</vt:lpstr>
      <vt:lpstr>Equation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Dokładność szacunków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GP</dc:creator>
  <cp:lastModifiedBy>Anna Przekota</cp:lastModifiedBy>
  <cp:revision>221</cp:revision>
  <dcterms:created xsi:type="dcterms:W3CDTF">2018-01-31T17:55:03Z</dcterms:created>
  <dcterms:modified xsi:type="dcterms:W3CDTF">2022-01-16T21:23:23Z</dcterms:modified>
</cp:coreProperties>
</file>