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4"/>
  </p:notesMasterIdLst>
  <p:sldIdLst>
    <p:sldId id="269" r:id="rId2"/>
    <p:sldId id="280" r:id="rId3"/>
    <p:sldId id="282" r:id="rId4"/>
    <p:sldId id="283" r:id="rId5"/>
    <p:sldId id="285" r:id="rId6"/>
    <p:sldId id="290" r:id="rId7"/>
    <p:sldId id="291" r:id="rId8"/>
    <p:sldId id="286" r:id="rId9"/>
    <p:sldId id="287" r:id="rId10"/>
    <p:sldId id="288" r:id="rId11"/>
    <p:sldId id="289" r:id="rId12"/>
    <p:sldId id="292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F13C7-8CDD-472D-B1B3-DCEB7B185F39}" type="datetimeFigureOut">
              <a:rPr lang="pl-PL" smtClean="0"/>
              <a:pPr/>
              <a:t>5 cze 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53284-BBC3-4812-8D3A-57E4A9A83D0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306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8580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1996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021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1386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2915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5670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3769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3769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115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6021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3284-BBC3-4812-8D3A-57E4A9A83D06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933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22" name="Podtytuł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/>
              <a:t>Kliknij, aby edytować styl wzorca podtytułu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5 cze 2022</a:t>
            </a:fld>
            <a:endParaRPr lang="pl-PL"/>
          </a:p>
        </p:txBody>
      </p:sp>
      <p:sp>
        <p:nvSpPr>
          <p:cNvPr id="20" name="Symbol zastępczy stopki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Symbol zastępczy numeru slajd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Elipsa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5 cze 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5 cze 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5 cze 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5 cze 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Prostokąt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5 cze 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5 cze 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5 cze 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5 cze 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Prostokąt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5 cze 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2DBE-6314-4CEB-B5F1-D5533BE5F5B8}" type="datetimeFigureOut">
              <a:rPr lang="pl-PL" smtClean="0"/>
              <a:pPr/>
              <a:t>5 cze 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l-PL"/>
              <a:t>Kliknij ikonę, aby dodać obraz</a:t>
            </a:r>
            <a:endParaRPr kumimoji="0" lang="en-US" dirty="0"/>
          </a:p>
        </p:txBody>
      </p:sp>
      <p:sp>
        <p:nvSpPr>
          <p:cNvPr id="9" name="Schemat blokowy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Schemat blokowy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ycinek koł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ierście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Symbol zastępczy tytuł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9" name="Symbol zastępczy teks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l-PL"/>
              <a:t>Kliknij, aby edytować style wzorca tekstu</a:t>
            </a:r>
          </a:p>
          <a:p>
            <a:pPr lvl="1" eaLnBrk="1" latinLnBrk="0" hangingPunct="1"/>
            <a:r>
              <a:rPr kumimoji="0" lang="pl-PL"/>
              <a:t>Drugi poziom</a:t>
            </a:r>
          </a:p>
          <a:p>
            <a:pPr lvl="2" eaLnBrk="1" latinLnBrk="0" hangingPunct="1"/>
            <a:r>
              <a:rPr kumimoji="0" lang="pl-PL"/>
              <a:t>Trzeci poziom</a:t>
            </a:r>
          </a:p>
          <a:p>
            <a:pPr lvl="3" eaLnBrk="1" latinLnBrk="0" hangingPunct="1"/>
            <a:r>
              <a:rPr kumimoji="0" lang="pl-PL"/>
              <a:t>Czwarty poziom</a:t>
            </a:r>
          </a:p>
          <a:p>
            <a:pPr lvl="4" eaLnBrk="1" latinLnBrk="0" hangingPunct="1"/>
            <a:r>
              <a:rPr kumimoji="0" lang="pl-PL"/>
              <a:t>Piąty poziom</a:t>
            </a:r>
            <a:endParaRPr kumimoji="0" lang="en-US"/>
          </a:p>
        </p:txBody>
      </p:sp>
      <p:sp>
        <p:nvSpPr>
          <p:cNvPr id="24" name="Symbol zastępczy daty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DA32DBE-6314-4CEB-B5F1-D5533BE5F5B8}" type="datetimeFigureOut">
              <a:rPr lang="pl-PL" smtClean="0"/>
              <a:pPr/>
              <a:t>5 cze 2022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l-PL"/>
          </a:p>
        </p:txBody>
      </p:sp>
      <p:sp>
        <p:nvSpPr>
          <p:cNvPr id="22" name="Symbol zastępczy numeru slajdu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DC9FA52-289D-4D2E-92B0-C6EAB7C6C16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5" name="Prostokąt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Document4.docx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25720" y="1772816"/>
            <a:ext cx="7616816" cy="3960440"/>
          </a:xfrm>
        </p:spPr>
        <p:txBody>
          <a:bodyPr>
            <a:noAutofit/>
          </a:bodyPr>
          <a:lstStyle/>
          <a:p>
            <a:pPr lvl="0" algn="just">
              <a:lnSpc>
                <a:spcPct val="20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Sezonowość, to okresowy składnik w modelu zależności badanej cechy statystycznej od czasu.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Modele dynamiczne, w których rolę zmiennej objaśniającej pełni czas, formalnie oznaczamy w postaci </a:t>
            </a:r>
            <a:r>
              <a:rPr lang="pl-PL" sz="1800" i="1" dirty="0">
                <a:latin typeface="Calibri" panose="020F0502020204030204" pitchFamily="34" charset="0"/>
              </a:rPr>
              <a:t>y</a:t>
            </a:r>
            <a:r>
              <a:rPr lang="pl-PL" sz="1800" dirty="0">
                <a:latin typeface="Calibri" panose="020F0502020204030204" pitchFamily="34" charset="0"/>
              </a:rPr>
              <a:t>=</a:t>
            </a:r>
            <a:r>
              <a:rPr lang="pl-PL" sz="1800" i="1" dirty="0">
                <a:latin typeface="Calibri" panose="020F0502020204030204" pitchFamily="34" charset="0"/>
              </a:rPr>
              <a:t>f</a:t>
            </a:r>
            <a:r>
              <a:rPr lang="pl-PL" sz="1800" dirty="0">
                <a:latin typeface="Calibri" panose="020F0502020204030204" pitchFamily="34" charset="0"/>
              </a:rPr>
              <a:t>(t).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Modele ze zmienną czasową</a:t>
            </a:r>
          </a:p>
        </p:txBody>
      </p:sp>
    </p:spTree>
    <p:extLst>
      <p:ext uri="{BB962C8B-B14F-4D97-AF65-F5344CB8AC3E}">
        <p14:creationId xmlns:p14="http://schemas.microsoft.com/office/powerpoint/2010/main" val="3388162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4598" y="1484784"/>
            <a:ext cx="7616816" cy="518457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Na podstawie wskaźników indywidualnych określane są wskaźniki surowe dla poszczególnych podokresów </a:t>
            </a:r>
            <a:r>
              <a:rPr lang="pl-PL" sz="1800" i="1" dirty="0" err="1">
                <a:latin typeface="Calibri" panose="020F0502020204030204" pitchFamily="34" charset="0"/>
              </a:rPr>
              <a:t>s</a:t>
            </a:r>
            <a:r>
              <a:rPr lang="pl-PL" sz="1800" i="1" baseline="-25000" dirty="0" err="1">
                <a:latin typeface="Calibri" panose="020F0502020204030204" pitchFamily="34" charset="0"/>
              </a:rPr>
              <a:t>d</a:t>
            </a:r>
            <a:r>
              <a:rPr lang="pl-PL" sz="1800" dirty="0">
                <a:latin typeface="Calibri" panose="020F0502020204030204" pitchFamily="34" charset="0"/>
              </a:rPr>
              <a:t> jako proste średnie arytmetyczne: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gdzie: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800" i="1" dirty="0">
                <a:latin typeface="Calibri" panose="020F0502020204030204" pitchFamily="34" charset="0"/>
              </a:rPr>
              <a:t>I = </a:t>
            </a:r>
            <a:r>
              <a:rPr lang="pl-PL" sz="1800" dirty="0">
                <a:latin typeface="Calibri" panose="020F0502020204030204" pitchFamily="34" charset="0"/>
              </a:rPr>
              <a:t>1,2,…,</a:t>
            </a:r>
            <a:r>
              <a:rPr lang="pl-PL" sz="1800" i="1" dirty="0">
                <a:latin typeface="Calibri" panose="020F0502020204030204" pitchFamily="34" charset="0"/>
              </a:rPr>
              <a:t>d</a:t>
            </a:r>
            <a:r>
              <a:rPr lang="pl-PL" sz="1800" dirty="0">
                <a:latin typeface="Calibri" panose="020F0502020204030204" pitchFamily="34" charset="0"/>
              </a:rPr>
              <a:t>,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800" i="1" dirty="0">
                <a:latin typeface="Calibri" panose="020F0502020204030204" pitchFamily="34" charset="0"/>
              </a:rPr>
              <a:t>d</a:t>
            </a:r>
            <a:r>
              <a:rPr lang="pl-PL" sz="1800" dirty="0">
                <a:latin typeface="Calibri" panose="020F0502020204030204" pitchFamily="34" charset="0"/>
              </a:rPr>
              <a:t> - jest liczbą podokresów w cyku, np. dla danych miesięcznych </a:t>
            </a:r>
            <a:r>
              <a:rPr lang="pl-PL" sz="1800" i="1" dirty="0">
                <a:latin typeface="Calibri" panose="020F0502020204030204" pitchFamily="34" charset="0"/>
              </a:rPr>
              <a:t>d</a:t>
            </a:r>
            <a:r>
              <a:rPr lang="pl-PL" sz="1800" dirty="0">
                <a:latin typeface="Calibri" panose="020F0502020204030204" pitchFamily="34" charset="0"/>
              </a:rPr>
              <a:t>=12.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800" i="1" dirty="0" err="1">
                <a:latin typeface="Calibri" panose="020F0502020204030204" pitchFamily="34" charset="0"/>
              </a:rPr>
              <a:t>N</a:t>
            </a:r>
            <a:r>
              <a:rPr lang="pl-PL" sz="1800" i="1" baseline="-25000" dirty="0" err="1">
                <a:latin typeface="Calibri" panose="020F0502020204030204" pitchFamily="34" charset="0"/>
              </a:rPr>
              <a:t>t</a:t>
            </a:r>
            <a:r>
              <a:rPr lang="pl-PL" sz="1800" dirty="0">
                <a:latin typeface="Calibri" panose="020F0502020204030204" pitchFamily="34" charset="0"/>
              </a:rPr>
              <a:t> – zbiór jednoimiennych podokresów.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r>
              <a:rPr lang="pl-PL" dirty="0"/>
              <a:t> </a:t>
            </a: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Wahania okresowe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>
                <a:extLst>
                  <a:ext uri="{FF2B5EF4-FFF2-40B4-BE49-F238E27FC236}">
                    <a16:creationId xmlns:a16="http://schemas.microsoft.com/office/drawing/2014/main" id="{686F0F5B-F44A-445B-91D8-6EC4663E3EA1}"/>
                  </a:ext>
                </a:extLst>
              </p:cNvPr>
              <p:cNvSpPr/>
              <p:nvPr/>
            </p:nvSpPr>
            <p:spPr>
              <a:xfrm>
                <a:off x="3635896" y="3095425"/>
                <a:ext cx="2029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pl-P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pl-PL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dla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pl-PL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l-PL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  <a:endParaRPr lang="pl-PL" dirty="0"/>
              </a:p>
            </p:txBody>
          </p:sp>
        </mc:Choice>
        <mc:Fallback xmlns="">
          <p:sp>
            <p:nvSpPr>
              <p:cNvPr id="5" name="Prostokąt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86F0F5B-F44A-445B-91D8-6EC4663E3E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095425"/>
                <a:ext cx="2029082" cy="369332"/>
              </a:xfrm>
              <a:prstGeom prst="rect">
                <a:avLst/>
              </a:prstGeom>
              <a:blipFill>
                <a:blip r:embed="rId3"/>
                <a:stretch>
                  <a:fillRect t="-10000" r="-1802" b="-2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622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4598" y="1484784"/>
            <a:ext cx="7616816" cy="518457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Wskaźniki te koryguje się za pomocą współczynnika korygującego, będącego średnią arytmetyczną wskaźników surowych: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w ten sposób, aby suma wskaźników dla modelu addytywnego wynosiła 0,                  a dla modelu multiplikatywnego </a:t>
            </a:r>
            <a:r>
              <a:rPr lang="pl-PL" sz="1800" i="1" dirty="0">
                <a:latin typeface="Calibri" panose="020F0502020204030204" pitchFamily="34" charset="0"/>
              </a:rPr>
              <a:t>d</a:t>
            </a:r>
            <a:r>
              <a:rPr lang="pl-PL" sz="1800" dirty="0">
                <a:latin typeface="Calibri" panose="020F0502020204030204" pitchFamily="34" charset="0"/>
              </a:rPr>
              <a:t>. </a:t>
            </a:r>
          </a:p>
          <a:p>
            <a:endParaRPr lang="pl-PL" dirty="0"/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Wahania okresowe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Prostokąt 1">
                <a:extLst>
                  <a:ext uri="{FF2B5EF4-FFF2-40B4-BE49-F238E27FC236}">
                    <a16:creationId xmlns:a16="http://schemas.microsoft.com/office/drawing/2014/main" id="{2C0DA024-DEB1-47B4-B6DC-FB2AC682B128}"/>
                  </a:ext>
                </a:extLst>
              </p:cNvPr>
              <p:cNvSpPr/>
              <p:nvPr/>
            </p:nvSpPr>
            <p:spPr>
              <a:xfrm>
                <a:off x="4142042" y="2348880"/>
                <a:ext cx="859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" name="Prostokąt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C0DA024-DEB1-47B4-B6DC-FB2AC682B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42" y="2348880"/>
                <a:ext cx="859915" cy="369332"/>
              </a:xfrm>
              <a:prstGeom prst="rect">
                <a:avLst/>
              </a:prstGeom>
              <a:blipFill>
                <a:blip r:embed="rId4"/>
                <a:stretch>
                  <a:fillRect r="-32394" b="-163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81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dtytuł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34598" y="1484784"/>
                <a:ext cx="7616816" cy="5184576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pl-PL" sz="1800" dirty="0">
                    <a:latin typeface="Calibri" panose="020F0502020204030204" pitchFamily="34" charset="0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pl-PL" sz="1800" dirty="0">
                    <a:latin typeface="Calibri" panose="020F0502020204030204" pitchFamily="34" charset="0"/>
                  </a:rPr>
                  <a:t>Oczyszczone wskaźniki sezonowości w modelu addytywnym są różnicą wskaźników surowych i współczynnika korygującego:</a:t>
                </a: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l-PL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l-PL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l-PL" sz="1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8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l-PL" sz="1800" dirty="0">
                  <a:latin typeface="Calibri" panose="020F0502020204030204" pitchFamily="34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pl-PL" sz="1800" dirty="0">
                    <a:latin typeface="Calibri" panose="020F0502020204030204" pitchFamily="34" charset="0"/>
                  </a:rPr>
                  <a:t>a w modelu multiplikatywnym są one ilorazem wskaźników surowych i współczynnika korygującego: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Podtytu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34598" y="1484784"/>
                <a:ext cx="7616816" cy="5184576"/>
              </a:xfrm>
              <a:blipFill>
                <a:blip r:embed="rId3"/>
                <a:stretch>
                  <a:fillRect l="-320" r="-64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Wahania okresowe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>
                <a:extLst>
                  <a:ext uri="{FF2B5EF4-FFF2-40B4-BE49-F238E27FC236}">
                    <a16:creationId xmlns:a16="http://schemas.microsoft.com/office/drawing/2014/main" id="{1201E85C-4519-4057-9BAD-D0CC45A9EB86}"/>
                  </a:ext>
                </a:extLst>
              </p:cNvPr>
              <p:cNvSpPr/>
              <p:nvPr/>
            </p:nvSpPr>
            <p:spPr>
              <a:xfrm>
                <a:off x="4466668" y="4509120"/>
                <a:ext cx="114972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>
                <a:extLst>
                  <a:ext uri="{FF2B5EF4-FFF2-40B4-BE49-F238E27FC236}">
                    <a16:creationId xmlns:a16="http://schemas.microsoft.com/office/drawing/2014/main" id="{1201E85C-4519-4057-9BAD-D0CC45A9E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668" y="4509120"/>
                <a:ext cx="1149721" cy="369332"/>
              </a:xfrm>
              <a:prstGeom prst="rect">
                <a:avLst/>
              </a:prstGeom>
              <a:blipFill>
                <a:blip r:embed="rId4"/>
                <a:stretch>
                  <a:fillRect t="-116667" r="-42553" b="-181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86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1648" y="1556792"/>
            <a:ext cx="7616816" cy="3240360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Do najprostszych metod wyodrębnienia trendu z szeregu czasowego można zaliczyć </a:t>
            </a:r>
            <a:r>
              <a:rPr lang="pl-PL" sz="1800" b="1" i="1" dirty="0">
                <a:latin typeface="Calibri" panose="020F0502020204030204" pitchFamily="34" charset="0"/>
              </a:rPr>
              <a:t>metodę analityczną</a:t>
            </a:r>
            <a:r>
              <a:rPr lang="pl-PL" sz="1800" dirty="0">
                <a:latin typeface="Calibri" panose="020F0502020204030204" pitchFamily="34" charset="0"/>
              </a:rPr>
              <a:t>, w której trend wyznaczany jest za pomocą                         </a:t>
            </a:r>
            <a:r>
              <a:rPr lang="pl-PL" sz="1800" b="1" i="1" dirty="0">
                <a:latin typeface="Calibri" panose="020F0502020204030204" pitchFamily="34" charset="0"/>
              </a:rPr>
              <a:t>funkcji trendu </a:t>
            </a:r>
            <a:r>
              <a:rPr lang="pl-PL" sz="1800" dirty="0">
                <a:latin typeface="Calibri" panose="020F0502020204030204" pitchFamily="34" charset="0"/>
              </a:rPr>
              <a:t>(np. liniowej, wykładniczej, wielomianowej lub innej) oraz </a:t>
            </a:r>
            <a:r>
              <a:rPr lang="pl-PL" sz="1800" b="1" i="1" dirty="0">
                <a:latin typeface="Calibri" panose="020F0502020204030204" pitchFamily="34" charset="0"/>
              </a:rPr>
              <a:t>metodę mechaniczną</a:t>
            </a:r>
            <a:r>
              <a:rPr lang="pl-PL" sz="1800" dirty="0">
                <a:latin typeface="Calibri" panose="020F0502020204030204" pitchFamily="34" charset="0"/>
              </a:rPr>
              <a:t>, w której trend wyznaczany jest za pomocą                         </a:t>
            </a:r>
            <a:r>
              <a:rPr lang="pl-PL" sz="1800" b="1" i="1" dirty="0">
                <a:latin typeface="Calibri" panose="020F0502020204030204" pitchFamily="34" charset="0"/>
              </a:rPr>
              <a:t>średniej ruchomej</a:t>
            </a:r>
            <a:r>
              <a:rPr lang="pl-PL" sz="1800" dirty="0">
                <a:latin typeface="Calibri" panose="020F0502020204030204" pitchFamily="34" charset="0"/>
              </a:rPr>
              <a:t>.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pl-PL" sz="1500" dirty="0">
              <a:latin typeface="Calibri" panose="020F0502020204030204" pitchFamily="34" charset="0"/>
            </a:endParaRPr>
          </a:p>
          <a:p>
            <a:pPr algn="ctr"/>
            <a:endParaRPr lang="pl-PL" dirty="0"/>
          </a:p>
          <a:p>
            <a:r>
              <a:rPr lang="pl-PL" dirty="0"/>
              <a:t> 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pl-PL" sz="12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Metody wyodrębniania trendu</a:t>
            </a:r>
          </a:p>
        </p:txBody>
      </p:sp>
    </p:spTree>
    <p:extLst>
      <p:ext uri="{BB962C8B-B14F-4D97-AF65-F5344CB8AC3E}">
        <p14:creationId xmlns:p14="http://schemas.microsoft.com/office/powerpoint/2010/main" val="172024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1648" y="1556792"/>
            <a:ext cx="7616816" cy="504056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b="1" i="1" dirty="0">
                <a:latin typeface="Calibri" panose="020F0502020204030204" pitchFamily="34" charset="0"/>
              </a:rPr>
              <a:t>Prostoliniową funkcję trendu </a:t>
            </a:r>
            <a:r>
              <a:rPr lang="pl-PL" sz="1800" dirty="0">
                <a:latin typeface="Calibri" panose="020F0502020204030204" pitchFamily="34" charset="0"/>
              </a:rPr>
              <a:t>przedstawia się w postaci równania: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pl-PL" sz="1200" b="1" i="1" dirty="0"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pl-PL" sz="2000" b="1" i="1" dirty="0" err="1">
                <a:latin typeface="Calibri" panose="020F0502020204030204" pitchFamily="34" charset="0"/>
              </a:rPr>
              <a:t>y</a:t>
            </a:r>
            <a:r>
              <a:rPr lang="pl-PL" sz="2000" b="1" i="1" baseline="-25000" dirty="0" err="1">
                <a:latin typeface="Calibri" panose="020F0502020204030204" pitchFamily="34" charset="0"/>
              </a:rPr>
              <a:t>t</a:t>
            </a:r>
            <a:r>
              <a:rPr lang="pl-PL" sz="2000" b="1" dirty="0">
                <a:latin typeface="Calibri" panose="020F0502020204030204" pitchFamily="34" charset="0"/>
              </a:rPr>
              <a:t> = </a:t>
            </a:r>
            <a:r>
              <a:rPr lang="pl-PL" sz="2000" b="1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2000" b="1" baseline="-25000" dirty="0">
                <a:latin typeface="Calibri" panose="020F0502020204030204" pitchFamily="34" charset="0"/>
              </a:rPr>
              <a:t>0</a:t>
            </a:r>
            <a:r>
              <a:rPr lang="pl-PL" sz="2000" b="1" dirty="0">
                <a:latin typeface="Calibri" panose="020F0502020204030204" pitchFamily="34" charset="0"/>
              </a:rPr>
              <a:t> + </a:t>
            </a:r>
            <a:r>
              <a:rPr lang="pl-PL" sz="2000" b="1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2000" b="1" baseline="-25000" dirty="0">
                <a:latin typeface="Calibri" panose="020F0502020204030204" pitchFamily="34" charset="0"/>
              </a:rPr>
              <a:t>1</a:t>
            </a:r>
            <a:r>
              <a:rPr lang="pl-PL" sz="2000" b="1" i="1" dirty="0">
                <a:latin typeface="Calibri" panose="020F0502020204030204" pitchFamily="34" charset="0"/>
              </a:rPr>
              <a:t>t</a:t>
            </a:r>
            <a:r>
              <a:rPr lang="pl-PL" sz="2000" b="1" dirty="0">
                <a:latin typeface="Calibri" panose="020F0502020204030204" pitchFamily="34" charset="0"/>
              </a:rPr>
              <a:t>,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gdzie: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800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800" baseline="-25000" dirty="0">
                <a:latin typeface="Calibri" panose="020F0502020204030204" pitchFamily="34" charset="0"/>
              </a:rPr>
              <a:t>0</a:t>
            </a:r>
            <a:r>
              <a:rPr lang="pl-PL" sz="1800" dirty="0">
                <a:latin typeface="Calibri" panose="020F0502020204030204" pitchFamily="34" charset="0"/>
              </a:rPr>
              <a:t> – wyraz wolny równania;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l-PL" sz="1800" i="1" dirty="0">
                <a:latin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pl-PL" sz="1800" baseline="-25000" dirty="0">
                <a:latin typeface="Calibri" panose="020F0502020204030204" pitchFamily="34" charset="0"/>
              </a:rPr>
              <a:t>1</a:t>
            </a:r>
            <a:r>
              <a:rPr lang="pl-PL" sz="1800" dirty="0">
                <a:latin typeface="Calibri" panose="020F0502020204030204" pitchFamily="34" charset="0"/>
              </a:rPr>
              <a:t> – współczynnik trendu</a:t>
            </a:r>
          </a:p>
          <a:p>
            <a:pPr algn="ctr"/>
            <a:endParaRPr lang="pl-PL" dirty="0"/>
          </a:p>
          <a:p>
            <a:r>
              <a:rPr lang="pl-PL" dirty="0"/>
              <a:t> 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pl-PL" sz="12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Metody wyodrębniania trendu</a:t>
            </a:r>
          </a:p>
        </p:txBody>
      </p:sp>
    </p:spTree>
    <p:extLst>
      <p:ext uri="{BB962C8B-B14F-4D97-AF65-F5344CB8AC3E}">
        <p14:creationId xmlns:p14="http://schemas.microsoft.com/office/powerpoint/2010/main" val="394399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1648" y="1334553"/>
            <a:ext cx="7616816" cy="540681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Parametry tego równania można wyznaczyć przy użyciu metody najmniejszych kwadratów (MNK), rozwiązując układ równań: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75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75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b="1" dirty="0">
                <a:latin typeface="Calibri" panose="020F0502020204030204" pitchFamily="34" charset="0"/>
              </a:rPr>
              <a:t>Równanie trendu pokazuje długookresowy kierunek, w którym podąża badane zjawisko.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W sytuacji, gdy zjawisko zmienia się średnio o stały iloraz stosujemy model wykładniczy.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pl-PL" sz="12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Metody wyodrębniania trendu</a:t>
            </a:r>
          </a:p>
        </p:txBody>
      </p:sp>
      <p:graphicFrame>
        <p:nvGraphicFramePr>
          <p:cNvPr id="2" name="Obiekt 1">
            <a:extLst>
              <a:ext uri="{FF2B5EF4-FFF2-40B4-BE49-F238E27FC236}">
                <a16:creationId xmlns:a16="http://schemas.microsoft.com/office/drawing/2014/main" id="{C34A8926-5CA3-4D26-89FD-C2A3E62C44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147300"/>
              </p:ext>
            </p:extLst>
          </p:nvPr>
        </p:nvGraphicFramePr>
        <p:xfrm>
          <a:off x="2051720" y="2420888"/>
          <a:ext cx="5456576" cy="870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42439" imgH="948376" progId="Word.Document.12">
                  <p:embed/>
                </p:oleObj>
              </mc:Choice>
              <mc:Fallback>
                <p:oleObj name="Document" r:id="rId3" imgW="5942439" imgH="948376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420888"/>
                        <a:ext cx="5456576" cy="8703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297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4598" y="1484784"/>
            <a:ext cx="7616816" cy="4392488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pl-PL" sz="1800" b="1" i="1" dirty="0">
                <a:latin typeface="Calibri" panose="020F0502020204030204" pitchFamily="34" charset="0"/>
              </a:rPr>
              <a:t>Średnia ruchoma, średnia krocząca – metoda statystyczna używana do analizy szeregów czasowych. </a:t>
            </a:r>
            <a:r>
              <a:rPr lang="pl-PL" sz="1800" b="1" i="1">
                <a:latin typeface="Calibri" panose="020F0502020204030204" pitchFamily="34" charset="0"/>
              </a:rPr>
              <a:t>Znajduje zastosowanie w finansach, zwłaszcza w analizie technicznej. 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pl-PL" sz="1800" b="1" i="1" dirty="0">
                <a:latin typeface="Calibri" panose="020F0502020204030204" pitchFamily="34" charset="0"/>
              </a:rPr>
              <a:t>Średnia ruchoma </a:t>
            </a:r>
            <a:r>
              <a:rPr lang="pl-PL" sz="1800" dirty="0">
                <a:latin typeface="Calibri" panose="020F0502020204030204" pitchFamily="34" charset="0"/>
              </a:rPr>
              <a:t>pozwala na uchwycenie długookresowego kierunku oraz jednoczesną eliminację części wahań przypadkowych. 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Jej wadą jest jednak to, że szereg po jej zastosowaniu jest krótszy od wyjściowego, co utrudnia prognozowanie. </a:t>
            </a: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Wahania okresowe</a:t>
            </a:r>
          </a:p>
        </p:txBody>
      </p:sp>
    </p:spTree>
    <p:extLst>
      <p:ext uri="{BB962C8B-B14F-4D97-AF65-F5344CB8AC3E}">
        <p14:creationId xmlns:p14="http://schemas.microsoft.com/office/powerpoint/2010/main" val="411026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4598" y="1484784"/>
            <a:ext cx="7616816" cy="4392488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pl-PL" sz="1800" b="1" i="1" dirty="0">
                <a:latin typeface="Calibri" panose="020F0502020204030204" pitchFamily="34" charset="0"/>
              </a:rPr>
              <a:t>Średnia ruchoma </a:t>
            </a:r>
            <a:endParaRPr lang="pl-PL" sz="1800" dirty="0">
              <a:latin typeface="Calibri" panose="020F0502020204030204" pitchFamily="34" charset="0"/>
            </a:endParaRPr>
          </a:p>
          <a:p>
            <a:pPr marL="313182" indent="-28575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pl-PL" sz="1800" dirty="0">
                <a:latin typeface="Calibri" panose="020F0502020204030204" pitchFamily="34" charset="0"/>
              </a:rPr>
              <a:t>    Średnia krocząca jest wskaźnikiem, który podąża za trendem bazując na przeszłych cenach</a:t>
            </a:r>
          </a:p>
          <a:p>
            <a:pPr marL="313182" indent="-28575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pl-PL" sz="1800" dirty="0">
                <a:latin typeface="Calibri" panose="020F0502020204030204" pitchFamily="34" charset="0"/>
              </a:rPr>
              <a:t>    Średnia krocząca jest liczona poprzez wybranie określonego okresu i podzielenie go przez liczbę okresów</a:t>
            </a:r>
          </a:p>
          <a:p>
            <a:pPr marL="313182" indent="-28575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pl-PL" sz="1800" dirty="0">
                <a:latin typeface="Calibri" panose="020F0502020204030204" pitchFamily="34" charset="0"/>
              </a:rPr>
              <a:t>    Średnia krocząca pomaga wygładzić zachowanie ceny</a:t>
            </a:r>
          </a:p>
          <a:p>
            <a:pPr marL="313182" indent="-28575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pl-PL" sz="1800" dirty="0">
                <a:latin typeface="Calibri" panose="020F0502020204030204" pitchFamily="34" charset="0"/>
              </a:rPr>
              <a:t>    Średnie kroczące są wykorzystywane nie tylko do identyfikowania kierunku rynku, ale również jako określenie miejsca do zajęcia pozycji inwestycyjnej</a:t>
            </a:r>
          </a:p>
          <a:p>
            <a:pPr marL="313182" indent="-28575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Wahania okresowe</a:t>
            </a:r>
          </a:p>
        </p:txBody>
      </p:sp>
    </p:spTree>
    <p:extLst>
      <p:ext uri="{BB962C8B-B14F-4D97-AF65-F5344CB8AC3E}">
        <p14:creationId xmlns:p14="http://schemas.microsoft.com/office/powerpoint/2010/main" val="411026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C14ED36-10D6-46D6-B95C-BD581777A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476672"/>
            <a:ext cx="7602048" cy="5771728"/>
          </a:xfrm>
        </p:spPr>
        <p:txBody>
          <a:bodyPr>
            <a:normAutofit fontScale="55000" lnSpcReduction="20000"/>
          </a:bodyPr>
          <a:lstStyle/>
          <a:p>
            <a:pPr indent="4572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b="1" dirty="0">
                <a:ea typeface="Times New Roman" panose="02020603050405020304" pitchFamily="18" charset="0"/>
              </a:rPr>
              <a:t>Sygnały kupna występują, gdy:</a:t>
            </a:r>
          </a:p>
          <a:p>
            <a:pPr marL="342900" lvl="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pl-PL" b="1" dirty="0">
                <a:ea typeface="Times New Roman" panose="02020603050405020304" pitchFamily="18" charset="0"/>
              </a:rPr>
              <a:t>średnia ruchoma przyjmuje formę horyzontalną lub rosnącą i kurs akcji „przebija” ją od dołu;</a:t>
            </a:r>
          </a:p>
          <a:p>
            <a:pPr marL="342900" lvl="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pl-PL" dirty="0">
                <a:ea typeface="Times New Roman" panose="02020603050405020304" pitchFamily="18" charset="0"/>
              </a:rPr>
              <a:t>cena akcji spada i równocześnie średnia ruchoma rośnie;</a:t>
            </a:r>
          </a:p>
          <a:p>
            <a:pPr marL="342900" lvl="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pl-PL" dirty="0">
                <a:ea typeface="Times New Roman" panose="02020603050405020304" pitchFamily="18" charset="0"/>
              </a:rPr>
              <a:t>cena akcji zbliża się od góry do rosnącej lub horyzontalnej średniej i rośnie ponownie;</a:t>
            </a:r>
          </a:p>
          <a:p>
            <a:pPr marL="342900" lvl="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pl-PL" dirty="0">
                <a:ea typeface="Times New Roman" panose="02020603050405020304" pitchFamily="18" charset="0"/>
              </a:rPr>
              <a:t>cena akcji gwałtownie spada poniżej średniej.</a:t>
            </a:r>
          </a:p>
          <a:p>
            <a:pPr indent="4572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b="1" dirty="0">
                <a:ea typeface="Times New Roman" panose="02020603050405020304" pitchFamily="18" charset="0"/>
              </a:rPr>
              <a:t>Sygnały sprzedaży występują, gdy:</a:t>
            </a:r>
          </a:p>
          <a:p>
            <a:pPr marL="342900" lvl="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pl-PL" b="1" dirty="0">
                <a:ea typeface="Times New Roman" panose="02020603050405020304" pitchFamily="18" charset="0"/>
              </a:rPr>
              <a:t>kurs akcji „przebija” od góry średnią horyzontalną lub opadającą</a:t>
            </a:r>
            <a:r>
              <a:rPr lang="pl-PL" dirty="0">
                <a:ea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pl-PL" dirty="0">
                <a:ea typeface="Times New Roman" panose="02020603050405020304" pitchFamily="18" charset="0"/>
              </a:rPr>
              <a:t>cena akcji zwyżkuje i średnia opada;</a:t>
            </a:r>
          </a:p>
          <a:p>
            <a:pPr marL="342900" lvl="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pl-PL" dirty="0">
                <a:ea typeface="Times New Roman" panose="02020603050405020304" pitchFamily="18" charset="0"/>
              </a:rPr>
              <a:t>kurs zbliża się od dołu do średniej opadającej i nie „przebija” jej;</a:t>
            </a:r>
          </a:p>
          <a:p>
            <a:pPr marL="342900" lvl="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pl-PL" dirty="0">
                <a:ea typeface="Times New Roman" panose="02020603050405020304" pitchFamily="18" charset="0"/>
              </a:rPr>
              <a:t>kurs gwałtownie zwyżkuje powyżej średniej</a:t>
            </a:r>
          </a:p>
          <a:p>
            <a:pPr marL="82296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7787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4598" y="1484784"/>
            <a:ext cx="7616816" cy="518457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W przypadku wahań sezonowanych miesięcznych zastosowanie znajdzie średnia ruchoma dwunastookresowa: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r>
              <a:rPr lang="pl-PL" dirty="0"/>
              <a:t> 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a w przypadku wahań sezonowych kwartalnych średnia ruchoma czterookresowa: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Wahania okresowe</a:t>
            </a:r>
          </a:p>
        </p:txBody>
      </p:sp>
      <p:graphicFrame>
        <p:nvGraphicFramePr>
          <p:cNvPr id="2" name="Obiekt 1">
            <a:extLst>
              <a:ext uri="{FF2B5EF4-FFF2-40B4-BE49-F238E27FC236}">
                <a16:creationId xmlns:a16="http://schemas.microsoft.com/office/drawing/2014/main" id="{19D5C1C2-D6FA-43E6-99CA-7065EE7F4D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436419"/>
              </p:ext>
            </p:extLst>
          </p:nvPr>
        </p:nvGraphicFramePr>
        <p:xfrm>
          <a:off x="1403648" y="2492896"/>
          <a:ext cx="6913191" cy="674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762038" imgH="561320" progId="Word.Document.12">
                  <p:embed/>
                </p:oleObj>
              </mc:Choice>
              <mc:Fallback>
                <p:oleObj name="Document" r:id="rId3" imgW="5762038" imgH="561320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492896"/>
                        <a:ext cx="6913191" cy="6741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iekt 4">
            <a:extLst>
              <a:ext uri="{FF2B5EF4-FFF2-40B4-BE49-F238E27FC236}">
                <a16:creationId xmlns:a16="http://schemas.microsoft.com/office/drawing/2014/main" id="{0DF90D82-943E-4F7B-8539-DB339460F8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848870"/>
              </p:ext>
            </p:extLst>
          </p:nvPr>
        </p:nvGraphicFramePr>
        <p:xfrm>
          <a:off x="953560" y="4437112"/>
          <a:ext cx="8213131" cy="80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5762038" imgH="561320" progId="Word.Document.12">
                  <p:embed/>
                </p:oleObj>
              </mc:Choice>
              <mc:Fallback>
                <p:oleObj name="Document" r:id="rId5" imgW="5762038" imgH="561320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560" y="4437112"/>
                        <a:ext cx="8213131" cy="80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796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34598" y="1484784"/>
            <a:ext cx="7616816" cy="518457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Wahania okresowe eliminowane są z wyjściowego szeregu danych za pomocą różnicy wartości rzeczywistych i wartości wynikających z trendu (w modelu addytywnym), albo ilorazu wartości rzeczywistych i wartości wynikających z trendu (w modelu multiplikatywnym). Otrzymuje się w ten sposób indywidualne wskaźniki sezonowości. Dla modelu addytywnego zastosowanie znajduje wzór: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l-PL" sz="1800" dirty="0">
                <a:latin typeface="Calibri" panose="020F0502020204030204" pitchFamily="34" charset="0"/>
              </a:rPr>
              <a:t>a dla modelu multiplikatywnego: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dirty="0"/>
          </a:p>
          <a:p>
            <a:r>
              <a:rPr lang="pl-PL" sz="1800" dirty="0">
                <a:latin typeface="Calibri" panose="020F0502020204030204" pitchFamily="34" charset="0"/>
              </a:rPr>
              <a:t>gdzie:</a:t>
            </a:r>
          </a:p>
          <a:p>
            <a:r>
              <a:rPr lang="pl-PL" sz="1800" i="1" dirty="0" err="1">
                <a:latin typeface="Calibri" panose="020F0502020204030204" pitchFamily="34" charset="0"/>
              </a:rPr>
              <a:t>y</a:t>
            </a:r>
            <a:r>
              <a:rPr lang="pl-PL" sz="1800" i="1" baseline="-25000" dirty="0" err="1">
                <a:latin typeface="Calibri" panose="020F0502020204030204" pitchFamily="34" charset="0"/>
              </a:rPr>
              <a:t>t</a:t>
            </a:r>
            <a:r>
              <a:rPr lang="pl-PL" sz="1800" dirty="0">
                <a:latin typeface="Calibri" panose="020F0502020204030204" pitchFamily="34" charset="0"/>
              </a:rPr>
              <a:t> – rzeczywista wartość zmiennej </a:t>
            </a:r>
            <a:r>
              <a:rPr lang="pl-PL" sz="1800" i="1" dirty="0">
                <a:latin typeface="Calibri" panose="020F0502020204030204" pitchFamily="34" charset="0"/>
              </a:rPr>
              <a:t>y</a:t>
            </a:r>
            <a:r>
              <a:rPr lang="pl-PL" sz="1800" dirty="0">
                <a:latin typeface="Calibri" panose="020F0502020204030204" pitchFamily="34" charset="0"/>
              </a:rPr>
              <a:t> w okresie </a:t>
            </a:r>
            <a:r>
              <a:rPr lang="pl-PL" sz="1800" i="1" dirty="0">
                <a:latin typeface="Calibri" panose="020F0502020204030204" pitchFamily="34" charset="0"/>
              </a:rPr>
              <a:t>t</a:t>
            </a:r>
            <a:r>
              <a:rPr lang="pl-PL" sz="1800" dirty="0">
                <a:latin typeface="Calibri" panose="020F0502020204030204" pitchFamily="34" charset="0"/>
              </a:rPr>
              <a:t>,  </a:t>
            </a:r>
          </a:p>
          <a:p>
            <a:r>
              <a:rPr lang="pl-PL" sz="1800" i="1" dirty="0" err="1">
                <a:latin typeface="Calibri" panose="020F0502020204030204" pitchFamily="34" charset="0"/>
              </a:rPr>
              <a:t>y</a:t>
            </a:r>
            <a:r>
              <a:rPr lang="pl-PL" sz="1800" i="1" baseline="-25000" dirty="0" err="1">
                <a:latin typeface="Calibri" panose="020F0502020204030204" pitchFamily="34" charset="0"/>
              </a:rPr>
              <a:t>t</a:t>
            </a:r>
            <a:r>
              <a:rPr lang="pl-PL" sz="1800" i="1" dirty="0">
                <a:latin typeface="Calibri" panose="020F0502020204030204" pitchFamily="34" charset="0"/>
              </a:rPr>
              <a:t>’</a:t>
            </a:r>
            <a:r>
              <a:rPr lang="pl-PL" sz="1800" dirty="0">
                <a:latin typeface="Calibri" panose="020F0502020204030204" pitchFamily="34" charset="0"/>
              </a:rPr>
              <a:t> – teoretyczna wartość zmiennej </a:t>
            </a:r>
            <a:r>
              <a:rPr lang="pl-PL" sz="1800" i="1" dirty="0">
                <a:latin typeface="Calibri" panose="020F0502020204030204" pitchFamily="34" charset="0"/>
              </a:rPr>
              <a:t>y</a:t>
            </a:r>
            <a:r>
              <a:rPr lang="pl-PL" sz="1800" dirty="0">
                <a:latin typeface="Calibri" panose="020F0502020204030204" pitchFamily="34" charset="0"/>
              </a:rPr>
              <a:t> wynikająca z trendu w okresie </a:t>
            </a:r>
            <a:r>
              <a:rPr lang="pl-PL" sz="1800" i="1" dirty="0">
                <a:latin typeface="Calibri" panose="020F0502020204030204" pitchFamily="34" charset="0"/>
              </a:rPr>
              <a:t>t</a:t>
            </a:r>
            <a:r>
              <a:rPr lang="pl-PL" sz="1800" dirty="0">
                <a:latin typeface="Calibri" panose="020F0502020204030204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l-PL" sz="1800" dirty="0">
              <a:latin typeface="Calibri" panose="020F0502020204030204" pitchFamily="34" charset="0"/>
            </a:endParaRPr>
          </a:p>
          <a:p>
            <a:r>
              <a:rPr lang="pl-PL" dirty="0"/>
              <a:t> </a:t>
            </a:r>
          </a:p>
        </p:txBody>
      </p:sp>
      <p:sp>
        <p:nvSpPr>
          <p:cNvPr id="4" name="Tytuł 3"/>
          <p:cNvSpPr txBox="1">
            <a:spLocks/>
          </p:cNvSpPr>
          <p:nvPr/>
        </p:nvSpPr>
        <p:spPr>
          <a:xfrm>
            <a:off x="1125720" y="429222"/>
            <a:ext cx="7831619" cy="6480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sz="3200" b="1" dirty="0">
                <a:effectLst/>
                <a:latin typeface="Calibri" panose="020F0502020204030204" pitchFamily="34" charset="0"/>
              </a:rPr>
              <a:t>Wahania okresowe</a:t>
            </a:r>
          </a:p>
        </p:txBody>
      </p:sp>
      <p:graphicFrame>
        <p:nvGraphicFramePr>
          <p:cNvPr id="6" name="Obiekt 5">
            <a:extLst>
              <a:ext uri="{FF2B5EF4-FFF2-40B4-BE49-F238E27FC236}">
                <a16:creationId xmlns:a16="http://schemas.microsoft.com/office/drawing/2014/main" id="{E0996354-2DC6-46B7-80EE-E38AF70F81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774381"/>
              </p:ext>
            </p:extLst>
          </p:nvPr>
        </p:nvGraphicFramePr>
        <p:xfrm>
          <a:off x="1403648" y="3861048"/>
          <a:ext cx="734776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762038" imgH="333408" progId="Word.Document.12">
                  <p:embed/>
                </p:oleObj>
              </mc:Choice>
              <mc:Fallback>
                <p:oleObj name="Document" r:id="rId3" imgW="5762038" imgH="333408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861048"/>
                        <a:ext cx="7347766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iekt 6">
            <a:extLst>
              <a:ext uri="{FF2B5EF4-FFF2-40B4-BE49-F238E27FC236}">
                <a16:creationId xmlns:a16="http://schemas.microsoft.com/office/drawing/2014/main" id="{56582DEE-4D74-48E3-BBE8-FA112929B1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190033"/>
              </p:ext>
            </p:extLst>
          </p:nvPr>
        </p:nvGraphicFramePr>
        <p:xfrm>
          <a:off x="1691680" y="4936345"/>
          <a:ext cx="6913761" cy="436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5762038" imgH="268238" progId="Word.Document.12">
                  <p:embed/>
                </p:oleObj>
              </mc:Choice>
              <mc:Fallback>
                <p:oleObj name="Document" r:id="rId5" imgW="5762038" imgH="268238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936345"/>
                        <a:ext cx="6913761" cy="4368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7872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silenie">
  <a:themeElements>
    <a:clrScheme name="Przesileni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Przesileni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rzesileni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4477</TotalTime>
  <Words>652</Words>
  <Application>Microsoft Office PowerPoint</Application>
  <PresentationFormat>Pokaz na ekranie (4:3)</PresentationFormat>
  <Paragraphs>99</Paragraphs>
  <Slides>12</Slides>
  <Notes>11</Notes>
  <HiddenSlides>0</HiddenSlides>
  <MMClips>0</MMClips>
  <ScaleCrop>false</ScaleCrop>
  <HeadingPairs>
    <vt:vector size="8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21" baseType="lpstr">
      <vt:lpstr>Calibri</vt:lpstr>
      <vt:lpstr>Cambria Math</vt:lpstr>
      <vt:lpstr>Gill Sans MT</vt:lpstr>
      <vt:lpstr>Times New Roman</vt:lpstr>
      <vt:lpstr>Verdana</vt:lpstr>
      <vt:lpstr>Wingdings</vt:lpstr>
      <vt:lpstr>Wingdings 2</vt:lpstr>
      <vt:lpstr>Przesilenie</vt:lpstr>
      <vt:lpstr>Document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GP</dc:creator>
  <cp:lastModifiedBy>Anna Przekota</cp:lastModifiedBy>
  <cp:revision>220</cp:revision>
  <dcterms:created xsi:type="dcterms:W3CDTF">2018-01-31T17:55:03Z</dcterms:created>
  <dcterms:modified xsi:type="dcterms:W3CDTF">2022-06-05T20:49:47Z</dcterms:modified>
</cp:coreProperties>
</file>