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notesMasterIdLst>
    <p:notesMasterId r:id="rId68"/>
  </p:notesMasterIdLst>
  <p:sldIdLst>
    <p:sldId id="291" r:id="rId2"/>
    <p:sldId id="256" r:id="rId3"/>
    <p:sldId id="327" r:id="rId4"/>
    <p:sldId id="284" r:id="rId5"/>
    <p:sldId id="335" r:id="rId6"/>
    <p:sldId id="328" r:id="rId7"/>
    <p:sldId id="295" r:id="rId8"/>
    <p:sldId id="283" r:id="rId9"/>
    <p:sldId id="257" r:id="rId10"/>
    <p:sldId id="286" r:id="rId11"/>
    <p:sldId id="289" r:id="rId12"/>
    <p:sldId id="288" r:id="rId13"/>
    <p:sldId id="290" r:id="rId14"/>
    <p:sldId id="326" r:id="rId15"/>
    <p:sldId id="294" r:id="rId16"/>
    <p:sldId id="282" r:id="rId17"/>
    <p:sldId id="263" r:id="rId18"/>
    <p:sldId id="258" r:id="rId19"/>
    <p:sldId id="300" r:id="rId20"/>
    <p:sldId id="302" r:id="rId21"/>
    <p:sldId id="299" r:id="rId22"/>
    <p:sldId id="301" r:id="rId23"/>
    <p:sldId id="342" r:id="rId24"/>
    <p:sldId id="336" r:id="rId25"/>
    <p:sldId id="337" r:id="rId26"/>
    <p:sldId id="349" r:id="rId27"/>
    <p:sldId id="320" r:id="rId28"/>
    <p:sldId id="339" r:id="rId29"/>
    <p:sldId id="345" r:id="rId30"/>
    <p:sldId id="340" r:id="rId31"/>
    <p:sldId id="341" r:id="rId32"/>
    <p:sldId id="344" r:id="rId33"/>
    <p:sldId id="281" r:id="rId34"/>
    <p:sldId id="304" r:id="rId35"/>
    <p:sldId id="303" r:id="rId36"/>
    <p:sldId id="296" r:id="rId37"/>
    <p:sldId id="305" r:id="rId38"/>
    <p:sldId id="306" r:id="rId39"/>
    <p:sldId id="346" r:id="rId40"/>
    <p:sldId id="298" r:id="rId41"/>
    <p:sldId id="329" r:id="rId42"/>
    <p:sldId id="338" r:id="rId43"/>
    <p:sldId id="322" r:id="rId44"/>
    <p:sldId id="323" r:id="rId45"/>
    <p:sldId id="324" r:id="rId46"/>
    <p:sldId id="261" r:id="rId47"/>
    <p:sldId id="325" r:id="rId48"/>
    <p:sldId id="347" r:id="rId49"/>
    <p:sldId id="330" r:id="rId50"/>
    <p:sldId id="259" r:id="rId51"/>
    <p:sldId id="315" r:id="rId52"/>
    <p:sldId id="292" r:id="rId53"/>
    <p:sldId id="308" r:id="rId54"/>
    <p:sldId id="307" r:id="rId55"/>
    <p:sldId id="310" r:id="rId56"/>
    <p:sldId id="270" r:id="rId57"/>
    <p:sldId id="314" r:id="rId58"/>
    <p:sldId id="309" r:id="rId59"/>
    <p:sldId id="312" r:id="rId60"/>
    <p:sldId id="313" r:id="rId61"/>
    <p:sldId id="311" r:id="rId62"/>
    <p:sldId id="331" r:id="rId63"/>
    <p:sldId id="332" r:id="rId64"/>
    <p:sldId id="333" r:id="rId65"/>
    <p:sldId id="334" r:id="rId66"/>
    <p:sldId id="348" r:id="rId67"/>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na Przekota" initials="AP" lastIdx="1" clrIdx="0">
    <p:extLst>
      <p:ext uri="{19B8F6BF-5375-455C-9EA6-DF929625EA0E}">
        <p15:presenceInfo xmlns:p15="http://schemas.microsoft.com/office/powerpoint/2012/main" userId="Anna Przeko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3" autoAdjust="0"/>
    <p:restoredTop sz="94660"/>
  </p:normalViewPr>
  <p:slideViewPr>
    <p:cSldViewPr>
      <p:cViewPr varScale="1">
        <p:scale>
          <a:sx n="82" d="100"/>
          <a:sy n="82" d="100"/>
        </p:scale>
        <p:origin x="1469" y="3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2F13C7-8CDD-472D-B1B3-DCEB7B185F39}" type="datetimeFigureOut">
              <a:rPr lang="pl-PL" smtClean="0"/>
              <a:pPr/>
              <a:t>14 paź 2023</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653284-BBC3-4812-8D3A-57E4A9A83D06}" type="slidenum">
              <a:rPr lang="pl-PL" smtClean="0"/>
              <a:pPr/>
              <a:t>‹#›</a:t>
            </a:fld>
            <a:endParaRPr lang="pl-PL"/>
          </a:p>
        </p:txBody>
      </p:sp>
    </p:spTree>
    <p:extLst>
      <p:ext uri="{BB962C8B-B14F-4D97-AF65-F5344CB8AC3E}">
        <p14:creationId xmlns:p14="http://schemas.microsoft.com/office/powerpoint/2010/main" val="208306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CC653284-BBC3-4812-8D3A-57E4A9A83D06}" type="slidenum">
              <a:rPr lang="pl-PL" smtClean="0"/>
              <a:pPr/>
              <a:t>5</a:t>
            </a:fld>
            <a:endParaRPr lang="pl-PL"/>
          </a:p>
        </p:txBody>
      </p:sp>
    </p:spTree>
    <p:extLst>
      <p:ext uri="{BB962C8B-B14F-4D97-AF65-F5344CB8AC3E}">
        <p14:creationId xmlns:p14="http://schemas.microsoft.com/office/powerpoint/2010/main" val="37453168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CC653284-BBC3-4812-8D3A-57E4A9A83D06}" type="slidenum">
              <a:rPr lang="pl-PL" smtClean="0"/>
              <a:pPr/>
              <a:t>47</a:t>
            </a:fld>
            <a:endParaRPr lang="pl-PL"/>
          </a:p>
        </p:txBody>
      </p:sp>
    </p:spTree>
    <p:extLst>
      <p:ext uri="{BB962C8B-B14F-4D97-AF65-F5344CB8AC3E}">
        <p14:creationId xmlns:p14="http://schemas.microsoft.com/office/powerpoint/2010/main" val="3223797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CC653284-BBC3-4812-8D3A-57E4A9A83D06}" type="slidenum">
              <a:rPr lang="pl-PL" smtClean="0"/>
              <a:pPr/>
              <a:t>50</a:t>
            </a:fld>
            <a:endParaRPr lang="pl-PL"/>
          </a:p>
        </p:txBody>
      </p:sp>
    </p:spTree>
    <p:extLst>
      <p:ext uri="{BB962C8B-B14F-4D97-AF65-F5344CB8AC3E}">
        <p14:creationId xmlns:p14="http://schemas.microsoft.com/office/powerpoint/2010/main" val="3426471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CC653284-BBC3-4812-8D3A-57E4A9A83D06}" type="slidenum">
              <a:rPr lang="pl-PL" smtClean="0"/>
              <a:pPr/>
              <a:t>56</a:t>
            </a:fld>
            <a:endParaRPr lang="pl-PL"/>
          </a:p>
        </p:txBody>
      </p:sp>
    </p:spTree>
    <p:extLst>
      <p:ext uri="{BB962C8B-B14F-4D97-AF65-F5344CB8AC3E}">
        <p14:creationId xmlns:p14="http://schemas.microsoft.com/office/powerpoint/2010/main" val="1346941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CC653284-BBC3-4812-8D3A-57E4A9A83D06}" type="slidenum">
              <a:rPr lang="pl-PL" smtClean="0"/>
              <a:pPr/>
              <a:t>57</a:t>
            </a:fld>
            <a:endParaRPr lang="pl-PL"/>
          </a:p>
        </p:txBody>
      </p:sp>
    </p:spTree>
    <p:extLst>
      <p:ext uri="{BB962C8B-B14F-4D97-AF65-F5344CB8AC3E}">
        <p14:creationId xmlns:p14="http://schemas.microsoft.com/office/powerpoint/2010/main" val="571353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CC653284-BBC3-4812-8D3A-57E4A9A83D06}" type="slidenum">
              <a:rPr lang="pl-PL" smtClean="0"/>
              <a:pPr/>
              <a:t>16</a:t>
            </a:fld>
            <a:endParaRPr lang="pl-PL"/>
          </a:p>
        </p:txBody>
      </p:sp>
    </p:spTree>
    <p:extLst>
      <p:ext uri="{BB962C8B-B14F-4D97-AF65-F5344CB8AC3E}">
        <p14:creationId xmlns:p14="http://schemas.microsoft.com/office/powerpoint/2010/main" val="2974538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CC653284-BBC3-4812-8D3A-57E4A9A83D06}" type="slidenum">
              <a:rPr lang="pl-PL" smtClean="0"/>
              <a:pPr/>
              <a:t>17</a:t>
            </a:fld>
            <a:endParaRPr lang="pl-PL"/>
          </a:p>
        </p:txBody>
      </p:sp>
    </p:spTree>
    <p:extLst>
      <p:ext uri="{BB962C8B-B14F-4D97-AF65-F5344CB8AC3E}">
        <p14:creationId xmlns:p14="http://schemas.microsoft.com/office/powerpoint/2010/main" val="3398086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CC653284-BBC3-4812-8D3A-57E4A9A83D06}" type="slidenum">
              <a:rPr lang="pl-PL" smtClean="0"/>
              <a:pPr/>
              <a:t>29</a:t>
            </a:fld>
            <a:endParaRPr lang="pl-PL"/>
          </a:p>
        </p:txBody>
      </p:sp>
    </p:spTree>
    <p:extLst>
      <p:ext uri="{BB962C8B-B14F-4D97-AF65-F5344CB8AC3E}">
        <p14:creationId xmlns:p14="http://schemas.microsoft.com/office/powerpoint/2010/main" val="2231858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CC653284-BBC3-4812-8D3A-57E4A9A83D06}" type="slidenum">
              <a:rPr lang="pl-PL" smtClean="0"/>
              <a:pPr/>
              <a:t>41</a:t>
            </a:fld>
            <a:endParaRPr lang="pl-PL"/>
          </a:p>
        </p:txBody>
      </p:sp>
    </p:spTree>
    <p:extLst>
      <p:ext uri="{BB962C8B-B14F-4D97-AF65-F5344CB8AC3E}">
        <p14:creationId xmlns:p14="http://schemas.microsoft.com/office/powerpoint/2010/main" val="4211683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CC653284-BBC3-4812-8D3A-57E4A9A83D06}" type="slidenum">
              <a:rPr lang="pl-PL" smtClean="0"/>
              <a:pPr/>
              <a:t>43</a:t>
            </a:fld>
            <a:endParaRPr lang="pl-PL"/>
          </a:p>
        </p:txBody>
      </p:sp>
    </p:spTree>
    <p:extLst>
      <p:ext uri="{BB962C8B-B14F-4D97-AF65-F5344CB8AC3E}">
        <p14:creationId xmlns:p14="http://schemas.microsoft.com/office/powerpoint/2010/main" val="2501208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CC653284-BBC3-4812-8D3A-57E4A9A83D06}" type="slidenum">
              <a:rPr lang="pl-PL" smtClean="0"/>
              <a:pPr/>
              <a:t>44</a:t>
            </a:fld>
            <a:endParaRPr lang="pl-PL"/>
          </a:p>
        </p:txBody>
      </p:sp>
    </p:spTree>
    <p:extLst>
      <p:ext uri="{BB962C8B-B14F-4D97-AF65-F5344CB8AC3E}">
        <p14:creationId xmlns:p14="http://schemas.microsoft.com/office/powerpoint/2010/main" val="1188406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CC653284-BBC3-4812-8D3A-57E4A9A83D06}" type="slidenum">
              <a:rPr lang="pl-PL" smtClean="0"/>
              <a:pPr/>
              <a:t>45</a:t>
            </a:fld>
            <a:endParaRPr lang="pl-PL"/>
          </a:p>
        </p:txBody>
      </p:sp>
    </p:spTree>
    <p:extLst>
      <p:ext uri="{BB962C8B-B14F-4D97-AF65-F5344CB8AC3E}">
        <p14:creationId xmlns:p14="http://schemas.microsoft.com/office/powerpoint/2010/main" val="3964865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CC653284-BBC3-4812-8D3A-57E4A9A83D06}" type="slidenum">
              <a:rPr lang="pl-PL" smtClean="0"/>
              <a:pPr/>
              <a:t>46</a:t>
            </a:fld>
            <a:endParaRPr lang="pl-PL"/>
          </a:p>
        </p:txBody>
      </p:sp>
    </p:spTree>
    <p:extLst>
      <p:ext uri="{BB962C8B-B14F-4D97-AF65-F5344CB8AC3E}">
        <p14:creationId xmlns:p14="http://schemas.microsoft.com/office/powerpoint/2010/main" val="3647989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14" name="Tytuł 13"/>
          <p:cNvSpPr>
            <a:spLocks noGrp="1"/>
          </p:cNvSpPr>
          <p:nvPr>
            <p:ph type="ctrTitle"/>
          </p:nvPr>
        </p:nvSpPr>
        <p:spPr>
          <a:xfrm>
            <a:off x="1432560" y="359898"/>
            <a:ext cx="7406640" cy="1472184"/>
          </a:xfrm>
        </p:spPr>
        <p:txBody>
          <a:bodyPr anchor="b"/>
          <a:lstStyle>
            <a:lvl1pPr algn="l">
              <a:defRPr/>
            </a:lvl1pPr>
            <a:extLst/>
          </a:lstStyle>
          <a:p>
            <a:r>
              <a:rPr kumimoji="0" lang="pl-PL"/>
              <a:t>Kliknij, aby edytować styl</a:t>
            </a:r>
            <a:endParaRPr kumimoji="0" lang="en-US"/>
          </a:p>
        </p:txBody>
      </p:sp>
      <p:sp>
        <p:nvSpPr>
          <p:cNvPr id="22" name="Podtytuł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pl-PL"/>
              <a:t>Kliknij, aby edytować styl wzorca podtytułu</a:t>
            </a:r>
            <a:endParaRPr kumimoji="0" lang="en-US"/>
          </a:p>
        </p:txBody>
      </p:sp>
      <p:sp>
        <p:nvSpPr>
          <p:cNvPr id="7" name="Symbol zastępczy daty 6"/>
          <p:cNvSpPr>
            <a:spLocks noGrp="1"/>
          </p:cNvSpPr>
          <p:nvPr>
            <p:ph type="dt" sz="half" idx="10"/>
          </p:nvPr>
        </p:nvSpPr>
        <p:spPr/>
        <p:txBody>
          <a:bodyPr/>
          <a:lstStyle/>
          <a:p>
            <a:fld id="{5DA32DBE-6314-4CEB-B5F1-D5533BE5F5B8}" type="datetimeFigureOut">
              <a:rPr lang="pl-PL" smtClean="0"/>
              <a:pPr/>
              <a:t>14 paź 2023</a:t>
            </a:fld>
            <a:endParaRPr lang="pl-PL"/>
          </a:p>
        </p:txBody>
      </p:sp>
      <p:sp>
        <p:nvSpPr>
          <p:cNvPr id="20" name="Symbol zastępczy stopki 19"/>
          <p:cNvSpPr>
            <a:spLocks noGrp="1"/>
          </p:cNvSpPr>
          <p:nvPr>
            <p:ph type="ftr" sz="quarter" idx="11"/>
          </p:nvPr>
        </p:nvSpPr>
        <p:spPr/>
        <p:txBody>
          <a:bodyPr/>
          <a:lstStyle/>
          <a:p>
            <a:endParaRPr lang="pl-PL"/>
          </a:p>
        </p:txBody>
      </p:sp>
      <p:sp>
        <p:nvSpPr>
          <p:cNvPr id="10" name="Symbol zastępczy numeru slajdu 9"/>
          <p:cNvSpPr>
            <a:spLocks noGrp="1"/>
          </p:cNvSpPr>
          <p:nvPr>
            <p:ph type="sldNum" sz="quarter" idx="12"/>
          </p:nvPr>
        </p:nvSpPr>
        <p:spPr/>
        <p:txBody>
          <a:bodyPr/>
          <a:lstStyle/>
          <a:p>
            <a:fld id="{5DC9FA52-289D-4D2E-92B0-C6EAB7C6C169}" type="slidenum">
              <a:rPr lang="pl-PL" smtClean="0"/>
              <a:pPr/>
              <a:t>‹#›</a:t>
            </a:fld>
            <a:endParaRPr lang="pl-PL"/>
          </a:p>
        </p:txBody>
      </p:sp>
      <p:sp>
        <p:nvSpPr>
          <p:cNvPr id="8" name="Elipsa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Elipsa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kumimoji="0" lang="pl-PL"/>
              <a:t>Kliknij, aby edytować styl</a:t>
            </a:r>
            <a:endParaRPr kumimoji="0" lang="en-US"/>
          </a:p>
        </p:txBody>
      </p:sp>
      <p:sp>
        <p:nvSpPr>
          <p:cNvPr id="3" name="Symbol zastępczy tytułu pionowego 2"/>
          <p:cNvSpPr>
            <a:spLocks noGrp="1"/>
          </p:cNvSpPr>
          <p:nvPr>
            <p:ph type="body" orient="vert" idx="1"/>
          </p:nvPr>
        </p:nvSpPr>
        <p:spPr/>
        <p:txBody>
          <a:bodyPr vert="eaVert"/>
          <a:lstStyle/>
          <a:p>
            <a:pPr lvl="0" eaLnBrk="1" latinLnBrk="0" hangingPunct="1"/>
            <a:r>
              <a:rPr lang="pl-PL"/>
              <a:t>Kliknij, aby edytować style wzorca tekstu</a:t>
            </a:r>
          </a:p>
          <a:p>
            <a:pPr lvl="1" eaLnBrk="1" latinLnBrk="0" hangingPunct="1"/>
            <a:r>
              <a:rPr lang="pl-PL"/>
              <a:t>Drugi poziom</a:t>
            </a:r>
          </a:p>
          <a:p>
            <a:pPr lvl="2" eaLnBrk="1" latinLnBrk="0" hangingPunct="1"/>
            <a:r>
              <a:rPr lang="pl-PL"/>
              <a:t>Trzeci poziom</a:t>
            </a:r>
          </a:p>
          <a:p>
            <a:pPr lvl="3" eaLnBrk="1" latinLnBrk="0" hangingPunct="1"/>
            <a:r>
              <a:rPr lang="pl-PL"/>
              <a:t>Czwarty poziom</a:t>
            </a:r>
          </a:p>
          <a:p>
            <a:pPr lvl="4" eaLnBrk="1" latinLnBrk="0" hangingPunct="1"/>
            <a:r>
              <a:rPr lang="pl-PL"/>
              <a:t>Piąty poziom</a:t>
            </a:r>
            <a:endParaRPr kumimoji="0" lang="en-US"/>
          </a:p>
        </p:txBody>
      </p:sp>
      <p:sp>
        <p:nvSpPr>
          <p:cNvPr id="4" name="Symbol zastępczy daty 3"/>
          <p:cNvSpPr>
            <a:spLocks noGrp="1"/>
          </p:cNvSpPr>
          <p:nvPr>
            <p:ph type="dt" sz="half" idx="10"/>
          </p:nvPr>
        </p:nvSpPr>
        <p:spPr/>
        <p:txBody>
          <a:bodyPr/>
          <a:lstStyle/>
          <a:p>
            <a:fld id="{5DA32DBE-6314-4CEB-B5F1-D5533BE5F5B8}" type="datetimeFigureOut">
              <a:rPr lang="pl-PL" smtClean="0"/>
              <a:pPr/>
              <a:t>14 paź 2023</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5DC9FA52-289D-4D2E-92B0-C6EAB7C6C169}" type="slidenum">
              <a:rPr lang="pl-PL" smtClean="0"/>
              <a:pPr/>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858000" y="274639"/>
            <a:ext cx="1828800" cy="5851525"/>
          </a:xfrm>
        </p:spPr>
        <p:txBody>
          <a:bodyPr vert="eaVert"/>
          <a:lstStyle/>
          <a:p>
            <a:r>
              <a:rPr kumimoji="0" lang="pl-PL"/>
              <a:t>Kliknij, aby edytować styl</a:t>
            </a:r>
            <a:endParaRPr kumimoji="0" lang="en-US"/>
          </a:p>
        </p:txBody>
      </p:sp>
      <p:sp>
        <p:nvSpPr>
          <p:cNvPr id="3" name="Symbol zastępczy tytułu pionowego 2"/>
          <p:cNvSpPr>
            <a:spLocks noGrp="1"/>
          </p:cNvSpPr>
          <p:nvPr>
            <p:ph type="body" orient="vert" idx="1"/>
          </p:nvPr>
        </p:nvSpPr>
        <p:spPr>
          <a:xfrm>
            <a:off x="1143000" y="274640"/>
            <a:ext cx="5562600" cy="5851525"/>
          </a:xfrm>
        </p:spPr>
        <p:txBody>
          <a:bodyPr vert="eaVert"/>
          <a:lstStyle/>
          <a:p>
            <a:pPr lvl="0" eaLnBrk="1" latinLnBrk="0" hangingPunct="1"/>
            <a:r>
              <a:rPr lang="pl-PL"/>
              <a:t>Kliknij, aby edytować style wzorca tekstu</a:t>
            </a:r>
          </a:p>
          <a:p>
            <a:pPr lvl="1" eaLnBrk="1" latinLnBrk="0" hangingPunct="1"/>
            <a:r>
              <a:rPr lang="pl-PL"/>
              <a:t>Drugi poziom</a:t>
            </a:r>
          </a:p>
          <a:p>
            <a:pPr lvl="2" eaLnBrk="1" latinLnBrk="0" hangingPunct="1"/>
            <a:r>
              <a:rPr lang="pl-PL"/>
              <a:t>Trzeci poziom</a:t>
            </a:r>
          </a:p>
          <a:p>
            <a:pPr lvl="3" eaLnBrk="1" latinLnBrk="0" hangingPunct="1"/>
            <a:r>
              <a:rPr lang="pl-PL"/>
              <a:t>Czwarty poziom</a:t>
            </a:r>
          </a:p>
          <a:p>
            <a:pPr lvl="4" eaLnBrk="1" latinLnBrk="0" hangingPunct="1"/>
            <a:r>
              <a:rPr lang="pl-PL"/>
              <a:t>Piąty poziom</a:t>
            </a:r>
            <a:endParaRPr kumimoji="0" lang="en-US"/>
          </a:p>
        </p:txBody>
      </p:sp>
      <p:sp>
        <p:nvSpPr>
          <p:cNvPr id="4" name="Symbol zastępczy daty 3"/>
          <p:cNvSpPr>
            <a:spLocks noGrp="1"/>
          </p:cNvSpPr>
          <p:nvPr>
            <p:ph type="dt" sz="half" idx="10"/>
          </p:nvPr>
        </p:nvSpPr>
        <p:spPr/>
        <p:txBody>
          <a:bodyPr/>
          <a:lstStyle/>
          <a:p>
            <a:fld id="{5DA32DBE-6314-4CEB-B5F1-D5533BE5F5B8}" type="datetimeFigureOut">
              <a:rPr lang="pl-PL" smtClean="0"/>
              <a:pPr/>
              <a:t>14 paź 2023</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5DC9FA52-289D-4D2E-92B0-C6EAB7C6C169}" type="slidenum">
              <a:rPr lang="pl-PL" smtClean="0"/>
              <a:pPr/>
              <a:t>‹#›</a:t>
            </a:fld>
            <a:endParaRPr lang="pl-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kumimoji="0" lang="pl-PL"/>
              <a:t>Kliknij, aby edytować styl</a:t>
            </a:r>
            <a:endParaRPr kumimoji="0" lang="en-US"/>
          </a:p>
        </p:txBody>
      </p:sp>
      <p:sp>
        <p:nvSpPr>
          <p:cNvPr id="3" name="Symbol zastępczy zawartości 2"/>
          <p:cNvSpPr>
            <a:spLocks noGrp="1"/>
          </p:cNvSpPr>
          <p:nvPr>
            <p:ph idx="1"/>
          </p:nvPr>
        </p:nvSpPr>
        <p:spPr/>
        <p:txBody>
          <a:bodyPr/>
          <a:lstStyle/>
          <a:p>
            <a:pPr lvl="0" eaLnBrk="1" latinLnBrk="0" hangingPunct="1"/>
            <a:r>
              <a:rPr lang="pl-PL"/>
              <a:t>Kliknij, aby edytować style wzorca tekstu</a:t>
            </a:r>
          </a:p>
          <a:p>
            <a:pPr lvl="1" eaLnBrk="1" latinLnBrk="0" hangingPunct="1"/>
            <a:r>
              <a:rPr lang="pl-PL"/>
              <a:t>Drugi poziom</a:t>
            </a:r>
          </a:p>
          <a:p>
            <a:pPr lvl="2" eaLnBrk="1" latinLnBrk="0" hangingPunct="1"/>
            <a:r>
              <a:rPr lang="pl-PL"/>
              <a:t>Trzeci poziom</a:t>
            </a:r>
          </a:p>
          <a:p>
            <a:pPr lvl="3" eaLnBrk="1" latinLnBrk="0" hangingPunct="1"/>
            <a:r>
              <a:rPr lang="pl-PL"/>
              <a:t>Czwarty poziom</a:t>
            </a:r>
          </a:p>
          <a:p>
            <a:pPr lvl="4" eaLnBrk="1" latinLnBrk="0" hangingPunct="1"/>
            <a:r>
              <a:rPr lang="pl-PL"/>
              <a:t>Piąty poziom</a:t>
            </a:r>
            <a:endParaRPr kumimoji="0" lang="en-US"/>
          </a:p>
        </p:txBody>
      </p:sp>
      <p:sp>
        <p:nvSpPr>
          <p:cNvPr id="4" name="Symbol zastępczy daty 3"/>
          <p:cNvSpPr>
            <a:spLocks noGrp="1"/>
          </p:cNvSpPr>
          <p:nvPr>
            <p:ph type="dt" sz="half" idx="10"/>
          </p:nvPr>
        </p:nvSpPr>
        <p:spPr/>
        <p:txBody>
          <a:bodyPr/>
          <a:lstStyle/>
          <a:p>
            <a:fld id="{5DA32DBE-6314-4CEB-B5F1-D5533BE5F5B8}" type="datetimeFigureOut">
              <a:rPr lang="pl-PL" smtClean="0"/>
              <a:pPr/>
              <a:t>14 paź 2023</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5DC9FA52-289D-4D2E-92B0-C6EAB7C6C169}" type="slidenum">
              <a:rPr lang="pl-PL" smtClean="0"/>
              <a:pPr/>
              <a:t>‹#›</a:t>
            </a:fld>
            <a:endParaRPr lang="pl-P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spTree>
      <p:nvGrpSpPr>
        <p:cNvPr id="1" name=""/>
        <p:cNvGrpSpPr/>
        <p:nvPr/>
      </p:nvGrpSpPr>
      <p:grpSpPr>
        <a:xfrm>
          <a:off x="0" y="0"/>
          <a:ext cx="0" cy="0"/>
          <a:chOff x="0" y="0"/>
          <a:chExt cx="0" cy="0"/>
        </a:xfrm>
      </p:grpSpPr>
      <p:sp>
        <p:nvSpPr>
          <p:cNvPr id="7" name="Prostokąt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ytuł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pl-PL"/>
              <a:t>Kliknij, aby edytować styl</a:t>
            </a:r>
            <a:endParaRPr kumimoji="0" lang="en-US"/>
          </a:p>
        </p:txBody>
      </p:sp>
      <p:sp>
        <p:nvSpPr>
          <p:cNvPr id="3" name="Symbol zastępczy tekstu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pl-PL"/>
              <a:t>Kliknij, aby edytować style wzorca tekstu</a:t>
            </a:r>
          </a:p>
        </p:txBody>
      </p:sp>
      <p:sp>
        <p:nvSpPr>
          <p:cNvPr id="4" name="Symbol zastępczy daty 3"/>
          <p:cNvSpPr>
            <a:spLocks noGrp="1"/>
          </p:cNvSpPr>
          <p:nvPr>
            <p:ph type="dt" sz="half" idx="10"/>
          </p:nvPr>
        </p:nvSpPr>
        <p:spPr/>
        <p:txBody>
          <a:bodyPr/>
          <a:lstStyle/>
          <a:p>
            <a:fld id="{5DA32DBE-6314-4CEB-B5F1-D5533BE5F5B8}" type="datetimeFigureOut">
              <a:rPr lang="pl-PL" smtClean="0"/>
              <a:pPr/>
              <a:t>14 paź 2023</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5DC9FA52-289D-4D2E-92B0-C6EAB7C6C169}" type="slidenum">
              <a:rPr lang="pl-PL" smtClean="0"/>
              <a:pPr/>
              <a:t>‹#›</a:t>
            </a:fld>
            <a:endParaRPr lang="pl-PL"/>
          </a:p>
        </p:txBody>
      </p:sp>
      <p:sp>
        <p:nvSpPr>
          <p:cNvPr id="10" name="Prostokąt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Elipsa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Elipsa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a:xfrm>
            <a:off x="1435608" y="274320"/>
            <a:ext cx="7498080" cy="1143000"/>
          </a:xfrm>
        </p:spPr>
        <p:txBody>
          <a:bodyPr/>
          <a:lstStyle/>
          <a:p>
            <a:r>
              <a:rPr kumimoji="0" lang="pl-PL"/>
              <a:t>Kliknij, aby edytować styl</a:t>
            </a:r>
            <a:endParaRPr kumimoji="0" lang="en-US"/>
          </a:p>
        </p:txBody>
      </p:sp>
      <p:sp>
        <p:nvSpPr>
          <p:cNvPr id="3" name="Symbol zastępczy zawartości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l-PL"/>
              <a:t>Kliknij, aby edytować style wzorca tekstu</a:t>
            </a:r>
          </a:p>
          <a:p>
            <a:pPr lvl="1" eaLnBrk="1" latinLnBrk="0" hangingPunct="1"/>
            <a:r>
              <a:rPr lang="pl-PL"/>
              <a:t>Drugi poziom</a:t>
            </a:r>
          </a:p>
          <a:p>
            <a:pPr lvl="2" eaLnBrk="1" latinLnBrk="0" hangingPunct="1"/>
            <a:r>
              <a:rPr lang="pl-PL"/>
              <a:t>Trzeci poziom</a:t>
            </a:r>
          </a:p>
          <a:p>
            <a:pPr lvl="3" eaLnBrk="1" latinLnBrk="0" hangingPunct="1"/>
            <a:r>
              <a:rPr lang="pl-PL"/>
              <a:t>Czwarty poziom</a:t>
            </a:r>
          </a:p>
          <a:p>
            <a:pPr lvl="4" eaLnBrk="1" latinLnBrk="0" hangingPunct="1"/>
            <a:r>
              <a:rPr lang="pl-PL"/>
              <a:t>Piąty poziom</a:t>
            </a:r>
            <a:endParaRPr kumimoji="0" lang="en-US"/>
          </a:p>
        </p:txBody>
      </p:sp>
      <p:sp>
        <p:nvSpPr>
          <p:cNvPr id="4" name="Symbol zastępczy zawartości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l-PL"/>
              <a:t>Kliknij, aby edytować style wzorca tekstu</a:t>
            </a:r>
          </a:p>
          <a:p>
            <a:pPr lvl="1" eaLnBrk="1" latinLnBrk="0" hangingPunct="1"/>
            <a:r>
              <a:rPr lang="pl-PL"/>
              <a:t>Drugi poziom</a:t>
            </a:r>
          </a:p>
          <a:p>
            <a:pPr lvl="2" eaLnBrk="1" latinLnBrk="0" hangingPunct="1"/>
            <a:r>
              <a:rPr lang="pl-PL"/>
              <a:t>Trzeci poziom</a:t>
            </a:r>
          </a:p>
          <a:p>
            <a:pPr lvl="3" eaLnBrk="1" latinLnBrk="0" hangingPunct="1"/>
            <a:r>
              <a:rPr lang="pl-PL"/>
              <a:t>Czwarty poziom</a:t>
            </a:r>
          </a:p>
          <a:p>
            <a:pPr lvl="4" eaLnBrk="1" latinLnBrk="0" hangingPunct="1"/>
            <a:r>
              <a:rPr lang="pl-PL"/>
              <a:t>Piąty poziom</a:t>
            </a:r>
            <a:endParaRPr kumimoji="0" lang="en-US"/>
          </a:p>
        </p:txBody>
      </p:sp>
      <p:sp>
        <p:nvSpPr>
          <p:cNvPr id="5" name="Symbol zastępczy daty 4"/>
          <p:cNvSpPr>
            <a:spLocks noGrp="1"/>
          </p:cNvSpPr>
          <p:nvPr>
            <p:ph type="dt" sz="half" idx="10"/>
          </p:nvPr>
        </p:nvSpPr>
        <p:spPr/>
        <p:txBody>
          <a:bodyPr/>
          <a:lstStyle/>
          <a:p>
            <a:fld id="{5DA32DBE-6314-4CEB-B5F1-D5533BE5F5B8}" type="datetimeFigureOut">
              <a:rPr lang="pl-PL" smtClean="0"/>
              <a:pPr/>
              <a:t>14 paź 2023</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5DC9FA52-289D-4D2E-92B0-C6EAB7C6C169}" type="slidenum">
              <a:rPr lang="pl-PL" smtClean="0"/>
              <a:pPr/>
              <a:t>‹#›</a:t>
            </a:fld>
            <a:endParaRPr lang="pl-P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pl-PL"/>
              <a:t>Kliknij, aby edytować styl</a:t>
            </a:r>
            <a:endParaRPr kumimoji="0" lang="en-US"/>
          </a:p>
        </p:txBody>
      </p:sp>
      <p:sp>
        <p:nvSpPr>
          <p:cNvPr id="3" name="Symbol zastępczy tekstu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l-PL"/>
              <a:t>Kliknij, aby edytować style wzorca tekstu</a:t>
            </a:r>
          </a:p>
        </p:txBody>
      </p:sp>
      <p:sp>
        <p:nvSpPr>
          <p:cNvPr id="4" name="Symbol zastępczy tekstu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l-PL"/>
              <a:t>Kliknij, aby edytować style wzorca tekstu</a:t>
            </a:r>
          </a:p>
        </p:txBody>
      </p:sp>
      <p:sp>
        <p:nvSpPr>
          <p:cNvPr id="5" name="Symbol zastępczy zawartości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pl-PL"/>
              <a:t>Kliknij, aby edytować style wzorca tekstu</a:t>
            </a:r>
          </a:p>
          <a:p>
            <a:pPr lvl="1" eaLnBrk="1" latinLnBrk="0" hangingPunct="1"/>
            <a:r>
              <a:rPr lang="pl-PL"/>
              <a:t>Drugi poziom</a:t>
            </a:r>
          </a:p>
          <a:p>
            <a:pPr lvl="2" eaLnBrk="1" latinLnBrk="0" hangingPunct="1"/>
            <a:r>
              <a:rPr lang="pl-PL"/>
              <a:t>Trzeci poziom</a:t>
            </a:r>
          </a:p>
          <a:p>
            <a:pPr lvl="3" eaLnBrk="1" latinLnBrk="0" hangingPunct="1"/>
            <a:r>
              <a:rPr lang="pl-PL"/>
              <a:t>Czwarty poziom</a:t>
            </a:r>
          </a:p>
          <a:p>
            <a:pPr lvl="4" eaLnBrk="1" latinLnBrk="0" hangingPunct="1"/>
            <a:r>
              <a:rPr lang="pl-PL"/>
              <a:t>Piąty poziom</a:t>
            </a:r>
            <a:endParaRPr kumimoji="0" lang="en-US"/>
          </a:p>
        </p:txBody>
      </p:sp>
      <p:sp>
        <p:nvSpPr>
          <p:cNvPr id="6" name="Symbol zastępczy zawartości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pl-PL"/>
              <a:t>Kliknij, aby edytować style wzorca tekstu</a:t>
            </a:r>
          </a:p>
          <a:p>
            <a:pPr lvl="1" eaLnBrk="1" latinLnBrk="0" hangingPunct="1"/>
            <a:r>
              <a:rPr lang="pl-PL"/>
              <a:t>Drugi poziom</a:t>
            </a:r>
          </a:p>
          <a:p>
            <a:pPr lvl="2" eaLnBrk="1" latinLnBrk="0" hangingPunct="1"/>
            <a:r>
              <a:rPr lang="pl-PL"/>
              <a:t>Trzeci poziom</a:t>
            </a:r>
          </a:p>
          <a:p>
            <a:pPr lvl="3" eaLnBrk="1" latinLnBrk="0" hangingPunct="1"/>
            <a:r>
              <a:rPr lang="pl-PL"/>
              <a:t>Czwarty poziom</a:t>
            </a:r>
          </a:p>
          <a:p>
            <a:pPr lvl="4" eaLnBrk="1" latinLnBrk="0" hangingPunct="1"/>
            <a:r>
              <a:rPr lang="pl-PL"/>
              <a:t>Piąty poziom</a:t>
            </a:r>
            <a:endParaRPr kumimoji="0" lang="en-US"/>
          </a:p>
        </p:txBody>
      </p:sp>
      <p:sp>
        <p:nvSpPr>
          <p:cNvPr id="7" name="Symbol zastępczy daty 6"/>
          <p:cNvSpPr>
            <a:spLocks noGrp="1"/>
          </p:cNvSpPr>
          <p:nvPr>
            <p:ph type="dt" sz="half" idx="10"/>
          </p:nvPr>
        </p:nvSpPr>
        <p:spPr/>
        <p:txBody>
          <a:bodyPr/>
          <a:lstStyle/>
          <a:p>
            <a:fld id="{5DA32DBE-6314-4CEB-B5F1-D5533BE5F5B8}" type="datetimeFigureOut">
              <a:rPr lang="pl-PL" smtClean="0"/>
              <a:pPr/>
              <a:t>14 paź 2023</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5DC9FA52-289D-4D2E-92B0-C6EAB7C6C169}" type="slidenum">
              <a:rPr lang="pl-PL" smtClean="0"/>
              <a:pPr/>
              <a:t>‹#›</a:t>
            </a:fld>
            <a:endParaRPr lang="pl-P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a:xfrm>
            <a:off x="1435608" y="274320"/>
            <a:ext cx="7498080" cy="1143000"/>
          </a:xfrm>
        </p:spPr>
        <p:txBody>
          <a:bodyPr anchor="ctr"/>
          <a:lstStyle/>
          <a:p>
            <a:r>
              <a:rPr kumimoji="0" lang="pl-PL"/>
              <a:t>Kliknij, aby edytować styl</a:t>
            </a:r>
            <a:endParaRPr kumimoji="0" lang="en-US"/>
          </a:p>
        </p:txBody>
      </p:sp>
      <p:sp>
        <p:nvSpPr>
          <p:cNvPr id="3" name="Symbol zastępczy daty 2"/>
          <p:cNvSpPr>
            <a:spLocks noGrp="1"/>
          </p:cNvSpPr>
          <p:nvPr>
            <p:ph type="dt" sz="half" idx="10"/>
          </p:nvPr>
        </p:nvSpPr>
        <p:spPr/>
        <p:txBody>
          <a:bodyPr/>
          <a:lstStyle/>
          <a:p>
            <a:fld id="{5DA32DBE-6314-4CEB-B5F1-D5533BE5F5B8}" type="datetimeFigureOut">
              <a:rPr lang="pl-PL" smtClean="0"/>
              <a:pPr/>
              <a:t>14 paź 2023</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5DC9FA52-289D-4D2E-92B0-C6EAB7C6C169}" type="slidenum">
              <a:rPr lang="pl-PL" smtClean="0"/>
              <a:pPr/>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Prostokąt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Symbol zastępczy daty 1"/>
          <p:cNvSpPr>
            <a:spLocks noGrp="1"/>
          </p:cNvSpPr>
          <p:nvPr>
            <p:ph type="dt" sz="half" idx="10"/>
          </p:nvPr>
        </p:nvSpPr>
        <p:spPr/>
        <p:txBody>
          <a:bodyPr/>
          <a:lstStyle/>
          <a:p>
            <a:fld id="{5DA32DBE-6314-4CEB-B5F1-D5533BE5F5B8}" type="datetimeFigureOut">
              <a:rPr lang="pl-PL" smtClean="0"/>
              <a:pPr/>
              <a:t>14 paź 2023</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5DC9FA52-289D-4D2E-92B0-C6EAB7C6C169}" type="slidenum">
              <a:rPr lang="pl-PL" smtClean="0"/>
              <a:pPr/>
              <a:t>‹#›</a:t>
            </a:fld>
            <a:endParaRPr lang="pl-PL"/>
          </a:p>
        </p:txBody>
      </p:sp>
      <p:sp>
        <p:nvSpPr>
          <p:cNvPr id="6" name="Prostokąt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pl-PL"/>
              <a:t>Kliknij, aby edytować styl</a:t>
            </a:r>
            <a:endParaRPr kumimoji="0" lang="en-US"/>
          </a:p>
        </p:txBody>
      </p:sp>
      <p:sp>
        <p:nvSpPr>
          <p:cNvPr id="3" name="Symbol zastępczy tekstu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pl-PL"/>
              <a:t>Kliknij, aby edytować style wzorca tekstu</a:t>
            </a:r>
          </a:p>
        </p:txBody>
      </p:sp>
      <p:sp>
        <p:nvSpPr>
          <p:cNvPr id="4" name="Symbol zastępczy zawartości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pl-PL"/>
              <a:t>Kliknij, aby edytować style wzorca tekstu</a:t>
            </a:r>
          </a:p>
          <a:p>
            <a:pPr lvl="1" eaLnBrk="1" latinLnBrk="0" hangingPunct="1"/>
            <a:r>
              <a:rPr lang="pl-PL"/>
              <a:t>Drugi poziom</a:t>
            </a:r>
          </a:p>
          <a:p>
            <a:pPr lvl="2" eaLnBrk="1" latinLnBrk="0" hangingPunct="1"/>
            <a:r>
              <a:rPr lang="pl-PL"/>
              <a:t>Trzeci poziom</a:t>
            </a:r>
          </a:p>
          <a:p>
            <a:pPr lvl="3" eaLnBrk="1" latinLnBrk="0" hangingPunct="1"/>
            <a:r>
              <a:rPr lang="pl-PL"/>
              <a:t>Czwarty poziom</a:t>
            </a:r>
          </a:p>
          <a:p>
            <a:pPr lvl="4" eaLnBrk="1" latinLnBrk="0" hangingPunct="1"/>
            <a:r>
              <a:rPr lang="pl-PL"/>
              <a:t>Piąty poziom</a:t>
            </a:r>
            <a:endParaRPr kumimoji="0" lang="en-US"/>
          </a:p>
        </p:txBody>
      </p:sp>
      <p:sp>
        <p:nvSpPr>
          <p:cNvPr id="5" name="Symbol zastępczy daty 4"/>
          <p:cNvSpPr>
            <a:spLocks noGrp="1"/>
          </p:cNvSpPr>
          <p:nvPr>
            <p:ph type="dt" sz="half" idx="10"/>
          </p:nvPr>
        </p:nvSpPr>
        <p:spPr/>
        <p:txBody>
          <a:bodyPr/>
          <a:lstStyle/>
          <a:p>
            <a:fld id="{5DA32DBE-6314-4CEB-B5F1-D5533BE5F5B8}" type="datetimeFigureOut">
              <a:rPr lang="pl-PL" smtClean="0"/>
              <a:pPr/>
              <a:t>14 paź 2023</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5DC9FA52-289D-4D2E-92B0-C6EAB7C6C169}" type="slidenum">
              <a:rPr lang="pl-PL" smtClean="0"/>
              <a:pPr/>
              <a:t>‹#›</a:t>
            </a:fld>
            <a:endParaRPr lang="pl-P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pl-PL"/>
              <a:t>Kliknij, aby edytować styl</a:t>
            </a:r>
            <a:endParaRPr kumimoji="0" lang="en-US"/>
          </a:p>
        </p:txBody>
      </p:sp>
      <p:sp>
        <p:nvSpPr>
          <p:cNvPr id="5" name="Symbol zastępczy daty 4"/>
          <p:cNvSpPr>
            <a:spLocks noGrp="1"/>
          </p:cNvSpPr>
          <p:nvPr>
            <p:ph type="dt" sz="half" idx="10"/>
          </p:nvPr>
        </p:nvSpPr>
        <p:spPr/>
        <p:txBody>
          <a:bodyPr/>
          <a:lstStyle/>
          <a:p>
            <a:fld id="{5DA32DBE-6314-4CEB-B5F1-D5533BE5F5B8}" type="datetimeFigureOut">
              <a:rPr lang="pl-PL" smtClean="0"/>
              <a:pPr/>
              <a:t>14 paź 2023</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5DC9FA52-289D-4D2E-92B0-C6EAB7C6C169}" type="slidenum">
              <a:rPr lang="pl-PL" smtClean="0"/>
              <a:pPr/>
              <a:t>‹#›</a:t>
            </a:fld>
            <a:endParaRPr lang="pl-PL"/>
          </a:p>
        </p:txBody>
      </p:sp>
      <p:sp>
        <p:nvSpPr>
          <p:cNvPr id="8" name="Prostokąt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Symbol zastępczy obrazu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pl-PL"/>
              <a:t>Kliknij ikonę, aby dodać obraz</a:t>
            </a:r>
            <a:endParaRPr kumimoji="0" lang="en-US" dirty="0"/>
          </a:p>
        </p:txBody>
      </p:sp>
      <p:sp>
        <p:nvSpPr>
          <p:cNvPr id="9" name="Schemat blokowy: proce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Schemat blokowy: proce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Symbol zastępczy tekstu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pl-PL"/>
              <a:t>Kliknij, aby edytować style wzorca tekstu</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Wycinek koła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Elipsa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Pierścień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Prostokąt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Symbol zastępczy tytułu 4"/>
          <p:cNvSpPr>
            <a:spLocks noGrp="1"/>
          </p:cNvSpPr>
          <p:nvPr>
            <p:ph type="title"/>
          </p:nvPr>
        </p:nvSpPr>
        <p:spPr>
          <a:xfrm>
            <a:off x="1435608" y="274638"/>
            <a:ext cx="7498080" cy="1143000"/>
          </a:xfrm>
          <a:prstGeom prst="rect">
            <a:avLst/>
          </a:prstGeom>
        </p:spPr>
        <p:txBody>
          <a:bodyPr anchor="ctr">
            <a:normAutofit/>
          </a:bodyPr>
          <a:lstStyle/>
          <a:p>
            <a:r>
              <a:rPr kumimoji="0" lang="pl-PL"/>
              <a:t>Kliknij, aby edytować styl</a:t>
            </a:r>
            <a:endParaRPr kumimoji="0" lang="en-US"/>
          </a:p>
        </p:txBody>
      </p:sp>
      <p:sp>
        <p:nvSpPr>
          <p:cNvPr id="9" name="Symbol zastępczy tekstu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pl-PL"/>
              <a:t>Kliknij, aby edytować style wzorca tekstu</a:t>
            </a:r>
          </a:p>
          <a:p>
            <a:pPr lvl="1" eaLnBrk="1" latinLnBrk="0" hangingPunct="1"/>
            <a:r>
              <a:rPr kumimoji="0" lang="pl-PL"/>
              <a:t>Drugi poziom</a:t>
            </a:r>
          </a:p>
          <a:p>
            <a:pPr lvl="2" eaLnBrk="1" latinLnBrk="0" hangingPunct="1"/>
            <a:r>
              <a:rPr kumimoji="0" lang="pl-PL"/>
              <a:t>Trzeci poziom</a:t>
            </a:r>
          </a:p>
          <a:p>
            <a:pPr lvl="3" eaLnBrk="1" latinLnBrk="0" hangingPunct="1"/>
            <a:r>
              <a:rPr kumimoji="0" lang="pl-PL"/>
              <a:t>Czwarty poziom</a:t>
            </a:r>
          </a:p>
          <a:p>
            <a:pPr lvl="4" eaLnBrk="1" latinLnBrk="0" hangingPunct="1"/>
            <a:r>
              <a:rPr kumimoji="0" lang="pl-PL"/>
              <a:t>Piąty poziom</a:t>
            </a:r>
            <a:endParaRPr kumimoji="0" lang="en-US"/>
          </a:p>
        </p:txBody>
      </p:sp>
      <p:sp>
        <p:nvSpPr>
          <p:cNvPr id="24" name="Symbol zastępczy daty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DA32DBE-6314-4CEB-B5F1-D5533BE5F5B8}" type="datetimeFigureOut">
              <a:rPr lang="pl-PL" smtClean="0"/>
              <a:pPr/>
              <a:t>14 paź 2023</a:t>
            </a:fld>
            <a:endParaRPr lang="pl-PL"/>
          </a:p>
        </p:txBody>
      </p:sp>
      <p:sp>
        <p:nvSpPr>
          <p:cNvPr id="10" name="Symbol zastępczy stopki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pl-PL"/>
          </a:p>
        </p:txBody>
      </p:sp>
      <p:sp>
        <p:nvSpPr>
          <p:cNvPr id="22" name="Symbol zastępczy numeru slajdu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DC9FA52-289D-4D2E-92B0-C6EAB7C6C169}" type="slidenum">
              <a:rPr lang="pl-PL" smtClean="0"/>
              <a:pPr/>
              <a:t>‹#›</a:t>
            </a:fld>
            <a:endParaRPr lang="pl-PL"/>
          </a:p>
        </p:txBody>
      </p:sp>
      <p:sp>
        <p:nvSpPr>
          <p:cNvPr id="15" name="Prostokąt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obrebadania.pl/populacja-badana-ang-study-population/" TargetMode="External"/><Relationship Id="rId2" Type="http://schemas.openxmlformats.org/officeDocument/2006/relationships/hyperlink" Target="https://pl.wikipedia.org/wiki/Populacja_statystyczna" TargetMode="External"/><Relationship Id="rId1" Type="http://schemas.openxmlformats.org/officeDocument/2006/relationships/slideLayout" Target="../slideLayouts/slideLayout1.xml"/><Relationship Id="rId4" Type="http://schemas.openxmlformats.org/officeDocument/2006/relationships/hyperlink" Target="https://dobrebadania.pl/blad-losowy-ang-sampling-error/"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stat.gov.p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ec.europa.eu/eurostat/web/main/data/database" TargetMode="External"/><Relationship Id="rId4" Type="http://schemas.openxmlformats.org/officeDocument/2006/relationships/hyperlink" Target="http://www.unstats.un.org/"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ctrTitle"/>
          </p:nvPr>
        </p:nvSpPr>
        <p:spPr>
          <a:xfrm>
            <a:off x="1428728" y="357166"/>
            <a:ext cx="7406640" cy="1472184"/>
          </a:xfrm>
        </p:spPr>
        <p:txBody>
          <a:bodyPr/>
          <a:lstStyle/>
          <a:p>
            <a:pPr algn="ctr">
              <a:lnSpc>
                <a:spcPct val="150000"/>
              </a:lnSpc>
            </a:pPr>
            <a:r>
              <a:rPr lang="pl-PL" b="1" dirty="0"/>
              <a:t>STATYSTYKA OPISOWA</a:t>
            </a:r>
          </a:p>
        </p:txBody>
      </p:sp>
      <p:pic>
        <p:nvPicPr>
          <p:cNvPr id="6" name="Obraz 5" descr="statystycznie"/>
          <p:cNvPicPr/>
          <p:nvPr/>
        </p:nvPicPr>
        <p:blipFill>
          <a:blip r:embed="rId2" cstate="print"/>
          <a:srcRect/>
          <a:stretch>
            <a:fillRect/>
          </a:stretch>
        </p:blipFill>
        <p:spPr bwMode="auto">
          <a:xfrm>
            <a:off x="3214678" y="2500306"/>
            <a:ext cx="3429024" cy="2714644"/>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3200" b="1" dirty="0">
                <a:effectLst>
                  <a:outerShdw blurRad="38100" dist="38100" dir="2700000" algn="tl">
                    <a:srgbClr val="000000">
                      <a:alpha val="43137"/>
                    </a:srgbClr>
                  </a:outerShdw>
                </a:effectLst>
              </a:rPr>
              <a:t>Krótki rys historyczny</a:t>
            </a:r>
          </a:p>
        </p:txBody>
      </p:sp>
      <p:sp>
        <p:nvSpPr>
          <p:cNvPr id="3" name="Symbol zastępczy zawartości 2"/>
          <p:cNvSpPr>
            <a:spLocks noGrp="1"/>
          </p:cNvSpPr>
          <p:nvPr>
            <p:ph idx="1"/>
          </p:nvPr>
        </p:nvSpPr>
        <p:spPr>
          <a:xfrm>
            <a:off x="1115616" y="1340768"/>
            <a:ext cx="7572428" cy="5088628"/>
          </a:xfrm>
        </p:spPr>
        <p:txBody>
          <a:bodyPr>
            <a:normAutofit fontScale="25000" lnSpcReduction="20000"/>
          </a:bodyPr>
          <a:lstStyle/>
          <a:p>
            <a:pPr marL="0" algn="just">
              <a:lnSpc>
                <a:spcPct val="220000"/>
              </a:lnSpc>
              <a:spcBef>
                <a:spcPts val="0"/>
              </a:spcBef>
              <a:buNone/>
            </a:pPr>
            <a:r>
              <a:rPr lang="pl-PL" sz="7200" dirty="0">
                <a:latin typeface="Calibri" pitchFamily="34" charset="0"/>
              </a:rPr>
              <a:t> Statystyka jako nauka została wyodrębniona w dwóch dziedzinach: </a:t>
            </a:r>
            <a:r>
              <a:rPr lang="pl-PL" sz="7200" b="1" dirty="0">
                <a:latin typeface="Calibri" pitchFamily="34" charset="0"/>
              </a:rPr>
              <a:t>państwoznawstwie i arytmetyce politycznej. </a:t>
            </a:r>
          </a:p>
          <a:p>
            <a:pPr marL="573786" indent="-857250" algn="just">
              <a:lnSpc>
                <a:spcPct val="220000"/>
              </a:lnSpc>
              <a:spcBef>
                <a:spcPts val="0"/>
              </a:spcBef>
              <a:buClr>
                <a:schemeClr val="accent6">
                  <a:lumMod val="75000"/>
                </a:schemeClr>
              </a:buClr>
              <a:buFont typeface="Wingdings 2" panose="05020102010507070707" pitchFamily="18" charset="2"/>
              <a:buChar char="²"/>
            </a:pPr>
            <a:r>
              <a:rPr lang="pl-PL" sz="7200" dirty="0">
                <a:latin typeface="Calibri" pitchFamily="34" charset="0"/>
              </a:rPr>
              <a:t>Pierwsza z nich była nauką powstałą w sposób naturalny na potrzeby administracyjne (gromadzenie danych liczbowych i opisu stanu państwa, tworzenie zbiorów danych) dla osób zarządzających krajem.</a:t>
            </a:r>
          </a:p>
          <a:p>
            <a:pPr marL="573786" indent="-857250" algn="just">
              <a:lnSpc>
                <a:spcPct val="220000"/>
              </a:lnSpc>
              <a:spcBef>
                <a:spcPts val="0"/>
              </a:spcBef>
              <a:buClr>
                <a:schemeClr val="accent6">
                  <a:lumMod val="75000"/>
                </a:schemeClr>
              </a:buClr>
              <a:buFont typeface="Wingdings 2" panose="05020102010507070707" pitchFamily="18" charset="2"/>
              <a:buChar char="²"/>
            </a:pPr>
            <a:r>
              <a:rPr lang="pl-PL" sz="7200" dirty="0">
                <a:latin typeface="Calibri" pitchFamily="34" charset="0"/>
              </a:rPr>
              <a:t>W późniejszym czasie podjęto badania nad gospodarką w ramach arytmetyki politycznej.</a:t>
            </a:r>
          </a:p>
          <a:p>
            <a:pPr marL="0" algn="ctr">
              <a:lnSpc>
                <a:spcPct val="220000"/>
              </a:lnSpc>
              <a:spcBef>
                <a:spcPts val="0"/>
              </a:spcBef>
              <a:buNone/>
            </a:pPr>
            <a:r>
              <a:rPr lang="pl-PL" sz="7200" b="1" dirty="0">
                <a:latin typeface="Calibri" pitchFamily="34" charset="0"/>
              </a:rPr>
              <a:t> </a:t>
            </a:r>
            <a:endParaRPr lang="pl-PL" sz="7200" dirty="0">
              <a:latin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3200" b="1" dirty="0"/>
              <a:t>Statystyka w datach</a:t>
            </a:r>
          </a:p>
        </p:txBody>
      </p:sp>
      <p:sp>
        <p:nvSpPr>
          <p:cNvPr id="3" name="Symbol zastępczy zawartości 2"/>
          <p:cNvSpPr>
            <a:spLocks noGrp="1"/>
          </p:cNvSpPr>
          <p:nvPr>
            <p:ph idx="1"/>
          </p:nvPr>
        </p:nvSpPr>
        <p:spPr>
          <a:xfrm>
            <a:off x="1285852" y="1500174"/>
            <a:ext cx="7500990" cy="4748226"/>
          </a:xfrm>
        </p:spPr>
        <p:txBody>
          <a:bodyPr>
            <a:noAutofit/>
          </a:bodyPr>
          <a:lstStyle/>
          <a:p>
            <a:pPr marL="2286" indent="-285750" algn="just">
              <a:lnSpc>
                <a:spcPct val="220000"/>
              </a:lnSpc>
              <a:spcBef>
                <a:spcPts val="0"/>
              </a:spcBef>
              <a:buFont typeface="Wingdings 2" panose="05020102010507070707" pitchFamily="18" charset="2"/>
              <a:buChar char="²"/>
            </a:pPr>
            <a:r>
              <a:rPr lang="pl-PL" sz="1800" b="1" i="1" dirty="0">
                <a:latin typeface="Calibri" pitchFamily="34" charset="0"/>
              </a:rPr>
              <a:t>1662 r. </a:t>
            </a:r>
            <a:r>
              <a:rPr lang="pl-PL" sz="1800" i="1" dirty="0">
                <a:latin typeface="Calibri" pitchFamily="34" charset="0"/>
              </a:rPr>
              <a:t>- samodzielna dyscyplina naukowa, książka J. </a:t>
            </a:r>
            <a:r>
              <a:rPr lang="pl-PL" sz="1800" i="1" dirty="0" err="1">
                <a:latin typeface="Calibri" pitchFamily="34" charset="0"/>
              </a:rPr>
              <a:t>Graunta</a:t>
            </a:r>
            <a:r>
              <a:rPr lang="pl-PL" sz="1800" i="1" dirty="0">
                <a:latin typeface="Calibri" pitchFamily="34" charset="0"/>
              </a:rPr>
              <a:t>  „Naturalne </a:t>
            </a:r>
          </a:p>
          <a:p>
            <a:pPr marL="0" indent="0" algn="just">
              <a:lnSpc>
                <a:spcPct val="220000"/>
              </a:lnSpc>
              <a:spcBef>
                <a:spcPts val="0"/>
              </a:spcBef>
              <a:buNone/>
            </a:pPr>
            <a:r>
              <a:rPr lang="pl-PL" sz="1800" i="1" dirty="0">
                <a:latin typeface="Calibri" pitchFamily="34" charset="0"/>
              </a:rPr>
              <a:t>               i polityczne obserwacje poczynione nad biuletynami śmiertelności”.</a:t>
            </a:r>
          </a:p>
          <a:p>
            <a:pPr marL="2286" indent="-285750" algn="just">
              <a:lnSpc>
                <a:spcPct val="220000"/>
              </a:lnSpc>
              <a:spcBef>
                <a:spcPts val="0"/>
              </a:spcBef>
              <a:buFont typeface="Wingdings 2" panose="05020102010507070707" pitchFamily="18" charset="2"/>
              <a:buChar char="²"/>
            </a:pPr>
            <a:r>
              <a:rPr lang="pl-PL" sz="1800" b="1" dirty="0">
                <a:latin typeface="Calibri" pitchFamily="34" charset="0"/>
              </a:rPr>
              <a:t>1834 r. </a:t>
            </a:r>
            <a:r>
              <a:rPr lang="pl-PL" sz="1800" dirty="0">
                <a:latin typeface="Calibri" pitchFamily="34" charset="0"/>
              </a:rPr>
              <a:t>formalny nurt nauki poprzez włączenie do Brytyjskiego Towarzystwa Postępu Nauki, powstało </a:t>
            </a:r>
            <a:r>
              <a:rPr lang="pl-PL" sz="1800" b="1" dirty="0">
                <a:latin typeface="Calibri" pitchFamily="34" charset="0"/>
              </a:rPr>
              <a:t>Królewskie Towarzystwo Statystyczne</a:t>
            </a:r>
            <a:r>
              <a:rPr lang="pl-PL" sz="1800" dirty="0">
                <a:latin typeface="Calibri" pitchFamily="34" charset="0"/>
              </a:rPr>
              <a:t>.</a:t>
            </a:r>
          </a:p>
          <a:p>
            <a:pPr marL="2286" indent="-285750" algn="just">
              <a:lnSpc>
                <a:spcPct val="220000"/>
              </a:lnSpc>
              <a:spcBef>
                <a:spcPts val="0"/>
              </a:spcBef>
              <a:buFont typeface="Wingdings 2" panose="05020102010507070707" pitchFamily="18" charset="2"/>
              <a:buChar char="²"/>
            </a:pPr>
            <a:r>
              <a:rPr lang="pl-PL" sz="1800" dirty="0">
                <a:latin typeface="Calibri" pitchFamily="34" charset="0"/>
              </a:rPr>
              <a:t> </a:t>
            </a:r>
            <a:r>
              <a:rPr lang="pl-PL" sz="1800" b="1" dirty="0">
                <a:latin typeface="Calibri" pitchFamily="34" charset="0"/>
              </a:rPr>
              <a:t>1854</a:t>
            </a:r>
            <a:r>
              <a:rPr lang="pl-PL" sz="1800" dirty="0">
                <a:latin typeface="Calibri" pitchFamily="34" charset="0"/>
              </a:rPr>
              <a:t> r. I Międzynarodowy Kongres Statystyczny w Brukseli.</a:t>
            </a:r>
          </a:p>
          <a:p>
            <a:pPr marL="0" algn="just">
              <a:lnSpc>
                <a:spcPct val="220000"/>
              </a:lnSpc>
              <a:spcBef>
                <a:spcPts val="0"/>
              </a:spcBef>
              <a:buNone/>
            </a:pPr>
            <a:endParaRPr lang="pl-PL" sz="1800" dirty="0">
              <a:latin typeface="Calibri"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3200" b="1" dirty="0">
                <a:latin typeface="Calibri" pitchFamily="34" charset="0"/>
              </a:rPr>
              <a:t>Kluczowe założenia statystyki</a:t>
            </a:r>
            <a:endParaRPr lang="pl-PL" sz="3200" b="1" dirty="0"/>
          </a:p>
        </p:txBody>
      </p:sp>
      <p:sp>
        <p:nvSpPr>
          <p:cNvPr id="3" name="Symbol zastępczy zawartości 2"/>
          <p:cNvSpPr>
            <a:spLocks noGrp="1"/>
          </p:cNvSpPr>
          <p:nvPr>
            <p:ph idx="1"/>
          </p:nvPr>
        </p:nvSpPr>
        <p:spPr>
          <a:xfrm>
            <a:off x="1285852" y="1700808"/>
            <a:ext cx="7500990" cy="4547592"/>
          </a:xfrm>
        </p:spPr>
        <p:txBody>
          <a:bodyPr>
            <a:noAutofit/>
          </a:bodyPr>
          <a:lstStyle/>
          <a:p>
            <a:pPr marL="0" algn="just">
              <a:lnSpc>
                <a:spcPct val="220000"/>
              </a:lnSpc>
              <a:spcBef>
                <a:spcPts val="0"/>
              </a:spcBef>
              <a:buNone/>
            </a:pPr>
            <a:r>
              <a:rPr lang="pl-PL" sz="1800" b="1" dirty="0">
                <a:latin typeface="Calibri" pitchFamily="34" charset="0"/>
              </a:rPr>
              <a:t>Analiza liczb pozwala na poznanie prawidłowości rządzących danym zjawiskiem, jeśli rozpatrywana jest na dużej masie, czyli odpowiednio dużym zbiorze danych </a:t>
            </a:r>
            <a:r>
              <a:rPr lang="pl-PL" sz="1800" i="1" dirty="0">
                <a:latin typeface="Calibri" pitchFamily="34" charset="0"/>
              </a:rPr>
              <a:t>(są to podwaliny metody statystycznej).</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500166" y="1571612"/>
            <a:ext cx="7392314" cy="5025740"/>
          </a:xfrm>
        </p:spPr>
        <p:txBody>
          <a:bodyPr>
            <a:noAutofit/>
          </a:bodyPr>
          <a:lstStyle/>
          <a:p>
            <a:pPr marL="285750" indent="-285750" algn="just">
              <a:lnSpc>
                <a:spcPct val="200000"/>
              </a:lnSpc>
              <a:spcBef>
                <a:spcPts val="0"/>
              </a:spcBef>
              <a:buClr>
                <a:schemeClr val="accent6">
                  <a:lumMod val="75000"/>
                </a:schemeClr>
              </a:buClr>
              <a:buFont typeface="Wingdings 2" panose="05020102010507070707" pitchFamily="18" charset="2"/>
              <a:buChar char=""/>
            </a:pPr>
            <a:r>
              <a:rPr lang="pl-PL" sz="1800" dirty="0">
                <a:latin typeface="Calibri" pitchFamily="34" charset="0"/>
              </a:rPr>
              <a:t> statystykę opisową</a:t>
            </a:r>
          </a:p>
          <a:p>
            <a:pPr marL="285750" indent="-285750" algn="just">
              <a:lnSpc>
                <a:spcPct val="200000"/>
              </a:lnSpc>
              <a:spcBef>
                <a:spcPts val="0"/>
              </a:spcBef>
              <a:buClr>
                <a:schemeClr val="accent6">
                  <a:lumMod val="75000"/>
                </a:schemeClr>
              </a:buClr>
              <a:buFont typeface="Wingdings 2" panose="05020102010507070707" pitchFamily="18" charset="2"/>
              <a:buChar char=""/>
            </a:pPr>
            <a:r>
              <a:rPr lang="pl-PL" sz="1800" dirty="0">
                <a:latin typeface="Calibri" pitchFamily="34" charset="0"/>
              </a:rPr>
              <a:t> statystykę matematyczną</a:t>
            </a:r>
          </a:p>
          <a:p>
            <a:pPr marL="285750" indent="-285750" algn="just">
              <a:lnSpc>
                <a:spcPct val="200000"/>
              </a:lnSpc>
              <a:spcBef>
                <a:spcPts val="0"/>
              </a:spcBef>
              <a:buClr>
                <a:schemeClr val="accent6">
                  <a:lumMod val="75000"/>
                </a:schemeClr>
              </a:buClr>
              <a:buFont typeface="Wingdings 2" panose="05020102010507070707" pitchFamily="18" charset="2"/>
              <a:buChar char=""/>
            </a:pPr>
            <a:r>
              <a:rPr lang="pl-PL" sz="1800" dirty="0">
                <a:latin typeface="Calibri" pitchFamily="34" charset="0"/>
              </a:rPr>
              <a:t> statystykę ekonomiczną</a:t>
            </a:r>
          </a:p>
          <a:p>
            <a:pPr marL="285750" indent="-285750" algn="just">
              <a:lnSpc>
                <a:spcPct val="200000"/>
              </a:lnSpc>
              <a:spcBef>
                <a:spcPts val="0"/>
              </a:spcBef>
              <a:buClr>
                <a:schemeClr val="accent6">
                  <a:lumMod val="75000"/>
                </a:schemeClr>
              </a:buClr>
              <a:buFont typeface="Wingdings 2" panose="05020102010507070707" pitchFamily="18" charset="2"/>
              <a:buChar char=""/>
            </a:pPr>
            <a:r>
              <a:rPr lang="pl-PL" sz="1800" dirty="0">
                <a:latin typeface="Calibri" pitchFamily="34" charset="0"/>
              </a:rPr>
              <a:t> statystyki branżowe</a:t>
            </a:r>
          </a:p>
          <a:p>
            <a:pPr marL="285750" indent="-285750" algn="just">
              <a:lnSpc>
                <a:spcPct val="200000"/>
              </a:lnSpc>
              <a:spcBef>
                <a:spcPts val="0"/>
              </a:spcBef>
              <a:buClr>
                <a:schemeClr val="accent6">
                  <a:lumMod val="75000"/>
                </a:schemeClr>
              </a:buClr>
              <a:buFont typeface="Wingdings 2" panose="05020102010507070707" pitchFamily="18" charset="2"/>
              <a:buChar char=""/>
            </a:pPr>
            <a:r>
              <a:rPr lang="pl-PL" sz="1800" dirty="0">
                <a:latin typeface="Calibri" pitchFamily="34" charset="0"/>
              </a:rPr>
              <a:t> statystykę międzynarodową</a:t>
            </a:r>
          </a:p>
          <a:p>
            <a:pPr algn="just"/>
            <a:r>
              <a:rPr lang="pl-PL" sz="1800" dirty="0"/>
              <a:t> </a:t>
            </a:r>
            <a:br>
              <a:rPr lang="pl-PL" sz="1800" dirty="0"/>
            </a:br>
            <a:endParaRPr lang="pl-PL" sz="1800" dirty="0">
              <a:solidFill>
                <a:schemeClr val="tx1"/>
              </a:solidFill>
              <a:latin typeface="Calibri" pitchFamily="34" charset="0"/>
              <a:cs typeface="Segoe UI" pitchFamily="34" charset="0"/>
            </a:endParaRPr>
          </a:p>
        </p:txBody>
      </p:sp>
      <p:sp>
        <p:nvSpPr>
          <p:cNvPr id="4" name="Tytuł 3"/>
          <p:cNvSpPr txBox="1">
            <a:spLocks/>
          </p:cNvSpPr>
          <p:nvPr/>
        </p:nvSpPr>
        <p:spPr>
          <a:xfrm>
            <a:off x="1043608" y="188640"/>
            <a:ext cx="7642096" cy="864096"/>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200" b="1" dirty="0">
                <a:latin typeface="Calibri" pitchFamily="34" charset="0"/>
                <a:cs typeface="Segoe UI" pitchFamily="34" charset="0"/>
              </a:rPr>
              <a:t>Podział statystyki: </a:t>
            </a:r>
            <a:endParaRPr lang="pl-PL" sz="3200" dirty="0">
              <a:latin typeface="Calibr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3300" b="1" dirty="0"/>
              <a:t>Przedmiot statystyki</a:t>
            </a:r>
          </a:p>
        </p:txBody>
      </p:sp>
      <p:sp>
        <p:nvSpPr>
          <p:cNvPr id="3" name="Symbol zastępczy zawartości 2"/>
          <p:cNvSpPr>
            <a:spLocks noGrp="1"/>
          </p:cNvSpPr>
          <p:nvPr>
            <p:ph idx="1"/>
          </p:nvPr>
        </p:nvSpPr>
        <p:spPr>
          <a:xfrm>
            <a:off x="1435608" y="1447800"/>
            <a:ext cx="7312856" cy="4800600"/>
          </a:xfrm>
        </p:spPr>
        <p:txBody>
          <a:bodyPr>
            <a:normAutofit/>
          </a:bodyPr>
          <a:lstStyle/>
          <a:p>
            <a:pPr marL="0" algn="just">
              <a:lnSpc>
                <a:spcPct val="170000"/>
              </a:lnSpc>
              <a:spcBef>
                <a:spcPts val="0"/>
              </a:spcBef>
              <a:buFont typeface="Wingdings" pitchFamily="2" charset="2"/>
              <a:buChar char="q"/>
            </a:pPr>
            <a:r>
              <a:rPr lang="pl-PL" sz="1900" dirty="0">
                <a:latin typeface="Calibri" pitchFamily="34" charset="0"/>
              </a:rPr>
              <a:t> Gromadzenie i analizowanie danych (badania ankietowe, demograficzne, itp.).</a:t>
            </a:r>
          </a:p>
          <a:p>
            <a:pPr marL="0" algn="just">
              <a:lnSpc>
                <a:spcPct val="170000"/>
              </a:lnSpc>
              <a:spcBef>
                <a:spcPts val="0"/>
              </a:spcBef>
              <a:buFont typeface="Wingdings" pitchFamily="2" charset="2"/>
              <a:buChar char="q"/>
            </a:pPr>
            <a:r>
              <a:rPr lang="pl-PL" sz="1900" dirty="0">
                <a:latin typeface="Calibri" pitchFamily="34" charset="0"/>
              </a:rPr>
              <a:t>    Interpretowanie i analizowanie danych w celach decyzyjnych (wydobywanie informacji z danych).</a:t>
            </a:r>
          </a:p>
          <a:p>
            <a:pPr marL="0" algn="just">
              <a:lnSpc>
                <a:spcPct val="170000"/>
              </a:lnSpc>
              <a:spcBef>
                <a:spcPts val="0"/>
              </a:spcBef>
              <a:buFont typeface="Wingdings" pitchFamily="2" charset="2"/>
              <a:buChar char="q"/>
            </a:pPr>
            <a:r>
              <a:rPr lang="pl-PL" sz="1900" dirty="0">
                <a:latin typeface="Calibri" pitchFamily="34" charset="0"/>
              </a:rPr>
              <a:t>    Analiza statystyczna często obejmuje próbę uogólnienia informacji zawartej w danych.</a:t>
            </a:r>
          </a:p>
          <a:p>
            <a:pPr marL="0" algn="just">
              <a:lnSpc>
                <a:spcPct val="170000"/>
              </a:lnSpc>
              <a:spcBef>
                <a:spcPts val="0"/>
              </a:spcBef>
              <a:buNone/>
            </a:pPr>
            <a:r>
              <a:rPr lang="pl-PL" sz="1900" dirty="0">
                <a:latin typeface="Calibri" pitchFamily="34" charset="0"/>
              </a:rPr>
              <a:t> </a:t>
            </a:r>
          </a:p>
          <a:p>
            <a:pPr algn="just">
              <a:lnSpc>
                <a:spcPct val="170000"/>
              </a:lnSpc>
              <a:spcBef>
                <a:spcPts val="0"/>
              </a:spcBef>
              <a:buNone/>
            </a:pPr>
            <a:endParaRPr lang="pl-PL" dirty="0"/>
          </a:p>
        </p:txBody>
      </p:sp>
    </p:spTree>
    <p:extLst>
      <p:ext uri="{BB962C8B-B14F-4D97-AF65-F5344CB8AC3E}">
        <p14:creationId xmlns:p14="http://schemas.microsoft.com/office/powerpoint/2010/main" val="2583894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3200" b="1" dirty="0"/>
              <a:t>Funkcje statystyki</a:t>
            </a:r>
          </a:p>
        </p:txBody>
      </p:sp>
      <p:sp>
        <p:nvSpPr>
          <p:cNvPr id="3" name="Symbol zastępczy zawartości 2"/>
          <p:cNvSpPr>
            <a:spLocks noGrp="1"/>
          </p:cNvSpPr>
          <p:nvPr>
            <p:ph idx="1"/>
          </p:nvPr>
        </p:nvSpPr>
        <p:spPr>
          <a:xfrm>
            <a:off x="1435608" y="1447800"/>
            <a:ext cx="7168840" cy="4800600"/>
          </a:xfrm>
        </p:spPr>
        <p:txBody>
          <a:bodyPr>
            <a:normAutofit/>
          </a:bodyPr>
          <a:lstStyle/>
          <a:p>
            <a:pPr marL="0" algn="just">
              <a:lnSpc>
                <a:spcPct val="200000"/>
              </a:lnSpc>
              <a:spcBef>
                <a:spcPts val="0"/>
              </a:spcBef>
              <a:buFont typeface="Wingdings" pitchFamily="2" charset="2"/>
              <a:buChar char="q"/>
            </a:pPr>
            <a:r>
              <a:rPr lang="pl-PL" sz="1800" dirty="0">
                <a:latin typeface="Calibri" pitchFamily="34" charset="0"/>
              </a:rPr>
              <a:t>Informacyjna (dająca pełny i obiektywny obraz badanych zjawisk).</a:t>
            </a:r>
          </a:p>
          <a:p>
            <a:pPr marL="0" algn="just">
              <a:lnSpc>
                <a:spcPct val="200000"/>
              </a:lnSpc>
              <a:spcBef>
                <a:spcPts val="0"/>
              </a:spcBef>
              <a:buFont typeface="Wingdings" pitchFamily="2" charset="2"/>
              <a:buChar char="q"/>
            </a:pPr>
            <a:r>
              <a:rPr lang="pl-PL" sz="1800" dirty="0">
                <a:latin typeface="Calibri" pitchFamily="34" charset="0"/>
              </a:rPr>
              <a:t>Analityczna (dzięki której możliwe jest określenie czynników kształtujących konkretne procesy i zjawiska).</a:t>
            </a:r>
          </a:p>
          <a:p>
            <a:pPr marL="0" algn="just">
              <a:lnSpc>
                <a:spcPct val="200000"/>
              </a:lnSpc>
              <a:spcBef>
                <a:spcPts val="0"/>
              </a:spcBef>
              <a:buFont typeface="Wingdings" pitchFamily="2" charset="2"/>
              <a:buChar char="q"/>
            </a:pPr>
            <a:r>
              <a:rPr lang="pl-PL" sz="1800" dirty="0">
                <a:latin typeface="Calibri" pitchFamily="34" charset="0"/>
              </a:rPr>
              <a:t>Prognostyczna (pozwalająca na przewidywanie kierunku rozwoju analizowanych zjawisk).</a:t>
            </a:r>
          </a:p>
          <a:p>
            <a:endParaRPr lang="pl-PL" dirty="0"/>
          </a:p>
        </p:txBody>
      </p:sp>
    </p:spTree>
    <p:extLst>
      <p:ext uri="{BB962C8B-B14F-4D97-AF65-F5344CB8AC3E}">
        <p14:creationId xmlns:p14="http://schemas.microsoft.com/office/powerpoint/2010/main" val="1506965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285852" y="1285860"/>
            <a:ext cx="7642096" cy="4968552"/>
          </a:xfrm>
        </p:spPr>
        <p:txBody>
          <a:bodyPr>
            <a:noAutofit/>
          </a:bodyPr>
          <a:lstStyle/>
          <a:p>
            <a:pPr algn="just">
              <a:spcBef>
                <a:spcPts val="0"/>
              </a:spcBef>
            </a:pPr>
            <a:endParaRPr lang="pl-PL" sz="1800" b="1" dirty="0">
              <a:latin typeface="Calibri" pitchFamily="34" charset="0"/>
            </a:endParaRPr>
          </a:p>
          <a:p>
            <a:pPr algn="just">
              <a:lnSpc>
                <a:spcPct val="150000"/>
              </a:lnSpc>
              <a:spcBef>
                <a:spcPts val="0"/>
              </a:spcBef>
            </a:pPr>
            <a:br>
              <a:rPr lang="pl-PL" sz="1800" b="1" dirty="0">
                <a:latin typeface="Calibri" pitchFamily="34" charset="0"/>
              </a:rPr>
            </a:br>
            <a:r>
              <a:rPr lang="pl-PL" sz="1800" b="1" dirty="0">
                <a:latin typeface="Calibri" pitchFamily="34" charset="0"/>
              </a:rPr>
              <a:t>Etapy prac związanych z realizacją badania: </a:t>
            </a:r>
          </a:p>
          <a:p>
            <a:pPr algn="just">
              <a:lnSpc>
                <a:spcPct val="150000"/>
              </a:lnSpc>
              <a:spcBef>
                <a:spcPts val="0"/>
              </a:spcBef>
            </a:pPr>
            <a:endParaRPr lang="pl-PL" sz="600" dirty="0">
              <a:latin typeface="Calibri" pitchFamily="34" charset="0"/>
            </a:endParaRPr>
          </a:p>
          <a:p>
            <a:pPr algn="just">
              <a:lnSpc>
                <a:spcPct val="150000"/>
              </a:lnSpc>
              <a:spcBef>
                <a:spcPts val="0"/>
              </a:spcBef>
            </a:pPr>
            <a:r>
              <a:rPr lang="pl-PL" sz="1800" dirty="0">
                <a:latin typeface="Calibri" pitchFamily="34" charset="0"/>
              </a:rPr>
              <a:t>1.    Przygotowanie badania (zbiorowość, cel, metoda)</a:t>
            </a:r>
          </a:p>
          <a:p>
            <a:pPr algn="just">
              <a:lnSpc>
                <a:spcPct val="150000"/>
              </a:lnSpc>
              <a:spcBef>
                <a:spcPts val="0"/>
              </a:spcBef>
            </a:pPr>
            <a:r>
              <a:rPr lang="pl-PL" sz="1800" dirty="0">
                <a:latin typeface="Calibri" pitchFamily="34" charset="0"/>
              </a:rPr>
              <a:t>2.    Obserwacja statystyczna (zbieranie danych)</a:t>
            </a:r>
          </a:p>
          <a:p>
            <a:pPr marL="370332" indent="-342900" algn="just">
              <a:lnSpc>
                <a:spcPct val="150000"/>
              </a:lnSpc>
              <a:spcBef>
                <a:spcPts val="0"/>
              </a:spcBef>
            </a:pPr>
            <a:r>
              <a:rPr lang="pl-PL" sz="1800" dirty="0">
                <a:latin typeface="Calibri" pitchFamily="34" charset="0"/>
              </a:rPr>
              <a:t>3.   Opracowanie materiału statystycznego (tabulacja - grupowanie i zliczanie)</a:t>
            </a:r>
          </a:p>
          <a:p>
            <a:pPr marL="370332" indent="-342900" algn="just">
              <a:lnSpc>
                <a:spcPct val="150000"/>
              </a:lnSpc>
              <a:spcBef>
                <a:spcPts val="0"/>
              </a:spcBef>
            </a:pPr>
            <a:r>
              <a:rPr lang="pl-PL" sz="1800" dirty="0">
                <a:latin typeface="Calibri" pitchFamily="34" charset="0"/>
              </a:rPr>
              <a:t>4.    Prezentacja materiału statystycznego (szeregi, tablice, wykresy)</a:t>
            </a:r>
          </a:p>
          <a:p>
            <a:pPr marL="370332" indent="-342900" algn="just">
              <a:lnSpc>
                <a:spcPct val="150000"/>
              </a:lnSpc>
              <a:spcBef>
                <a:spcPts val="0"/>
              </a:spcBef>
            </a:pPr>
            <a:r>
              <a:rPr lang="pl-PL" sz="1800" dirty="0">
                <a:latin typeface="Calibri" pitchFamily="34" charset="0"/>
              </a:rPr>
              <a:t>5.    Opis lub wnioskowanie statystyczne (charakterystyki opisowe)</a:t>
            </a:r>
            <a:endParaRPr lang="pl-PL" sz="1800" b="1" dirty="0">
              <a:latin typeface="Calibri" pitchFamily="34" charset="0"/>
            </a:endParaRPr>
          </a:p>
        </p:txBody>
      </p:sp>
      <p:sp>
        <p:nvSpPr>
          <p:cNvPr id="4" name="Tytuł 3"/>
          <p:cNvSpPr txBox="1">
            <a:spLocks/>
          </p:cNvSpPr>
          <p:nvPr/>
        </p:nvSpPr>
        <p:spPr>
          <a:xfrm>
            <a:off x="1060861" y="332656"/>
            <a:ext cx="7642096" cy="881766"/>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200" b="1" dirty="0">
                <a:latin typeface="Calibri" pitchFamily="34" charset="0"/>
                <a:cs typeface="Segoe UI" pitchFamily="34" charset="0"/>
              </a:rPr>
              <a:t>Organizacja badań statystycznych</a:t>
            </a:r>
            <a:endParaRPr lang="pl-PL" sz="3200" dirty="0">
              <a:latin typeface="Calibri" pitchFamily="34" charset="0"/>
            </a:endParaRPr>
          </a:p>
        </p:txBody>
      </p:sp>
    </p:spTree>
    <p:extLst>
      <p:ext uri="{BB962C8B-B14F-4D97-AF65-F5344CB8AC3E}">
        <p14:creationId xmlns:p14="http://schemas.microsoft.com/office/powerpoint/2010/main" val="2236677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285852" y="1785926"/>
            <a:ext cx="7272808" cy="4468486"/>
          </a:xfrm>
        </p:spPr>
        <p:txBody>
          <a:bodyPr>
            <a:noAutofit/>
          </a:bodyPr>
          <a:lstStyle/>
          <a:p>
            <a:pPr algn="just">
              <a:spcBef>
                <a:spcPts val="0"/>
              </a:spcBef>
            </a:pPr>
            <a:endParaRPr lang="pl-PL" sz="1800" b="1" dirty="0">
              <a:latin typeface="Calibri" pitchFamily="34" charset="0"/>
            </a:endParaRPr>
          </a:p>
          <a:p>
            <a:pPr marL="313182" indent="-285750" algn="just">
              <a:lnSpc>
                <a:spcPct val="150000"/>
              </a:lnSpc>
              <a:spcBef>
                <a:spcPts val="0"/>
              </a:spcBef>
              <a:buFontTx/>
              <a:buChar char="-"/>
            </a:pPr>
            <a:r>
              <a:rPr lang="pl-PL" sz="1800" b="1" dirty="0">
                <a:latin typeface="Calibri" pitchFamily="34" charset="0"/>
              </a:rPr>
              <a:t>ustalenie celu badania;</a:t>
            </a:r>
          </a:p>
          <a:p>
            <a:pPr marL="313182" indent="-285750" algn="just">
              <a:lnSpc>
                <a:spcPct val="150000"/>
              </a:lnSpc>
              <a:spcBef>
                <a:spcPts val="0"/>
              </a:spcBef>
              <a:buFontTx/>
              <a:buChar char="-"/>
            </a:pPr>
            <a:r>
              <a:rPr lang="pl-PL" sz="1800" b="1" dirty="0">
                <a:latin typeface="Calibri" pitchFamily="34" charset="0"/>
              </a:rPr>
              <a:t>określenie zbiorowości statystycznej;</a:t>
            </a:r>
          </a:p>
          <a:p>
            <a:pPr marL="313182" indent="-285750" algn="just">
              <a:lnSpc>
                <a:spcPct val="150000"/>
              </a:lnSpc>
              <a:spcBef>
                <a:spcPts val="0"/>
              </a:spcBef>
              <a:buFontTx/>
              <a:buChar char="-"/>
            </a:pPr>
            <a:r>
              <a:rPr lang="pl-PL" sz="1800" b="1" dirty="0">
                <a:latin typeface="Calibri" pitchFamily="34" charset="0"/>
              </a:rPr>
              <a:t>określenie jednostki statystycznej i jej cech </a:t>
            </a:r>
          </a:p>
          <a:p>
            <a:pPr algn="just">
              <a:lnSpc>
                <a:spcPct val="150000"/>
              </a:lnSpc>
              <a:spcBef>
                <a:spcPts val="0"/>
              </a:spcBef>
            </a:pPr>
            <a:endParaRPr lang="pl-PL" sz="600" dirty="0">
              <a:latin typeface="Calibri" pitchFamily="34" charset="0"/>
            </a:endParaRPr>
          </a:p>
          <a:p>
            <a:pPr algn="just">
              <a:lnSpc>
                <a:spcPct val="150000"/>
              </a:lnSpc>
              <a:spcBef>
                <a:spcPts val="0"/>
              </a:spcBef>
            </a:pPr>
            <a:r>
              <a:rPr lang="pl-PL" sz="1800" dirty="0">
                <a:latin typeface="Calibri" pitchFamily="34" charset="0"/>
              </a:rPr>
              <a:t>a) poznanie rozkładu zbiorowości pod względem wybranej lub wybranych</a:t>
            </a:r>
          </a:p>
          <a:p>
            <a:pPr algn="just">
              <a:lnSpc>
                <a:spcPct val="150000"/>
              </a:lnSpc>
              <a:spcBef>
                <a:spcPts val="0"/>
              </a:spcBef>
            </a:pPr>
            <a:r>
              <a:rPr lang="pl-PL" sz="1800" dirty="0">
                <a:latin typeface="Calibri" pitchFamily="34" charset="0"/>
              </a:rPr>
              <a:t>     cech (analiza struktury); </a:t>
            </a:r>
          </a:p>
          <a:p>
            <a:pPr algn="just">
              <a:lnSpc>
                <a:spcPct val="150000"/>
              </a:lnSpc>
              <a:spcBef>
                <a:spcPts val="0"/>
              </a:spcBef>
            </a:pPr>
            <a:r>
              <a:rPr lang="pl-PL" sz="1800" dirty="0">
                <a:latin typeface="Calibri" pitchFamily="34" charset="0"/>
              </a:rPr>
              <a:t>b)  ocena znajomości związków występujących między cechami</a:t>
            </a:r>
          </a:p>
          <a:p>
            <a:pPr algn="just">
              <a:lnSpc>
                <a:spcPct val="150000"/>
              </a:lnSpc>
              <a:spcBef>
                <a:spcPts val="0"/>
              </a:spcBef>
            </a:pPr>
            <a:r>
              <a:rPr lang="pl-PL" sz="1800" dirty="0">
                <a:latin typeface="Calibri" pitchFamily="34" charset="0"/>
              </a:rPr>
              <a:t>     (analiza współzależności);</a:t>
            </a:r>
          </a:p>
          <a:p>
            <a:pPr algn="just">
              <a:lnSpc>
                <a:spcPct val="150000"/>
              </a:lnSpc>
              <a:spcBef>
                <a:spcPts val="0"/>
              </a:spcBef>
            </a:pPr>
            <a:r>
              <a:rPr lang="pl-PL" sz="1800" dirty="0">
                <a:latin typeface="Calibri" pitchFamily="34" charset="0"/>
              </a:rPr>
              <a:t>c)  poznanie zmian zbiorowości w czasie (analiza dynamiki).</a:t>
            </a:r>
          </a:p>
          <a:p>
            <a:pPr algn="just">
              <a:lnSpc>
                <a:spcPct val="150000"/>
              </a:lnSpc>
              <a:spcBef>
                <a:spcPts val="0"/>
              </a:spcBef>
            </a:pPr>
            <a:r>
              <a:rPr lang="pl-PL" sz="1800" b="1" dirty="0">
                <a:latin typeface="Calibri" pitchFamily="34" charset="0"/>
              </a:rPr>
              <a:t> </a:t>
            </a:r>
            <a:br>
              <a:rPr lang="pl-PL" sz="1800" b="1" dirty="0">
                <a:latin typeface="Calibri" pitchFamily="34" charset="0"/>
              </a:rPr>
            </a:br>
            <a:endParaRPr lang="pl-PL" sz="1800" b="1" dirty="0">
              <a:latin typeface="Calibri" pitchFamily="34" charset="0"/>
            </a:endParaRPr>
          </a:p>
        </p:txBody>
      </p:sp>
      <p:sp>
        <p:nvSpPr>
          <p:cNvPr id="4" name="Tytuł 3"/>
          <p:cNvSpPr txBox="1">
            <a:spLocks/>
          </p:cNvSpPr>
          <p:nvPr/>
        </p:nvSpPr>
        <p:spPr>
          <a:xfrm>
            <a:off x="1060861" y="332656"/>
            <a:ext cx="7642096" cy="953204"/>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200" b="1" dirty="0">
                <a:latin typeface="Calibri" pitchFamily="34" charset="0"/>
                <a:cs typeface="Segoe UI" pitchFamily="34" charset="0"/>
              </a:rPr>
              <a:t>Ad. 1 Przygotowanie badania</a:t>
            </a:r>
            <a:endParaRPr lang="pl-PL" sz="3200" dirty="0">
              <a:latin typeface="Calibri" pitchFamily="34" charset="0"/>
            </a:endParaRPr>
          </a:p>
        </p:txBody>
      </p:sp>
    </p:spTree>
    <p:extLst>
      <p:ext uri="{BB962C8B-B14F-4D97-AF65-F5344CB8AC3E}">
        <p14:creationId xmlns:p14="http://schemas.microsoft.com/office/powerpoint/2010/main" val="3127260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115616" y="1628800"/>
            <a:ext cx="7671226" cy="4514844"/>
          </a:xfrm>
        </p:spPr>
        <p:txBody>
          <a:bodyPr>
            <a:noAutofit/>
          </a:bodyPr>
          <a:lstStyle/>
          <a:p>
            <a:pPr algn="just">
              <a:spcBef>
                <a:spcPts val="0"/>
              </a:spcBef>
            </a:pPr>
            <a:endParaRPr lang="pl-PL" sz="1800" b="1" dirty="0">
              <a:latin typeface="Calibri" pitchFamily="34" charset="0"/>
            </a:endParaRPr>
          </a:p>
          <a:p>
            <a:pPr algn="just">
              <a:lnSpc>
                <a:spcPct val="150000"/>
              </a:lnSpc>
              <a:spcBef>
                <a:spcPts val="0"/>
              </a:spcBef>
            </a:pPr>
            <a:r>
              <a:rPr lang="pl-PL" sz="1800" b="1" dirty="0">
                <a:latin typeface="Calibri" pitchFamily="34" charset="0"/>
              </a:rPr>
              <a:t>Zbiorowość statystyczna</a:t>
            </a:r>
            <a:r>
              <a:rPr lang="pl-PL" sz="1800" dirty="0">
                <a:latin typeface="Calibri" pitchFamily="34" charset="0"/>
              </a:rPr>
              <a:t> — </a:t>
            </a:r>
            <a:r>
              <a:rPr lang="pl-PL" sz="1800" b="1" dirty="0">
                <a:solidFill>
                  <a:schemeClr val="accent5">
                    <a:lumMod val="50000"/>
                  </a:schemeClr>
                </a:solidFill>
                <a:latin typeface="Calibri" pitchFamily="34" charset="0"/>
              </a:rPr>
              <a:t>zbiór dowolnych elementów podobnych, ale nie identycznych pod względem właściwości objętych badaniem. </a:t>
            </a:r>
          </a:p>
          <a:p>
            <a:pPr algn="just">
              <a:lnSpc>
                <a:spcPct val="150000"/>
              </a:lnSpc>
              <a:spcBef>
                <a:spcPts val="0"/>
              </a:spcBef>
            </a:pPr>
            <a:r>
              <a:rPr lang="pl-PL" sz="1800" dirty="0">
                <a:latin typeface="Calibri" pitchFamily="34" charset="0"/>
              </a:rPr>
              <a:t>Tak więc jednostki tworzące daną zbiorowość statystyczną mają:</a:t>
            </a:r>
          </a:p>
          <a:p>
            <a:pPr marL="370332" lvl="0" indent="-342900" algn="just" fontAlgn="base">
              <a:lnSpc>
                <a:spcPct val="150000"/>
              </a:lnSpc>
              <a:spcBef>
                <a:spcPts val="0"/>
              </a:spcBef>
              <a:buFont typeface="Wingdings" panose="05000000000000000000" pitchFamily="2" charset="2"/>
              <a:buChar char="§"/>
            </a:pPr>
            <a:r>
              <a:rPr lang="pl-PL" sz="1800" dirty="0">
                <a:latin typeface="Calibri" pitchFamily="34" charset="0"/>
              </a:rPr>
              <a:t>pewne właściwości wspólne (cechy wspólne, stałe), które pozwalają zakwalifikować je do danej zbiorowości,</a:t>
            </a:r>
          </a:p>
          <a:p>
            <a:pPr marL="370332" lvl="0" indent="-342900" algn="just" fontAlgn="base">
              <a:lnSpc>
                <a:spcPct val="150000"/>
              </a:lnSpc>
              <a:spcBef>
                <a:spcPts val="0"/>
              </a:spcBef>
              <a:buFont typeface="Wingdings" panose="05000000000000000000" pitchFamily="2" charset="2"/>
              <a:buChar char="§"/>
            </a:pPr>
            <a:r>
              <a:rPr lang="pl-PL" sz="1800" dirty="0">
                <a:latin typeface="Calibri" pitchFamily="34" charset="0"/>
              </a:rPr>
              <a:t>pewne właściwości pozwalające je różnicować (cechy zmienne, różnicujące).</a:t>
            </a:r>
          </a:p>
          <a:p>
            <a:pPr algn="just">
              <a:lnSpc>
                <a:spcPct val="150000"/>
              </a:lnSpc>
              <a:spcBef>
                <a:spcPts val="0"/>
              </a:spcBef>
            </a:pPr>
            <a:endParaRPr lang="pl-PL" sz="1800" dirty="0">
              <a:latin typeface="Calibri" pitchFamily="34" charset="0"/>
            </a:endParaRPr>
          </a:p>
          <a:p>
            <a:pPr algn="just">
              <a:lnSpc>
                <a:spcPct val="150000"/>
              </a:lnSpc>
              <a:spcBef>
                <a:spcPts val="0"/>
              </a:spcBef>
            </a:pPr>
            <a:endParaRPr lang="pl-PL" sz="200" b="1" dirty="0">
              <a:latin typeface="Calibri" pitchFamily="34" charset="0"/>
            </a:endParaRPr>
          </a:p>
          <a:p>
            <a:pPr algn="just">
              <a:lnSpc>
                <a:spcPct val="150000"/>
              </a:lnSpc>
              <a:spcBef>
                <a:spcPts val="0"/>
              </a:spcBef>
            </a:pPr>
            <a:endParaRPr lang="pl-PL" sz="1800" b="1" dirty="0">
              <a:latin typeface="Calibri" pitchFamily="34" charset="0"/>
            </a:endParaRPr>
          </a:p>
          <a:p>
            <a:pPr algn="just">
              <a:lnSpc>
                <a:spcPct val="150000"/>
              </a:lnSpc>
              <a:spcBef>
                <a:spcPts val="0"/>
              </a:spcBef>
            </a:pPr>
            <a:endParaRPr lang="pl-PL" sz="300" b="1" i="1" dirty="0">
              <a:latin typeface="Calibri" pitchFamily="34" charset="0"/>
            </a:endParaRPr>
          </a:p>
          <a:p>
            <a:pPr algn="just">
              <a:spcBef>
                <a:spcPts val="0"/>
              </a:spcBef>
            </a:pPr>
            <a:br>
              <a:rPr lang="pl-PL" sz="1800" dirty="0">
                <a:latin typeface="Calibri" pitchFamily="34" charset="0"/>
              </a:rPr>
            </a:br>
            <a:endParaRPr lang="pl-PL" sz="1800" dirty="0">
              <a:solidFill>
                <a:schemeClr val="tx1"/>
              </a:solidFill>
              <a:latin typeface="Calibri" pitchFamily="34" charset="0"/>
              <a:cs typeface="Segoe UI" pitchFamily="34" charset="0"/>
            </a:endParaRPr>
          </a:p>
        </p:txBody>
      </p:sp>
      <p:sp>
        <p:nvSpPr>
          <p:cNvPr id="4" name="Tytuł 3"/>
          <p:cNvSpPr txBox="1">
            <a:spLocks/>
          </p:cNvSpPr>
          <p:nvPr/>
        </p:nvSpPr>
        <p:spPr>
          <a:xfrm>
            <a:off x="1043608" y="188640"/>
            <a:ext cx="7642096" cy="811468"/>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200" b="1" dirty="0">
                <a:latin typeface="Calibri" pitchFamily="34" charset="0"/>
                <a:cs typeface="Segoe UI" pitchFamily="34" charset="0"/>
              </a:rPr>
              <a:t>Podstawowe pojęcia statystyczne</a:t>
            </a:r>
            <a:endParaRPr lang="pl-PL" sz="3200" dirty="0">
              <a:latin typeface="Calibri" pitchFamily="34" charset="0"/>
            </a:endParaRPr>
          </a:p>
        </p:txBody>
      </p:sp>
    </p:spTree>
    <p:extLst>
      <p:ext uri="{BB962C8B-B14F-4D97-AF65-F5344CB8AC3E}">
        <p14:creationId xmlns:p14="http://schemas.microsoft.com/office/powerpoint/2010/main" val="3200572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131422" y="1700808"/>
            <a:ext cx="7671226" cy="4896544"/>
          </a:xfrm>
        </p:spPr>
        <p:txBody>
          <a:bodyPr>
            <a:noAutofit/>
          </a:bodyPr>
          <a:lstStyle/>
          <a:p>
            <a:pPr algn="just">
              <a:lnSpc>
                <a:spcPct val="150000"/>
              </a:lnSpc>
              <a:spcBef>
                <a:spcPts val="0"/>
              </a:spcBef>
            </a:pPr>
            <a:r>
              <a:rPr lang="pl-PL" sz="1800" dirty="0">
                <a:latin typeface="Calibri" pitchFamily="34" charset="0"/>
              </a:rPr>
              <a:t>W przypadku badania:</a:t>
            </a:r>
          </a:p>
          <a:p>
            <a:pPr marL="313182" indent="-285750" algn="just">
              <a:lnSpc>
                <a:spcPct val="150000"/>
              </a:lnSpc>
              <a:spcBef>
                <a:spcPts val="0"/>
              </a:spcBef>
              <a:buFont typeface="Arial" panose="020B0604020202020204" pitchFamily="34" charset="0"/>
              <a:buChar char="•"/>
            </a:pPr>
            <a:r>
              <a:rPr lang="pl-PL" sz="1800" dirty="0">
                <a:latin typeface="Calibri" pitchFamily="34" charset="0"/>
              </a:rPr>
              <a:t>poglądów politycznych studentów pewnej uczelni — zbiorowością statystyczną są studenci tej uczelni, </a:t>
            </a:r>
          </a:p>
          <a:p>
            <a:pPr marL="313182" indent="-285750" algn="just">
              <a:lnSpc>
                <a:spcPct val="150000"/>
              </a:lnSpc>
              <a:spcBef>
                <a:spcPts val="0"/>
              </a:spcBef>
              <a:buFont typeface="Arial" panose="020B0604020202020204" pitchFamily="34" charset="0"/>
              <a:buChar char="•"/>
            </a:pPr>
            <a:r>
              <a:rPr lang="pl-PL" sz="1800" dirty="0">
                <a:latin typeface="Calibri" pitchFamily="34" charset="0"/>
              </a:rPr>
              <a:t> poziomu wykształcenia mieszkańców Polski — zbiorowością statystyczną są osoby mieszkające w Polsce,  </a:t>
            </a:r>
          </a:p>
          <a:p>
            <a:pPr marL="313182" indent="-285750" algn="just">
              <a:lnSpc>
                <a:spcPct val="150000"/>
              </a:lnSpc>
              <a:spcBef>
                <a:spcPts val="0"/>
              </a:spcBef>
              <a:buFont typeface="Arial" panose="020B0604020202020204" pitchFamily="34" charset="0"/>
              <a:buChar char="•"/>
            </a:pPr>
            <a:r>
              <a:rPr lang="pl-PL" sz="1800" dirty="0">
                <a:latin typeface="Calibri" pitchFamily="34" charset="0"/>
              </a:rPr>
              <a:t>poziomu nauczania w szkołach województwa zachodniopomorskiego — zbiorowością statystyczną są szkoły tego województwa.</a:t>
            </a:r>
          </a:p>
          <a:p>
            <a:pPr marL="313182" indent="-285750" algn="just">
              <a:lnSpc>
                <a:spcPct val="150000"/>
              </a:lnSpc>
              <a:spcBef>
                <a:spcPts val="0"/>
              </a:spcBef>
              <a:buFont typeface="Arial" panose="020B0604020202020204" pitchFamily="34" charset="0"/>
              <a:buChar char="•"/>
            </a:pPr>
            <a:r>
              <a:rPr lang="pl-PL" sz="1800" dirty="0">
                <a:latin typeface="Calibri" pitchFamily="34" charset="0"/>
              </a:rPr>
              <a:t>nowo otwarte hotele w Europie w sezonie 2022</a:t>
            </a:r>
          </a:p>
          <a:p>
            <a:pPr algn="ctr">
              <a:lnSpc>
                <a:spcPct val="150000"/>
              </a:lnSpc>
              <a:spcBef>
                <a:spcPts val="0"/>
              </a:spcBef>
            </a:pPr>
            <a:endParaRPr lang="pl-PL" sz="1800" dirty="0">
              <a:latin typeface="Calibri" pitchFamily="34" charset="0"/>
            </a:endParaRPr>
          </a:p>
          <a:p>
            <a:pPr algn="ctr">
              <a:lnSpc>
                <a:spcPct val="150000"/>
              </a:lnSpc>
              <a:spcBef>
                <a:spcPts val="0"/>
              </a:spcBef>
            </a:pPr>
            <a:r>
              <a:rPr lang="pl-PL" sz="1800" dirty="0">
                <a:latin typeface="Calibri" pitchFamily="34" charset="0"/>
              </a:rPr>
              <a:t>Przeprowadzając badania w tych grupach określamy </a:t>
            </a:r>
            <a:r>
              <a:rPr lang="pl-PL" sz="1800" b="1" i="1" dirty="0">
                <a:latin typeface="Calibri" pitchFamily="34" charset="0"/>
              </a:rPr>
              <a:t>prawidłowości statystyczne.</a:t>
            </a:r>
          </a:p>
          <a:p>
            <a:pPr algn="just">
              <a:lnSpc>
                <a:spcPct val="150000"/>
              </a:lnSpc>
              <a:spcBef>
                <a:spcPts val="0"/>
              </a:spcBef>
            </a:pPr>
            <a:endParaRPr lang="pl-PL" sz="1800" dirty="0">
              <a:latin typeface="Calibri" pitchFamily="34" charset="0"/>
            </a:endParaRPr>
          </a:p>
          <a:p>
            <a:pPr algn="just">
              <a:lnSpc>
                <a:spcPct val="150000"/>
              </a:lnSpc>
              <a:spcBef>
                <a:spcPts val="0"/>
              </a:spcBef>
            </a:pPr>
            <a:endParaRPr lang="pl-PL" sz="1800" dirty="0">
              <a:latin typeface="Calibri" pitchFamily="34" charset="0"/>
            </a:endParaRPr>
          </a:p>
          <a:p>
            <a:pPr algn="just">
              <a:lnSpc>
                <a:spcPct val="150000"/>
              </a:lnSpc>
              <a:spcBef>
                <a:spcPts val="0"/>
              </a:spcBef>
            </a:pPr>
            <a:endParaRPr lang="pl-PL" sz="200" b="1" dirty="0">
              <a:latin typeface="Calibri" pitchFamily="34" charset="0"/>
            </a:endParaRPr>
          </a:p>
          <a:p>
            <a:pPr algn="just">
              <a:lnSpc>
                <a:spcPct val="150000"/>
              </a:lnSpc>
              <a:spcBef>
                <a:spcPts val="0"/>
              </a:spcBef>
            </a:pPr>
            <a:endParaRPr lang="pl-PL" sz="1800" b="1" dirty="0">
              <a:latin typeface="Calibri" pitchFamily="34" charset="0"/>
            </a:endParaRPr>
          </a:p>
          <a:p>
            <a:pPr algn="just">
              <a:lnSpc>
                <a:spcPct val="150000"/>
              </a:lnSpc>
              <a:spcBef>
                <a:spcPts val="0"/>
              </a:spcBef>
            </a:pPr>
            <a:endParaRPr lang="pl-PL" sz="300" b="1" i="1" dirty="0">
              <a:latin typeface="Calibri" pitchFamily="34" charset="0"/>
            </a:endParaRPr>
          </a:p>
          <a:p>
            <a:pPr algn="just">
              <a:spcBef>
                <a:spcPts val="0"/>
              </a:spcBef>
            </a:pPr>
            <a:br>
              <a:rPr lang="pl-PL" sz="1800" dirty="0">
                <a:latin typeface="Calibri" pitchFamily="34" charset="0"/>
              </a:rPr>
            </a:br>
            <a:endParaRPr lang="pl-PL" sz="1800" dirty="0">
              <a:solidFill>
                <a:schemeClr val="tx1"/>
              </a:solidFill>
              <a:latin typeface="Calibri" pitchFamily="34" charset="0"/>
              <a:cs typeface="Segoe UI" pitchFamily="34" charset="0"/>
            </a:endParaRPr>
          </a:p>
        </p:txBody>
      </p:sp>
      <p:sp>
        <p:nvSpPr>
          <p:cNvPr id="4" name="Tytuł 3"/>
          <p:cNvSpPr txBox="1">
            <a:spLocks/>
          </p:cNvSpPr>
          <p:nvPr/>
        </p:nvSpPr>
        <p:spPr>
          <a:xfrm>
            <a:off x="1075438" y="476672"/>
            <a:ext cx="7642096" cy="811468"/>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lnSpc>
                <a:spcPct val="150000"/>
              </a:lnSpc>
              <a:spcBef>
                <a:spcPts val="0"/>
              </a:spcBef>
            </a:pPr>
            <a:r>
              <a:rPr lang="pl-PL" sz="3200" b="1" dirty="0">
                <a:latin typeface="Calibri" pitchFamily="34" charset="0"/>
              </a:rPr>
              <a:t>Przykłady zbiorowości statystycznych</a:t>
            </a:r>
          </a:p>
        </p:txBody>
      </p:sp>
    </p:spTree>
    <p:extLst>
      <p:ext uri="{BB962C8B-B14F-4D97-AF65-F5344CB8AC3E}">
        <p14:creationId xmlns:p14="http://schemas.microsoft.com/office/powerpoint/2010/main" val="2942563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043608" y="188640"/>
            <a:ext cx="7642096" cy="668592"/>
          </a:xfrm>
        </p:spPr>
        <p:txBody>
          <a:bodyPr>
            <a:normAutofit/>
          </a:bodyPr>
          <a:lstStyle/>
          <a:p>
            <a:pPr algn="ctr"/>
            <a:r>
              <a:rPr lang="pl-PL" sz="3200" b="1" dirty="0">
                <a:latin typeface="Calibri" pitchFamily="34" charset="0"/>
                <a:cs typeface="Segoe UI" pitchFamily="34" charset="0"/>
              </a:rPr>
              <a:t>Literatura</a:t>
            </a:r>
            <a:endParaRPr lang="pl-PL" sz="3200" dirty="0">
              <a:latin typeface="Calibri" pitchFamily="34" charset="0"/>
            </a:endParaRPr>
          </a:p>
        </p:txBody>
      </p:sp>
      <p:sp>
        <p:nvSpPr>
          <p:cNvPr id="3" name="Podtytuł 2"/>
          <p:cNvSpPr>
            <a:spLocks noGrp="1"/>
          </p:cNvSpPr>
          <p:nvPr>
            <p:ph idx="1"/>
          </p:nvPr>
        </p:nvSpPr>
        <p:spPr>
          <a:xfrm>
            <a:off x="1000100" y="857232"/>
            <a:ext cx="7820372" cy="5715040"/>
          </a:xfrm>
        </p:spPr>
        <p:txBody>
          <a:bodyPr anchor="ctr">
            <a:noAutofit/>
          </a:bodyPr>
          <a:lstStyle/>
          <a:p>
            <a:pPr marL="82296" indent="0" algn="ctr">
              <a:buNone/>
            </a:pPr>
            <a:endParaRPr lang="pl-PL" sz="1800" dirty="0">
              <a:solidFill>
                <a:schemeClr val="tx1"/>
              </a:solidFill>
              <a:latin typeface="Calibri" pitchFamily="34" charset="0"/>
              <a:cs typeface="Segoe UI" pitchFamily="34" charset="0"/>
            </a:endParaRPr>
          </a:p>
          <a:p>
            <a:pPr marL="82296" indent="0" algn="ctr">
              <a:buNone/>
            </a:pPr>
            <a:endParaRPr lang="pl-PL" sz="1800" dirty="0">
              <a:latin typeface="Calibri" pitchFamily="34" charset="0"/>
              <a:cs typeface="Segoe UI" pitchFamily="34" charset="0"/>
            </a:endParaRPr>
          </a:p>
          <a:p>
            <a:pPr marL="82296" indent="0">
              <a:lnSpc>
                <a:spcPct val="150000"/>
              </a:lnSpc>
              <a:spcBef>
                <a:spcPts val="0"/>
              </a:spcBef>
              <a:buNone/>
            </a:pPr>
            <a:r>
              <a:rPr lang="pl-PL" sz="1750" b="1" dirty="0">
                <a:solidFill>
                  <a:schemeClr val="tx2"/>
                </a:solidFill>
                <a:latin typeface="Calibri" pitchFamily="34" charset="0"/>
                <a:cs typeface="Segoe UI" pitchFamily="34" charset="0"/>
              </a:rPr>
              <a:t>Literatura podstawowa:</a:t>
            </a:r>
          </a:p>
          <a:p>
            <a:pPr algn="just">
              <a:lnSpc>
                <a:spcPct val="150000"/>
              </a:lnSpc>
              <a:spcBef>
                <a:spcPts val="0"/>
              </a:spcBef>
              <a:buNone/>
            </a:pPr>
            <a:r>
              <a:rPr lang="pl-PL" sz="1750" dirty="0">
                <a:latin typeface="Calibri" pitchFamily="34" charset="0"/>
              </a:rPr>
              <a:t>     Szczepańska-Przekota A., Przekota G., 2020, </a:t>
            </a:r>
            <a:r>
              <a:rPr lang="pl-PL" sz="1750" i="1" dirty="0">
                <a:latin typeface="Calibri" pitchFamily="34" charset="0"/>
              </a:rPr>
              <a:t>Statystyka opisowa w teorii i zadaniach,</a:t>
            </a:r>
            <a:r>
              <a:rPr lang="pl-PL" sz="1750" dirty="0">
                <a:latin typeface="Calibri" pitchFamily="34" charset="0"/>
              </a:rPr>
              <a:t> Wydawnictwo Politechnika Koszalińska.</a:t>
            </a:r>
          </a:p>
          <a:p>
            <a:pPr algn="just">
              <a:lnSpc>
                <a:spcPct val="150000"/>
              </a:lnSpc>
              <a:spcBef>
                <a:spcPts val="0"/>
              </a:spcBef>
              <a:buNone/>
            </a:pPr>
            <a:r>
              <a:rPr lang="pl-PL" sz="1750" dirty="0">
                <a:latin typeface="Calibri" pitchFamily="34" charset="0"/>
              </a:rPr>
              <a:t>     Sobczyk M., 2008, </a:t>
            </a:r>
            <a:r>
              <a:rPr lang="pl-PL" sz="1750" i="1" dirty="0">
                <a:latin typeface="Calibri" pitchFamily="34" charset="0"/>
              </a:rPr>
              <a:t>Statystyka</a:t>
            </a:r>
            <a:r>
              <a:rPr lang="pl-PL" sz="1750" dirty="0">
                <a:latin typeface="Calibri" pitchFamily="34" charset="0"/>
              </a:rPr>
              <a:t>, Wydawnictwo Naukowe PWN, Warszawa.</a:t>
            </a:r>
          </a:p>
          <a:p>
            <a:pPr algn="just">
              <a:lnSpc>
                <a:spcPct val="150000"/>
              </a:lnSpc>
              <a:spcBef>
                <a:spcPts val="0"/>
              </a:spcBef>
              <a:buNone/>
            </a:pPr>
            <a:r>
              <a:rPr lang="pl-PL" sz="1750" dirty="0">
                <a:latin typeface="Calibri" pitchFamily="34" charset="0"/>
              </a:rPr>
              <a:t>     Jóźwiak J., Podgórski J.,2012, </a:t>
            </a:r>
            <a:r>
              <a:rPr lang="pl-PL" sz="1750" i="1" dirty="0">
                <a:latin typeface="Calibri" pitchFamily="34" charset="0"/>
              </a:rPr>
              <a:t>Statystyka od podstaw</a:t>
            </a:r>
            <a:r>
              <a:rPr lang="pl-PL" sz="1750" dirty="0">
                <a:latin typeface="Calibri" pitchFamily="34" charset="0"/>
              </a:rPr>
              <a:t>, Polskie Wydawnictwo Ekonomiczne </a:t>
            </a:r>
          </a:p>
          <a:p>
            <a:pPr algn="just">
              <a:lnSpc>
                <a:spcPct val="150000"/>
              </a:lnSpc>
              <a:spcBef>
                <a:spcPts val="0"/>
              </a:spcBef>
              <a:buNone/>
            </a:pPr>
            <a:endParaRPr lang="pl-PL" sz="1750" b="1" dirty="0">
              <a:solidFill>
                <a:schemeClr val="tx2"/>
              </a:solidFill>
              <a:latin typeface="Calibri" pitchFamily="34" charset="0"/>
            </a:endParaRPr>
          </a:p>
          <a:p>
            <a:pPr algn="just">
              <a:lnSpc>
                <a:spcPct val="150000"/>
              </a:lnSpc>
              <a:spcBef>
                <a:spcPts val="0"/>
              </a:spcBef>
              <a:buNone/>
            </a:pPr>
            <a:r>
              <a:rPr lang="pl-PL" sz="1750" b="1" dirty="0">
                <a:solidFill>
                  <a:schemeClr val="tx2"/>
                </a:solidFill>
                <a:latin typeface="Calibri" pitchFamily="34" charset="0"/>
              </a:rPr>
              <a:t>Literatura uzupełniająca:</a:t>
            </a:r>
          </a:p>
          <a:p>
            <a:pPr lvl="0" algn="just">
              <a:lnSpc>
                <a:spcPct val="150000"/>
              </a:lnSpc>
              <a:spcBef>
                <a:spcPts val="0"/>
              </a:spcBef>
              <a:buNone/>
            </a:pPr>
            <a:r>
              <a:rPr lang="pl-PL" sz="1750" dirty="0">
                <a:latin typeface="Calibri" pitchFamily="34" charset="0"/>
              </a:rPr>
              <a:t>     Wojna A., 2011, </a:t>
            </a:r>
            <a:r>
              <a:rPr lang="pl-PL" sz="1750" i="1" dirty="0">
                <a:latin typeface="Calibri" pitchFamily="34" charset="0"/>
              </a:rPr>
              <a:t>Wykłady z podstaw statystyki. Część I. Opis statystyczny</a:t>
            </a:r>
            <a:r>
              <a:rPr lang="pl-PL" sz="1750" dirty="0">
                <a:latin typeface="Calibri" pitchFamily="34" charset="0"/>
              </a:rPr>
              <a:t>, Wydawnictwo </a:t>
            </a:r>
            <a:r>
              <a:rPr lang="pl-PL" sz="1750" dirty="0" err="1">
                <a:latin typeface="Calibri" pitchFamily="34" charset="0"/>
              </a:rPr>
              <a:t>PK</a:t>
            </a:r>
            <a:r>
              <a:rPr lang="pl-PL" sz="1750" dirty="0">
                <a:latin typeface="Calibri" pitchFamily="34" charset="0"/>
              </a:rPr>
              <a:t>, Koszalin.</a:t>
            </a:r>
          </a:p>
          <a:p>
            <a:pPr lvl="0" algn="just">
              <a:lnSpc>
                <a:spcPct val="150000"/>
              </a:lnSpc>
              <a:spcBef>
                <a:spcPts val="0"/>
              </a:spcBef>
              <a:buNone/>
            </a:pPr>
            <a:r>
              <a:rPr lang="pl-PL" sz="1750" dirty="0">
                <a:latin typeface="Calibri" pitchFamily="34" charset="0"/>
              </a:rPr>
              <a:t>     Stanisz A., </a:t>
            </a:r>
            <a:r>
              <a:rPr lang="pl-PL" sz="1750" i="1" dirty="0">
                <a:latin typeface="Calibri" pitchFamily="34" charset="0"/>
              </a:rPr>
              <a:t>Przystępny kurs statystyki, z zastosowaniem STATISTICA.PL na przykładach z medycyny </a:t>
            </a:r>
          </a:p>
          <a:p>
            <a:pPr marL="457200" indent="-457200" algn="just"/>
            <a:endParaRPr lang="pl-PL" sz="1800" b="1" dirty="0">
              <a:solidFill>
                <a:schemeClr val="tx1"/>
              </a:solidFill>
              <a:latin typeface="Calibri" pitchFamily="34" charset="0"/>
              <a:cs typeface="Segoe UI" pitchFamily="34" charset="0"/>
            </a:endParaRPr>
          </a:p>
          <a:p>
            <a:pPr marL="0" indent="0" algn="ctr">
              <a:buNone/>
            </a:pPr>
            <a:r>
              <a:rPr lang="pl-PL" sz="1800" b="1" dirty="0">
                <a:solidFill>
                  <a:schemeClr val="tx1"/>
                </a:solidFill>
                <a:latin typeface="Calibri" pitchFamily="34" charset="0"/>
                <a:cs typeface="Segoe UI" pitchFamily="34" charset="0"/>
              </a:rPr>
              <a:t>  </a:t>
            </a:r>
            <a:endParaRPr lang="pl-PL" sz="1800" dirty="0">
              <a:solidFill>
                <a:schemeClr val="tx1"/>
              </a:solidFill>
              <a:latin typeface="Calibri" pitchFamily="34" charset="0"/>
              <a:cs typeface="Segoe UI"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115616" y="1628800"/>
            <a:ext cx="7671226" cy="4824536"/>
          </a:xfrm>
        </p:spPr>
        <p:txBody>
          <a:bodyPr>
            <a:noAutofit/>
          </a:bodyPr>
          <a:lstStyle/>
          <a:p>
            <a:pPr algn="just">
              <a:lnSpc>
                <a:spcPct val="150000"/>
              </a:lnSpc>
              <a:spcBef>
                <a:spcPts val="0"/>
              </a:spcBef>
            </a:pPr>
            <a:r>
              <a:rPr lang="pl-PL" sz="1800" dirty="0">
                <a:latin typeface="Calibri" pitchFamily="34" charset="0"/>
              </a:rPr>
              <a:t>Zbiorowość statystyczna może być:</a:t>
            </a:r>
          </a:p>
          <a:p>
            <a:pPr marL="313182" indent="-285750" algn="just">
              <a:lnSpc>
                <a:spcPct val="150000"/>
              </a:lnSpc>
              <a:spcBef>
                <a:spcPts val="0"/>
              </a:spcBef>
              <a:buFont typeface="Arial" panose="020B0604020202020204" pitchFamily="34" charset="0"/>
              <a:buChar char="•"/>
            </a:pPr>
            <a:r>
              <a:rPr lang="pl-PL" sz="1800" b="1" dirty="0">
                <a:latin typeface="Calibri" pitchFamily="34" charset="0"/>
              </a:rPr>
              <a:t>zbiorowością generalną </a:t>
            </a:r>
            <a:r>
              <a:rPr lang="pl-PL" sz="1800" dirty="0">
                <a:latin typeface="Calibri" pitchFamily="34" charset="0"/>
              </a:rPr>
              <a:t>(populacją generalną) — stanowią ją wszystkie elementy będące przedmiotem badania, co do których chcemy formułować wnioski ogólne;</a:t>
            </a:r>
          </a:p>
          <a:p>
            <a:pPr marL="313182" indent="-285750" algn="just">
              <a:lnSpc>
                <a:spcPct val="150000"/>
              </a:lnSpc>
              <a:spcBef>
                <a:spcPts val="0"/>
              </a:spcBef>
              <a:buFont typeface="Arial" panose="020B0604020202020204" pitchFamily="34" charset="0"/>
              <a:buChar char="•"/>
            </a:pPr>
            <a:r>
              <a:rPr lang="pl-PL" sz="1800" b="1" dirty="0">
                <a:latin typeface="Calibri" pitchFamily="34" charset="0"/>
              </a:rPr>
              <a:t>zbiorowością próbną </a:t>
            </a:r>
            <a:r>
              <a:rPr lang="pl-PL" sz="1800" dirty="0">
                <a:latin typeface="Calibri" pitchFamily="34" charset="0"/>
              </a:rPr>
              <a:t>(populacja próbna, próba) – stanowi ją część elementów wchodzących w skład populacji generalnej. Elementy do próby wybiera się w określony sposób (losowo lub nielosowo).</a:t>
            </a:r>
          </a:p>
          <a:p>
            <a:pPr algn="just">
              <a:lnSpc>
                <a:spcPct val="150000"/>
              </a:lnSpc>
              <a:spcBef>
                <a:spcPts val="0"/>
              </a:spcBef>
            </a:pPr>
            <a:endParaRPr lang="pl-PL" sz="1800" dirty="0">
              <a:latin typeface="Calibri" pitchFamily="34" charset="0"/>
            </a:endParaRPr>
          </a:p>
          <a:p>
            <a:pPr algn="just">
              <a:lnSpc>
                <a:spcPct val="150000"/>
              </a:lnSpc>
              <a:spcBef>
                <a:spcPts val="0"/>
              </a:spcBef>
            </a:pPr>
            <a:endParaRPr lang="pl-PL" sz="1800" dirty="0">
              <a:latin typeface="Calibri" pitchFamily="34" charset="0"/>
            </a:endParaRPr>
          </a:p>
          <a:p>
            <a:pPr algn="just">
              <a:lnSpc>
                <a:spcPct val="150000"/>
              </a:lnSpc>
              <a:spcBef>
                <a:spcPts val="0"/>
              </a:spcBef>
            </a:pPr>
            <a:endParaRPr lang="pl-PL" sz="1800" dirty="0">
              <a:latin typeface="Calibri" pitchFamily="34" charset="0"/>
            </a:endParaRPr>
          </a:p>
          <a:p>
            <a:pPr algn="just">
              <a:lnSpc>
                <a:spcPct val="150000"/>
              </a:lnSpc>
              <a:spcBef>
                <a:spcPts val="0"/>
              </a:spcBef>
            </a:pPr>
            <a:endParaRPr lang="pl-PL" sz="200" b="1" dirty="0">
              <a:latin typeface="Calibri" pitchFamily="34" charset="0"/>
            </a:endParaRPr>
          </a:p>
          <a:p>
            <a:pPr algn="just">
              <a:lnSpc>
                <a:spcPct val="150000"/>
              </a:lnSpc>
              <a:spcBef>
                <a:spcPts val="0"/>
              </a:spcBef>
            </a:pPr>
            <a:endParaRPr lang="pl-PL" sz="1800" b="1" dirty="0">
              <a:latin typeface="Calibri" pitchFamily="34" charset="0"/>
            </a:endParaRPr>
          </a:p>
          <a:p>
            <a:pPr algn="just">
              <a:lnSpc>
                <a:spcPct val="150000"/>
              </a:lnSpc>
              <a:spcBef>
                <a:spcPts val="0"/>
              </a:spcBef>
            </a:pPr>
            <a:endParaRPr lang="pl-PL" sz="300" b="1" i="1" dirty="0">
              <a:latin typeface="Calibri" pitchFamily="34" charset="0"/>
            </a:endParaRPr>
          </a:p>
          <a:p>
            <a:pPr algn="just">
              <a:spcBef>
                <a:spcPts val="0"/>
              </a:spcBef>
            </a:pPr>
            <a:br>
              <a:rPr lang="pl-PL" sz="1800" dirty="0">
                <a:latin typeface="Calibri" pitchFamily="34" charset="0"/>
              </a:rPr>
            </a:br>
            <a:endParaRPr lang="pl-PL" sz="1800" dirty="0">
              <a:solidFill>
                <a:schemeClr val="tx1"/>
              </a:solidFill>
              <a:latin typeface="Calibri" pitchFamily="34" charset="0"/>
              <a:cs typeface="Segoe UI" pitchFamily="34" charset="0"/>
            </a:endParaRPr>
          </a:p>
        </p:txBody>
      </p:sp>
      <p:sp>
        <p:nvSpPr>
          <p:cNvPr id="4" name="Tytuł 3"/>
          <p:cNvSpPr txBox="1">
            <a:spLocks/>
          </p:cNvSpPr>
          <p:nvPr/>
        </p:nvSpPr>
        <p:spPr>
          <a:xfrm>
            <a:off x="1043608" y="188640"/>
            <a:ext cx="7642096" cy="811468"/>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lnSpc>
                <a:spcPct val="150000"/>
              </a:lnSpc>
              <a:spcBef>
                <a:spcPts val="0"/>
              </a:spcBef>
            </a:pPr>
            <a:r>
              <a:rPr lang="pl-PL" sz="3200" b="1" dirty="0">
                <a:latin typeface="Calibri" pitchFamily="34" charset="0"/>
              </a:rPr>
              <a:t>Zbiorowość statystyczna</a:t>
            </a:r>
          </a:p>
        </p:txBody>
      </p:sp>
    </p:spTree>
    <p:extLst>
      <p:ext uri="{BB962C8B-B14F-4D97-AF65-F5344CB8AC3E}">
        <p14:creationId xmlns:p14="http://schemas.microsoft.com/office/powerpoint/2010/main" val="2256481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115616" y="1124744"/>
            <a:ext cx="7671226" cy="5018900"/>
          </a:xfrm>
        </p:spPr>
        <p:txBody>
          <a:bodyPr>
            <a:noAutofit/>
          </a:bodyPr>
          <a:lstStyle/>
          <a:p>
            <a:pPr algn="just">
              <a:spcBef>
                <a:spcPts val="0"/>
              </a:spcBef>
            </a:pPr>
            <a:endParaRPr lang="pl-PL" sz="1800" b="1" dirty="0">
              <a:latin typeface="Calibri" pitchFamily="34" charset="0"/>
            </a:endParaRPr>
          </a:p>
          <a:p>
            <a:pPr algn="just">
              <a:lnSpc>
                <a:spcPct val="150000"/>
              </a:lnSpc>
              <a:spcBef>
                <a:spcPts val="0"/>
              </a:spcBef>
            </a:pPr>
            <a:r>
              <a:rPr lang="pl-PL" sz="1800" dirty="0">
                <a:latin typeface="Calibri" pitchFamily="34" charset="0"/>
              </a:rPr>
              <a:t>Każda zbiorowość statystyczna składa się z </a:t>
            </a:r>
            <a:r>
              <a:rPr lang="pl-PL" sz="1800" b="1" dirty="0">
                <a:latin typeface="Calibri" pitchFamily="34" charset="0"/>
              </a:rPr>
              <a:t>jednostek statystycznych</a:t>
            </a:r>
            <a:r>
              <a:rPr lang="pl-PL" sz="1800" dirty="0">
                <a:latin typeface="Calibri" pitchFamily="34" charset="0"/>
              </a:rPr>
              <a:t>. Oznacza to, że wszelkie dane statystyczne (informacje) pochodzą od poszczególnych jednostek danej zbiorowości.</a:t>
            </a:r>
          </a:p>
          <a:p>
            <a:pPr algn="just">
              <a:lnSpc>
                <a:spcPct val="150000"/>
              </a:lnSpc>
              <a:spcBef>
                <a:spcPts val="0"/>
              </a:spcBef>
            </a:pPr>
            <a:endParaRPr lang="pl-PL" sz="1800" b="1" dirty="0">
              <a:latin typeface="Calibri" pitchFamily="34" charset="0"/>
            </a:endParaRPr>
          </a:p>
          <a:p>
            <a:pPr algn="just">
              <a:lnSpc>
                <a:spcPct val="150000"/>
              </a:lnSpc>
              <a:spcBef>
                <a:spcPts val="0"/>
              </a:spcBef>
            </a:pPr>
            <a:r>
              <a:rPr lang="pl-PL" sz="1800" b="1" dirty="0">
                <a:latin typeface="Calibri" pitchFamily="34" charset="0"/>
              </a:rPr>
              <a:t>Jednostka statystyczna </a:t>
            </a:r>
            <a:r>
              <a:rPr lang="pl-PL" sz="1800" dirty="0">
                <a:latin typeface="Calibri" pitchFamily="34" charset="0"/>
              </a:rPr>
              <a:t>— element składowy zbiorowości poddany obserwacji lub pomiarowi, ściśle określony pod względem rzeczowym (kto lub co jest przedmiotem badania?), przestrzennym (gdzie znajduje się zbiorowość?) oraz czasowym (jakiego momentu dotyczy badanie?).</a:t>
            </a:r>
          </a:p>
          <a:p>
            <a:pPr algn="just">
              <a:lnSpc>
                <a:spcPct val="150000"/>
              </a:lnSpc>
              <a:spcBef>
                <a:spcPts val="0"/>
              </a:spcBef>
            </a:pPr>
            <a:endParaRPr lang="pl-PL" sz="200" dirty="0">
              <a:latin typeface="Calibri" pitchFamily="34" charset="0"/>
            </a:endParaRPr>
          </a:p>
          <a:p>
            <a:pPr algn="just">
              <a:lnSpc>
                <a:spcPct val="150000"/>
              </a:lnSpc>
              <a:spcBef>
                <a:spcPts val="0"/>
              </a:spcBef>
            </a:pPr>
            <a:endParaRPr lang="pl-PL" sz="1800" b="1" dirty="0">
              <a:latin typeface="Calibri" pitchFamily="34" charset="0"/>
            </a:endParaRPr>
          </a:p>
          <a:p>
            <a:pPr algn="just">
              <a:lnSpc>
                <a:spcPct val="150000"/>
              </a:lnSpc>
              <a:spcBef>
                <a:spcPts val="0"/>
              </a:spcBef>
            </a:pPr>
            <a:endParaRPr lang="pl-PL" sz="300" b="1" i="1" dirty="0">
              <a:latin typeface="Calibri" pitchFamily="34" charset="0"/>
            </a:endParaRPr>
          </a:p>
          <a:p>
            <a:pPr algn="just">
              <a:spcBef>
                <a:spcPts val="0"/>
              </a:spcBef>
            </a:pPr>
            <a:br>
              <a:rPr lang="pl-PL" sz="1800" dirty="0">
                <a:latin typeface="Calibri" pitchFamily="34" charset="0"/>
              </a:rPr>
            </a:br>
            <a:endParaRPr lang="pl-PL" sz="1800" dirty="0">
              <a:solidFill>
                <a:schemeClr val="tx1"/>
              </a:solidFill>
              <a:latin typeface="Calibri" pitchFamily="34" charset="0"/>
              <a:cs typeface="Segoe UI" pitchFamily="34" charset="0"/>
            </a:endParaRPr>
          </a:p>
        </p:txBody>
      </p:sp>
      <p:sp>
        <p:nvSpPr>
          <p:cNvPr id="4" name="Tytuł 3"/>
          <p:cNvSpPr txBox="1">
            <a:spLocks/>
          </p:cNvSpPr>
          <p:nvPr/>
        </p:nvSpPr>
        <p:spPr>
          <a:xfrm>
            <a:off x="1043608" y="188640"/>
            <a:ext cx="7642096" cy="811468"/>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200" b="1" dirty="0">
                <a:latin typeface="Calibri" pitchFamily="34" charset="0"/>
                <a:cs typeface="Segoe UI" pitchFamily="34" charset="0"/>
              </a:rPr>
              <a:t>Podstawowe pojęcia statystyczne</a:t>
            </a:r>
            <a:endParaRPr lang="pl-PL" sz="3200" dirty="0">
              <a:latin typeface="Calibri" pitchFamily="34" charset="0"/>
            </a:endParaRPr>
          </a:p>
        </p:txBody>
      </p:sp>
    </p:spTree>
    <p:extLst>
      <p:ext uri="{BB962C8B-B14F-4D97-AF65-F5344CB8AC3E}">
        <p14:creationId xmlns:p14="http://schemas.microsoft.com/office/powerpoint/2010/main" val="3716043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075657" y="1196752"/>
            <a:ext cx="7671226" cy="5472608"/>
          </a:xfrm>
        </p:spPr>
        <p:txBody>
          <a:bodyPr>
            <a:noAutofit/>
          </a:bodyPr>
          <a:lstStyle/>
          <a:p>
            <a:pPr algn="just">
              <a:lnSpc>
                <a:spcPct val="150000"/>
              </a:lnSpc>
              <a:spcBef>
                <a:spcPts val="0"/>
              </a:spcBef>
            </a:pPr>
            <a:r>
              <a:rPr lang="pl-PL" sz="1800" dirty="0">
                <a:latin typeface="Calibri" pitchFamily="34" charset="0"/>
              </a:rPr>
              <a:t>W zbiorowości:</a:t>
            </a:r>
          </a:p>
          <a:p>
            <a:pPr marL="313182" indent="-285750" algn="just">
              <a:lnSpc>
                <a:spcPct val="150000"/>
              </a:lnSpc>
              <a:spcBef>
                <a:spcPts val="0"/>
              </a:spcBef>
              <a:buFont typeface="Wingdings" panose="05000000000000000000" pitchFamily="2" charset="2"/>
              <a:buChar char="§"/>
            </a:pPr>
            <a:r>
              <a:rPr lang="pl-PL" sz="1800" dirty="0">
                <a:latin typeface="Calibri" pitchFamily="34" charset="0"/>
              </a:rPr>
              <a:t>  studentów pewnej uczelni — jednostką statystyczną jest jeden student tejże uczelni,   </a:t>
            </a:r>
          </a:p>
          <a:p>
            <a:pPr marL="313182" indent="-285750" algn="just">
              <a:lnSpc>
                <a:spcPct val="150000"/>
              </a:lnSpc>
              <a:spcBef>
                <a:spcPts val="0"/>
              </a:spcBef>
              <a:buFont typeface="Wingdings" panose="05000000000000000000" pitchFamily="2" charset="2"/>
              <a:buChar char="§"/>
            </a:pPr>
            <a:r>
              <a:rPr lang="pl-PL" sz="1800" dirty="0">
                <a:latin typeface="Calibri" pitchFamily="34" charset="0"/>
              </a:rPr>
              <a:t>mieszkańców Polski — jednostką statystyczną jest jedna osoba mieszkająca w Polsce,   </a:t>
            </a:r>
          </a:p>
          <a:p>
            <a:pPr marL="313182" indent="-285750" algn="just">
              <a:lnSpc>
                <a:spcPct val="150000"/>
              </a:lnSpc>
              <a:spcBef>
                <a:spcPts val="0"/>
              </a:spcBef>
              <a:buFont typeface="Wingdings" panose="05000000000000000000" pitchFamily="2" charset="2"/>
              <a:buChar char="§"/>
            </a:pPr>
            <a:r>
              <a:rPr lang="pl-PL" sz="1800" dirty="0">
                <a:latin typeface="Calibri" pitchFamily="34" charset="0"/>
              </a:rPr>
              <a:t>szkół województwa zachodniopomorskiego — jednostką statystyczną jest jedna szkoła w tym województwie,</a:t>
            </a:r>
          </a:p>
          <a:p>
            <a:pPr marL="313182" indent="-285750" algn="just">
              <a:lnSpc>
                <a:spcPct val="150000"/>
              </a:lnSpc>
              <a:spcBef>
                <a:spcPts val="0"/>
              </a:spcBef>
              <a:buFont typeface="Wingdings" panose="05000000000000000000" pitchFamily="2" charset="2"/>
              <a:buChar char="§"/>
            </a:pPr>
            <a:r>
              <a:rPr lang="pl-PL" sz="1800" dirty="0">
                <a:latin typeface="Calibri" pitchFamily="34" charset="0"/>
              </a:rPr>
              <a:t>nowo otwarte hotele w Europie w sezonie 2022— jednostką statystyczną jest jeden nowo otwarty hotel w Europie,</a:t>
            </a:r>
          </a:p>
          <a:p>
            <a:pPr marL="313182" indent="-285750" algn="just">
              <a:lnSpc>
                <a:spcPct val="150000"/>
              </a:lnSpc>
              <a:spcBef>
                <a:spcPts val="0"/>
              </a:spcBef>
              <a:buFont typeface="Wingdings" panose="05000000000000000000" pitchFamily="2" charset="2"/>
              <a:buChar char="§"/>
            </a:pPr>
            <a:endParaRPr lang="pl-PL" sz="1800" dirty="0">
              <a:latin typeface="Calibri" pitchFamily="34" charset="0"/>
            </a:endParaRPr>
          </a:p>
          <a:p>
            <a:pPr algn="just">
              <a:lnSpc>
                <a:spcPct val="150000"/>
              </a:lnSpc>
              <a:spcBef>
                <a:spcPts val="0"/>
              </a:spcBef>
            </a:pPr>
            <a:endParaRPr lang="pl-PL" sz="1800" b="1" dirty="0">
              <a:latin typeface="Calibri" pitchFamily="34" charset="0"/>
            </a:endParaRPr>
          </a:p>
          <a:p>
            <a:pPr algn="just">
              <a:lnSpc>
                <a:spcPct val="150000"/>
              </a:lnSpc>
              <a:spcBef>
                <a:spcPts val="0"/>
              </a:spcBef>
            </a:pPr>
            <a:endParaRPr lang="pl-PL" sz="300" b="1" i="1" dirty="0">
              <a:latin typeface="Calibri" pitchFamily="34" charset="0"/>
            </a:endParaRPr>
          </a:p>
          <a:p>
            <a:pPr algn="just">
              <a:spcBef>
                <a:spcPts val="0"/>
              </a:spcBef>
            </a:pPr>
            <a:br>
              <a:rPr lang="pl-PL" sz="1800" dirty="0">
                <a:latin typeface="Calibri" pitchFamily="34" charset="0"/>
              </a:rPr>
            </a:br>
            <a:endParaRPr lang="pl-PL" sz="1800" dirty="0">
              <a:solidFill>
                <a:schemeClr val="tx1"/>
              </a:solidFill>
              <a:latin typeface="Calibri" pitchFamily="34" charset="0"/>
              <a:cs typeface="Segoe UI" pitchFamily="34" charset="0"/>
            </a:endParaRPr>
          </a:p>
        </p:txBody>
      </p:sp>
      <p:sp>
        <p:nvSpPr>
          <p:cNvPr id="4" name="Tytuł 3"/>
          <p:cNvSpPr txBox="1">
            <a:spLocks/>
          </p:cNvSpPr>
          <p:nvPr/>
        </p:nvSpPr>
        <p:spPr>
          <a:xfrm>
            <a:off x="1043608" y="188640"/>
            <a:ext cx="7642096" cy="525716"/>
          </a:xfrm>
          <a:prstGeom prst="rect">
            <a:avLst/>
          </a:prstGeom>
        </p:spPr>
        <p:txBody>
          <a:bodyPr anchor="b">
            <a:normAutofit fontScale="92500" lnSpcReduction="1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200" b="1" dirty="0">
                <a:latin typeface="Calibri" pitchFamily="34" charset="0"/>
                <a:cs typeface="Segoe UI" pitchFamily="34" charset="0"/>
              </a:rPr>
              <a:t>Przykłady jednostek statystycznych:</a:t>
            </a:r>
            <a:endParaRPr lang="pl-PL" sz="3200" dirty="0">
              <a:latin typeface="Calibri" pitchFamily="34" charset="0"/>
            </a:endParaRPr>
          </a:p>
        </p:txBody>
      </p:sp>
    </p:spTree>
    <p:extLst>
      <p:ext uri="{BB962C8B-B14F-4D97-AF65-F5344CB8AC3E}">
        <p14:creationId xmlns:p14="http://schemas.microsoft.com/office/powerpoint/2010/main" val="4282158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115616" y="908720"/>
            <a:ext cx="7671226" cy="5472608"/>
          </a:xfrm>
        </p:spPr>
        <p:txBody>
          <a:bodyPr>
            <a:noAutofit/>
          </a:bodyPr>
          <a:lstStyle/>
          <a:p>
            <a:pPr algn="just">
              <a:lnSpc>
                <a:spcPct val="150000"/>
              </a:lnSpc>
              <a:spcBef>
                <a:spcPts val="0"/>
              </a:spcBef>
            </a:pPr>
            <a:endParaRPr lang="pl-PL" sz="1800" dirty="0">
              <a:latin typeface="Calibri" pitchFamily="34" charset="0"/>
            </a:endParaRPr>
          </a:p>
          <a:p>
            <a:pPr algn="just">
              <a:lnSpc>
                <a:spcPct val="150000"/>
              </a:lnSpc>
              <a:spcBef>
                <a:spcPts val="0"/>
              </a:spcBef>
            </a:pPr>
            <a:r>
              <a:rPr lang="pl-PL" sz="1800" dirty="0">
                <a:latin typeface="Calibri" pitchFamily="34" charset="0"/>
              </a:rPr>
              <a:t>Liczbę jednostek zbiorowości nazywa się </a:t>
            </a:r>
            <a:r>
              <a:rPr lang="pl-PL" sz="1800" b="1" dirty="0">
                <a:latin typeface="Calibri" pitchFamily="34" charset="0"/>
              </a:rPr>
              <a:t>liczebnością zbiorowości</a:t>
            </a:r>
            <a:r>
              <a:rPr lang="pl-PL" sz="1800" dirty="0">
                <a:latin typeface="Calibri" pitchFamily="34" charset="0"/>
              </a:rPr>
              <a:t>.</a:t>
            </a:r>
          </a:p>
          <a:p>
            <a:pPr algn="just">
              <a:lnSpc>
                <a:spcPct val="150000"/>
              </a:lnSpc>
              <a:spcBef>
                <a:spcPts val="0"/>
              </a:spcBef>
            </a:pPr>
            <a:r>
              <a:rPr lang="pl-PL" sz="1800" dirty="0">
                <a:latin typeface="Calibri" pitchFamily="34" charset="0"/>
              </a:rPr>
              <a:t>Liczebność badanej zbiorowości generalnej będziemy oznaczać literą</a:t>
            </a:r>
            <a:r>
              <a:rPr lang="pl-PL" sz="1800" b="1" dirty="0">
                <a:latin typeface="Calibri" pitchFamily="34" charset="0"/>
              </a:rPr>
              <a:t> N, a próby literą n</a:t>
            </a:r>
            <a:r>
              <a:rPr lang="pl-PL" sz="1800" dirty="0">
                <a:latin typeface="Calibri" pitchFamily="34" charset="0"/>
              </a:rPr>
              <a:t>.</a:t>
            </a:r>
          </a:p>
          <a:p>
            <a:pPr algn="just">
              <a:lnSpc>
                <a:spcPct val="150000"/>
              </a:lnSpc>
              <a:spcBef>
                <a:spcPts val="0"/>
              </a:spcBef>
            </a:pPr>
            <a:endParaRPr lang="pl-PL" sz="1800" dirty="0">
              <a:latin typeface="Calibri" pitchFamily="34" charset="0"/>
            </a:endParaRPr>
          </a:p>
          <a:p>
            <a:pPr algn="just">
              <a:lnSpc>
                <a:spcPct val="150000"/>
              </a:lnSpc>
              <a:spcBef>
                <a:spcPts val="0"/>
              </a:spcBef>
            </a:pPr>
            <a:r>
              <a:rPr lang="pl-PL" sz="1800" i="1" u="sng" dirty="0">
                <a:latin typeface="Calibri" pitchFamily="34" charset="0"/>
              </a:rPr>
              <a:t>Na przykład: </a:t>
            </a:r>
            <a:r>
              <a:rPr lang="pl-PL" sz="1800" dirty="0">
                <a:latin typeface="Calibri" pitchFamily="34" charset="0"/>
              </a:rPr>
              <a:t>n = 30 osób oznacza, że badaniu poddano 30 osób (liczebność zbiorowości wynosi 30).</a:t>
            </a:r>
          </a:p>
          <a:p>
            <a:pPr algn="just">
              <a:lnSpc>
                <a:spcPct val="150000"/>
              </a:lnSpc>
              <a:spcBef>
                <a:spcPts val="0"/>
              </a:spcBef>
            </a:pPr>
            <a:endParaRPr lang="pl-PL" sz="1800" b="1" dirty="0">
              <a:latin typeface="Calibri" pitchFamily="34" charset="0"/>
            </a:endParaRPr>
          </a:p>
          <a:p>
            <a:pPr algn="just">
              <a:lnSpc>
                <a:spcPct val="150000"/>
              </a:lnSpc>
              <a:spcBef>
                <a:spcPts val="0"/>
              </a:spcBef>
            </a:pPr>
            <a:endParaRPr lang="pl-PL" sz="300" b="1" i="1" dirty="0">
              <a:latin typeface="Calibri" pitchFamily="34" charset="0"/>
            </a:endParaRPr>
          </a:p>
          <a:p>
            <a:pPr algn="just">
              <a:spcBef>
                <a:spcPts val="0"/>
              </a:spcBef>
            </a:pPr>
            <a:br>
              <a:rPr lang="pl-PL" sz="1800" dirty="0">
                <a:latin typeface="Calibri" pitchFamily="34" charset="0"/>
              </a:rPr>
            </a:br>
            <a:endParaRPr lang="pl-PL" sz="1800" dirty="0">
              <a:solidFill>
                <a:schemeClr val="tx1"/>
              </a:solidFill>
              <a:latin typeface="Calibri" pitchFamily="34" charset="0"/>
              <a:cs typeface="Segoe UI" pitchFamily="34" charset="0"/>
            </a:endParaRPr>
          </a:p>
        </p:txBody>
      </p:sp>
      <p:sp>
        <p:nvSpPr>
          <p:cNvPr id="4" name="Tytuł 3"/>
          <p:cNvSpPr txBox="1">
            <a:spLocks/>
          </p:cNvSpPr>
          <p:nvPr/>
        </p:nvSpPr>
        <p:spPr>
          <a:xfrm>
            <a:off x="1043608" y="188640"/>
            <a:ext cx="7642096" cy="525716"/>
          </a:xfrm>
          <a:prstGeom prst="rect">
            <a:avLst/>
          </a:prstGeom>
        </p:spPr>
        <p:txBody>
          <a:bodyPr anchor="b">
            <a:normAutofit fontScale="92500" lnSpcReduction="1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200" b="1" dirty="0">
                <a:latin typeface="Calibri" pitchFamily="34" charset="0"/>
                <a:cs typeface="Segoe UI" pitchFamily="34" charset="0"/>
              </a:rPr>
              <a:t>Liczebność zbiorowości:</a:t>
            </a:r>
            <a:endParaRPr lang="pl-PL" sz="3200" dirty="0">
              <a:latin typeface="Calibri" pitchFamily="34" charset="0"/>
            </a:endParaRPr>
          </a:p>
        </p:txBody>
      </p:sp>
    </p:spTree>
    <p:extLst>
      <p:ext uri="{BB962C8B-B14F-4D97-AF65-F5344CB8AC3E}">
        <p14:creationId xmlns:p14="http://schemas.microsoft.com/office/powerpoint/2010/main" val="2423413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DDAFA071-C7B7-6739-D801-674D6E254AF0}"/>
              </a:ext>
            </a:extLst>
          </p:cNvPr>
          <p:cNvSpPr>
            <a:spLocks noGrp="1"/>
          </p:cNvSpPr>
          <p:nvPr>
            <p:ph idx="1"/>
          </p:nvPr>
        </p:nvSpPr>
        <p:spPr>
          <a:xfrm>
            <a:off x="1154155" y="1374304"/>
            <a:ext cx="7498080" cy="5483696"/>
          </a:xfrm>
        </p:spPr>
        <p:txBody>
          <a:bodyPr>
            <a:normAutofit/>
          </a:bodyPr>
          <a:lstStyle/>
          <a:p>
            <a:pPr marL="82296" indent="0" algn="just">
              <a:lnSpc>
                <a:spcPct val="150000"/>
              </a:lnSpc>
              <a:buNone/>
            </a:pPr>
            <a:r>
              <a:rPr lang="pl-PL" sz="2000" dirty="0">
                <a:latin typeface="Calibri" panose="020F0502020204030204" pitchFamily="34" charset="0"/>
                <a:cs typeface="Calibri" panose="020F0502020204030204" pitchFamily="34" charset="0"/>
              </a:rPr>
              <a:t>Zbiorowością statystyczną będziemy nazywali taki zbiór przedmiotów lub zdarzeń różnych, który może być logicznie zdefiniowany i posiada określoną treść merytoryczną.</a:t>
            </a:r>
          </a:p>
          <a:p>
            <a:pPr algn="just">
              <a:lnSpc>
                <a:spcPct val="150000"/>
              </a:lnSpc>
            </a:pPr>
            <a:r>
              <a:rPr lang="pl-PL" sz="2000" dirty="0">
                <a:latin typeface="Calibri" panose="020F0502020204030204" pitchFamily="34" charset="0"/>
                <a:cs typeface="Calibri" panose="020F0502020204030204" pitchFamily="34" charset="0"/>
              </a:rPr>
              <a:t> W tym kontekście </a:t>
            </a:r>
            <a:r>
              <a:rPr lang="pl-PL" sz="2000" b="1" i="1" dirty="0">
                <a:latin typeface="Calibri" panose="020F0502020204030204" pitchFamily="34" charset="0"/>
                <a:cs typeface="Calibri" panose="020F0502020204030204" pitchFamily="34" charset="0"/>
              </a:rPr>
              <a:t>statystyka to metodyka badania liczbowego </a:t>
            </a:r>
            <a:r>
              <a:rPr lang="pl-PL" sz="2000" dirty="0">
                <a:latin typeface="Calibri" panose="020F0502020204030204" pitchFamily="34" charset="0"/>
                <a:cs typeface="Calibri" panose="020F0502020204030204" pitchFamily="34" charset="0"/>
              </a:rPr>
              <a:t>zbiorowości statystycznych czyli zbiór wiadomości liczbowych charakteryzujących bądź poszczególne  zbiorowości statystyczne, bądź wiele zbiorowości  dotyczących wybranego zagadnienia.</a:t>
            </a:r>
          </a:p>
          <a:p>
            <a:pPr marL="82296" indent="0" algn="just">
              <a:buNone/>
            </a:pPr>
            <a:endParaRPr lang="pl-PL" sz="2000" dirty="0">
              <a:latin typeface="Calibri" panose="020F0502020204030204" pitchFamily="34" charset="0"/>
              <a:cs typeface="Calibri" panose="020F0502020204030204" pitchFamily="34" charset="0"/>
            </a:endParaRPr>
          </a:p>
        </p:txBody>
      </p:sp>
      <p:sp>
        <p:nvSpPr>
          <p:cNvPr id="2" name="Tytuł 3">
            <a:extLst>
              <a:ext uri="{FF2B5EF4-FFF2-40B4-BE49-F238E27FC236}">
                <a16:creationId xmlns:a16="http://schemas.microsoft.com/office/drawing/2014/main" id="{153E703F-C122-212E-61CF-33404E1F6B5A}"/>
              </a:ext>
            </a:extLst>
          </p:cNvPr>
          <p:cNvSpPr txBox="1">
            <a:spLocks/>
          </p:cNvSpPr>
          <p:nvPr/>
        </p:nvSpPr>
        <p:spPr>
          <a:xfrm>
            <a:off x="1043608" y="188640"/>
            <a:ext cx="7642096" cy="525716"/>
          </a:xfrm>
          <a:prstGeom prst="rect">
            <a:avLst/>
          </a:prstGeom>
        </p:spPr>
        <p:txBody>
          <a:bodyPr anchor="b">
            <a:normAutofit fontScale="92500" lnSpcReduction="1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200" b="1" dirty="0">
                <a:latin typeface="Calibri" pitchFamily="34" charset="0"/>
                <a:cs typeface="Segoe UI" pitchFamily="34" charset="0"/>
              </a:rPr>
              <a:t>Zbiorowość statystyczna inaczej?</a:t>
            </a:r>
            <a:endParaRPr lang="pl-PL" sz="3200" dirty="0">
              <a:latin typeface="Calibri" pitchFamily="34" charset="0"/>
            </a:endParaRPr>
          </a:p>
        </p:txBody>
      </p:sp>
    </p:spTree>
    <p:extLst>
      <p:ext uri="{BB962C8B-B14F-4D97-AF65-F5344CB8AC3E}">
        <p14:creationId xmlns:p14="http://schemas.microsoft.com/office/powerpoint/2010/main" val="40628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7DE8F07-1543-6A22-A739-34C917F767C7}"/>
              </a:ext>
            </a:extLst>
          </p:cNvPr>
          <p:cNvSpPr>
            <a:spLocks noGrp="1"/>
          </p:cNvSpPr>
          <p:nvPr>
            <p:ph type="title"/>
          </p:nvPr>
        </p:nvSpPr>
        <p:spPr/>
        <p:txBody>
          <a:bodyPr>
            <a:normAutofit/>
          </a:bodyPr>
          <a:lstStyle/>
          <a:p>
            <a:pPr algn="ctr"/>
            <a:r>
              <a:rPr lang="pl-PL" sz="3200" b="1" dirty="0">
                <a:latin typeface="Calibri" panose="020F0502020204030204" pitchFamily="34" charset="0"/>
                <a:cs typeface="Calibri" panose="020F0502020204030204" pitchFamily="34" charset="0"/>
              </a:rPr>
              <a:t>Ad. 2 Zbieranie obserwacji</a:t>
            </a:r>
          </a:p>
        </p:txBody>
      </p:sp>
      <p:sp>
        <p:nvSpPr>
          <p:cNvPr id="3" name="Symbol zastępczy zawartości 2">
            <a:extLst>
              <a:ext uri="{FF2B5EF4-FFF2-40B4-BE49-F238E27FC236}">
                <a16:creationId xmlns:a16="http://schemas.microsoft.com/office/drawing/2014/main" id="{F72C7F59-BE3A-2A45-F851-03A0290521A6}"/>
              </a:ext>
            </a:extLst>
          </p:cNvPr>
          <p:cNvSpPr>
            <a:spLocks noGrp="1"/>
          </p:cNvSpPr>
          <p:nvPr>
            <p:ph idx="1"/>
          </p:nvPr>
        </p:nvSpPr>
        <p:spPr>
          <a:xfrm>
            <a:off x="1259632" y="1556792"/>
            <a:ext cx="7674056" cy="4512568"/>
          </a:xfrm>
        </p:spPr>
        <p:txBody>
          <a:bodyPr>
            <a:normAutofit/>
          </a:bodyPr>
          <a:lstStyle/>
          <a:p>
            <a:pPr marL="82296" indent="0" algn="just">
              <a:buNone/>
            </a:pPr>
            <a:r>
              <a:rPr lang="pl-PL" sz="2000" dirty="0">
                <a:latin typeface="Calibri" panose="020F0502020204030204" pitchFamily="34" charset="0"/>
                <a:cs typeface="Calibri" panose="020F0502020204030204" pitchFamily="34" charset="0"/>
              </a:rPr>
              <a:t>Etap przygotowania badania (wybór grupy, projektowanie formularza) jest trudny i ważny. </a:t>
            </a:r>
          </a:p>
          <a:p>
            <a:pPr marL="82296" indent="0" algn="just">
              <a:buNone/>
            </a:pPr>
            <a:r>
              <a:rPr lang="pl-PL" sz="2000" b="1" dirty="0">
                <a:latin typeface="Calibri" panose="020F0502020204030204" pitchFamily="34" charset="0"/>
                <a:cs typeface="Calibri" panose="020F0502020204030204" pitchFamily="34" charset="0"/>
              </a:rPr>
              <a:t>Projektowanie formularzy i ankiet </a:t>
            </a:r>
            <a:r>
              <a:rPr lang="pl-PL" sz="2000" dirty="0">
                <a:latin typeface="Calibri" panose="020F0502020204030204" pitchFamily="34" charset="0"/>
                <a:cs typeface="Calibri" panose="020F0502020204030204" pitchFamily="34" charset="0"/>
              </a:rPr>
              <a:t>wymaga stosowania kilku reguł:</a:t>
            </a:r>
          </a:p>
          <a:p>
            <a:pPr algn="just"/>
            <a:r>
              <a:rPr lang="pl-PL" sz="2000" dirty="0">
                <a:latin typeface="Calibri" panose="020F0502020204030204" pitchFamily="34" charset="0"/>
                <a:cs typeface="Calibri" panose="020F0502020204030204" pitchFamily="34" charset="0"/>
              </a:rPr>
              <a:t>Pytania muszą być prosto i jasno sformułowane</a:t>
            </a:r>
          </a:p>
          <a:p>
            <a:pPr algn="just"/>
            <a:r>
              <a:rPr lang="pl-PL" sz="2000" dirty="0">
                <a:latin typeface="Calibri" panose="020F0502020204030204" pitchFamily="34" charset="0"/>
                <a:cs typeface="Calibri" panose="020F0502020204030204" pitchFamily="34" charset="0"/>
              </a:rPr>
              <a:t>Pytania powinny prowadzić do prostych odpowiedzi typu: tak/nie lub podanie liczby</a:t>
            </a:r>
          </a:p>
          <a:p>
            <a:pPr algn="just"/>
            <a:r>
              <a:rPr lang="pl-PL" sz="2000" dirty="0">
                <a:latin typeface="Calibri" panose="020F0502020204030204" pitchFamily="34" charset="0"/>
                <a:cs typeface="Calibri" panose="020F0502020204030204" pitchFamily="34" charset="0"/>
              </a:rPr>
              <a:t>Pytania powinny mieć tylko jedną możliwą interpretację</a:t>
            </a:r>
          </a:p>
          <a:p>
            <a:pPr marL="82296" indent="0" algn="just">
              <a:buNone/>
            </a:pPr>
            <a:endParaRPr lang="pl-PL"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25426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7DE8F07-1543-6A22-A739-34C917F767C7}"/>
              </a:ext>
            </a:extLst>
          </p:cNvPr>
          <p:cNvSpPr>
            <a:spLocks noGrp="1"/>
          </p:cNvSpPr>
          <p:nvPr>
            <p:ph type="title"/>
          </p:nvPr>
        </p:nvSpPr>
        <p:spPr/>
        <p:txBody>
          <a:bodyPr>
            <a:normAutofit/>
          </a:bodyPr>
          <a:lstStyle/>
          <a:p>
            <a:pPr algn="ctr"/>
            <a:r>
              <a:rPr lang="pl-PL" sz="3200" b="1" dirty="0">
                <a:latin typeface="Calibri" panose="020F0502020204030204" pitchFamily="34" charset="0"/>
                <a:cs typeface="Calibri" panose="020F0502020204030204" pitchFamily="34" charset="0"/>
              </a:rPr>
              <a:t>Dobór próby</a:t>
            </a:r>
          </a:p>
        </p:txBody>
      </p:sp>
      <p:sp>
        <p:nvSpPr>
          <p:cNvPr id="3" name="Symbol zastępczy zawartości 2">
            <a:extLst>
              <a:ext uri="{FF2B5EF4-FFF2-40B4-BE49-F238E27FC236}">
                <a16:creationId xmlns:a16="http://schemas.microsoft.com/office/drawing/2014/main" id="{F72C7F59-BE3A-2A45-F851-03A0290521A6}"/>
              </a:ext>
            </a:extLst>
          </p:cNvPr>
          <p:cNvSpPr>
            <a:spLocks noGrp="1"/>
          </p:cNvSpPr>
          <p:nvPr>
            <p:ph idx="1"/>
          </p:nvPr>
        </p:nvSpPr>
        <p:spPr>
          <a:xfrm>
            <a:off x="1259632" y="1556792"/>
            <a:ext cx="7674056" cy="4512568"/>
          </a:xfrm>
        </p:spPr>
        <p:txBody>
          <a:bodyPr>
            <a:normAutofit/>
          </a:bodyPr>
          <a:lstStyle/>
          <a:p>
            <a:pPr marL="82296" indent="0" algn="just">
              <a:buNone/>
            </a:pPr>
            <a:r>
              <a:rPr lang="pl-PL" sz="2000" dirty="0">
                <a:latin typeface="Calibri" panose="020F0502020204030204" pitchFamily="34" charset="0"/>
                <a:cs typeface="Calibri" panose="020F0502020204030204" pitchFamily="34" charset="0"/>
              </a:rPr>
              <a:t>Przy doborze próby ważne jest, aby z przyjętą dokładnością opisywała strukturę zbiorowości generalnej. Wybór grupy związany jest czynnikami: </a:t>
            </a:r>
            <a:r>
              <a:rPr lang="pl-PL" sz="2000" b="1" dirty="0">
                <a:latin typeface="Calibri" panose="020F0502020204030204" pitchFamily="34" charset="0"/>
                <a:cs typeface="Calibri" panose="020F0502020204030204" pitchFamily="34" charset="0"/>
              </a:rPr>
              <a:t>sposobem doboru grupy i liczebnością</a:t>
            </a:r>
          </a:p>
          <a:p>
            <a:pPr algn="just"/>
            <a:r>
              <a:rPr lang="pl-PL" sz="2000" b="1" i="1" dirty="0">
                <a:latin typeface="Calibri" panose="020F0502020204030204" pitchFamily="34" charset="0"/>
                <a:cs typeface="Calibri" panose="020F0502020204030204" pitchFamily="34" charset="0"/>
              </a:rPr>
              <a:t>Wybór celowy </a:t>
            </a:r>
            <a:r>
              <a:rPr lang="pl-PL" sz="2000" dirty="0">
                <a:latin typeface="Calibri" panose="020F0502020204030204" pitchFamily="34" charset="0"/>
                <a:cs typeface="Calibri" panose="020F0502020204030204" pitchFamily="34" charset="0"/>
              </a:rPr>
              <a:t>– o przynależności decyduje badacz</a:t>
            </a:r>
          </a:p>
          <a:p>
            <a:pPr algn="just"/>
            <a:r>
              <a:rPr lang="pl-PL" sz="2000" b="1" i="1" dirty="0">
                <a:latin typeface="Calibri" panose="020F0502020204030204" pitchFamily="34" charset="0"/>
                <a:cs typeface="Calibri" panose="020F0502020204030204" pitchFamily="34" charset="0"/>
              </a:rPr>
              <a:t>Wybór losowy </a:t>
            </a:r>
            <a:r>
              <a:rPr lang="pl-PL" sz="2000" dirty="0">
                <a:latin typeface="Calibri" panose="020F0502020204030204" pitchFamily="34" charset="0"/>
                <a:cs typeface="Calibri" panose="020F0502020204030204" pitchFamily="34" charset="0"/>
              </a:rPr>
              <a:t>– każdy element ma jednakową szansę znalezienia się w próbie z takim samym prawdopodobieństwem</a:t>
            </a:r>
          </a:p>
          <a:p>
            <a:pPr marL="82296" indent="0" algn="just">
              <a:buNone/>
            </a:pPr>
            <a:endParaRPr lang="pl-PL" sz="2000" dirty="0">
              <a:latin typeface="Calibri" panose="020F0502020204030204" pitchFamily="34" charset="0"/>
              <a:cs typeface="Calibri" panose="020F0502020204030204" pitchFamily="34" charset="0"/>
            </a:endParaRPr>
          </a:p>
          <a:p>
            <a:pPr marL="82296" indent="0" algn="just">
              <a:buNone/>
            </a:pPr>
            <a:r>
              <a:rPr lang="pl-PL" sz="2000" dirty="0">
                <a:latin typeface="Calibri" panose="020F0502020204030204" pitchFamily="34" charset="0"/>
                <a:cs typeface="Calibri" panose="020F0502020204030204" pitchFamily="34" charset="0"/>
              </a:rPr>
              <a:t>Techniki losowania:</a:t>
            </a:r>
          </a:p>
          <a:p>
            <a:pPr algn="just"/>
            <a:r>
              <a:rPr lang="pl-PL" sz="2000" b="1" i="1" dirty="0">
                <a:latin typeface="Calibri" panose="020F0502020204030204" pitchFamily="34" charset="0"/>
                <a:cs typeface="Calibri" panose="020F0502020204030204" pitchFamily="34" charset="0"/>
              </a:rPr>
              <a:t>Losowanie niezależne </a:t>
            </a:r>
            <a:r>
              <a:rPr lang="pl-PL" sz="2000" dirty="0">
                <a:latin typeface="Calibri" panose="020F0502020204030204" pitchFamily="34" charset="0"/>
                <a:cs typeface="Calibri" panose="020F0502020204030204" pitchFamily="34" charset="0"/>
              </a:rPr>
              <a:t>(zwrotne)</a:t>
            </a:r>
          </a:p>
          <a:p>
            <a:pPr algn="just"/>
            <a:r>
              <a:rPr lang="pl-PL" sz="2000" b="1" i="1" dirty="0">
                <a:latin typeface="Calibri" panose="020F0502020204030204" pitchFamily="34" charset="0"/>
                <a:cs typeface="Calibri" panose="020F0502020204030204" pitchFamily="34" charset="0"/>
              </a:rPr>
              <a:t>Losowanie zależne </a:t>
            </a:r>
            <a:r>
              <a:rPr lang="pl-PL" sz="2000" dirty="0">
                <a:latin typeface="Calibri" panose="020F0502020204030204" pitchFamily="34" charset="0"/>
                <a:cs typeface="Calibri" panose="020F0502020204030204" pitchFamily="34" charset="0"/>
              </a:rPr>
              <a:t>(bezzwrotne) – stosowane przy małej zbiorowości</a:t>
            </a:r>
          </a:p>
          <a:p>
            <a:pPr marL="82296" indent="0" algn="just">
              <a:buNone/>
            </a:pPr>
            <a:endParaRPr lang="pl-PL"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3114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115616" y="1268760"/>
            <a:ext cx="7671226" cy="4824536"/>
          </a:xfrm>
        </p:spPr>
        <p:txBody>
          <a:bodyPr>
            <a:noAutofit/>
          </a:bodyPr>
          <a:lstStyle/>
          <a:p>
            <a:pPr algn="just">
              <a:lnSpc>
                <a:spcPct val="150000"/>
              </a:lnSpc>
              <a:spcBef>
                <a:spcPts val="0"/>
              </a:spcBef>
            </a:pPr>
            <a:r>
              <a:rPr lang="pl-PL" sz="1800" b="1" i="1" dirty="0">
                <a:solidFill>
                  <a:schemeClr val="tx1"/>
                </a:solidFill>
                <a:effectLst/>
                <a:latin typeface="Calibri" panose="020F0502020204030204" pitchFamily="34" charset="0"/>
                <a:cs typeface="Calibri" panose="020F0502020204030204" pitchFamily="34" charset="0"/>
              </a:rPr>
              <a:t>Próba reprezentatywna </a:t>
            </a:r>
            <a:r>
              <a:rPr lang="pl-PL" sz="1800" i="0" dirty="0">
                <a:solidFill>
                  <a:schemeClr val="tx1"/>
                </a:solidFill>
                <a:effectLst/>
                <a:latin typeface="Calibri" panose="020F0502020204030204" pitchFamily="34" charset="0"/>
                <a:cs typeface="Calibri" panose="020F0502020204030204" pitchFamily="34" charset="0"/>
              </a:rPr>
              <a:t>– część </a:t>
            </a:r>
            <a:r>
              <a:rPr lang="pl-PL" sz="1800" i="0" u="none" strike="noStrike" dirty="0">
                <a:solidFill>
                  <a:schemeClr val="tx1"/>
                </a:solidFill>
                <a:effectLst/>
                <a:latin typeface="Calibri" panose="020F0502020204030204" pitchFamily="34" charset="0"/>
                <a:cs typeface="Calibri" panose="020F0502020204030204" pitchFamily="34" charset="0"/>
                <a:hlinkClick r:id="rId2" tooltip="Populacja statystyczna">
                  <a:extLst>
                    <a:ext uri="{A12FA001-AC4F-418D-AE19-62706E023703}">
                      <ahyp:hlinkClr xmlns:ahyp="http://schemas.microsoft.com/office/drawing/2018/hyperlinkcolor" val="tx"/>
                    </a:ext>
                  </a:extLst>
                </a:hlinkClick>
              </a:rPr>
              <a:t>populacji</a:t>
            </a:r>
            <a:r>
              <a:rPr lang="pl-PL" sz="1800" i="0" dirty="0">
                <a:solidFill>
                  <a:schemeClr val="tx1"/>
                </a:solidFill>
                <a:effectLst/>
                <a:latin typeface="Calibri" panose="020F0502020204030204" pitchFamily="34" charset="0"/>
                <a:cs typeface="Calibri" panose="020F0502020204030204" pitchFamily="34" charset="0"/>
              </a:rPr>
              <a:t> pozwalająca w przybliżeniu opisać całość populacji. Aby wnioskowanie o populacji na podstawie próby było poprawne, próba badawcza musi być </a:t>
            </a:r>
            <a:r>
              <a:rPr lang="pl-PL" sz="1800" b="1" i="0" dirty="0">
                <a:solidFill>
                  <a:schemeClr val="tx1"/>
                </a:solidFill>
                <a:effectLst/>
                <a:latin typeface="Calibri" panose="020F0502020204030204" pitchFamily="34" charset="0"/>
                <a:cs typeface="Calibri" panose="020F0502020204030204" pitchFamily="34" charset="0"/>
              </a:rPr>
              <a:t>odpowiednio liczna </a:t>
            </a:r>
            <a:r>
              <a:rPr lang="pl-PL" sz="1800" i="0" dirty="0">
                <a:solidFill>
                  <a:schemeClr val="tx1"/>
                </a:solidFill>
                <a:effectLst/>
                <a:latin typeface="Calibri" panose="020F0502020204030204" pitchFamily="34" charset="0"/>
                <a:cs typeface="Calibri" panose="020F0502020204030204" pitchFamily="34" charset="0"/>
              </a:rPr>
              <a:t>i jej </a:t>
            </a:r>
            <a:r>
              <a:rPr lang="pl-PL" sz="1800" b="1" i="0" dirty="0">
                <a:solidFill>
                  <a:schemeClr val="tx1"/>
                </a:solidFill>
                <a:effectLst/>
                <a:latin typeface="Calibri" panose="020F0502020204030204" pitchFamily="34" charset="0"/>
                <a:cs typeface="Calibri" panose="020F0502020204030204" pitchFamily="34" charset="0"/>
              </a:rPr>
              <a:t>wybór</a:t>
            </a:r>
            <a:r>
              <a:rPr lang="pl-PL" sz="1800" i="0" dirty="0">
                <a:solidFill>
                  <a:schemeClr val="tx1"/>
                </a:solidFill>
                <a:effectLst/>
                <a:latin typeface="Calibri" panose="020F0502020204030204" pitchFamily="34" charset="0"/>
                <a:cs typeface="Calibri" panose="020F0502020204030204" pitchFamily="34" charset="0"/>
              </a:rPr>
              <a:t> musi być </a:t>
            </a:r>
            <a:r>
              <a:rPr lang="pl-PL" sz="1800" b="1" i="0" dirty="0">
                <a:solidFill>
                  <a:schemeClr val="tx1"/>
                </a:solidFill>
                <a:effectLst/>
                <a:latin typeface="Calibri" panose="020F0502020204030204" pitchFamily="34" charset="0"/>
                <a:cs typeface="Calibri" panose="020F0502020204030204" pitchFamily="34" charset="0"/>
              </a:rPr>
              <a:t>losowy</a:t>
            </a:r>
            <a:r>
              <a:rPr lang="pl-PL" sz="1800" i="0" dirty="0">
                <a:solidFill>
                  <a:schemeClr val="tx1"/>
                </a:solidFill>
                <a:effectLst/>
                <a:latin typeface="Calibri" panose="020F0502020204030204" pitchFamily="34" charset="0"/>
                <a:cs typeface="Calibri" panose="020F0502020204030204" pitchFamily="34" charset="0"/>
              </a:rPr>
              <a:t>. Wówczas takie badanie nazywa się badaniem reprezentacyjnym.</a:t>
            </a:r>
            <a:endParaRPr lang="pl-PL" sz="1800" i="1" dirty="0">
              <a:solidFill>
                <a:schemeClr val="tx1"/>
              </a:solidFill>
              <a:effectLst/>
              <a:latin typeface="Calibri" panose="020F0502020204030204" pitchFamily="34" charset="0"/>
              <a:cs typeface="Calibri" panose="020F0502020204030204" pitchFamily="34" charset="0"/>
            </a:endParaRPr>
          </a:p>
          <a:p>
            <a:pPr algn="just">
              <a:lnSpc>
                <a:spcPct val="150000"/>
              </a:lnSpc>
              <a:spcBef>
                <a:spcPts val="0"/>
              </a:spcBef>
            </a:pPr>
            <a:endParaRPr lang="pl-PL" sz="1800" b="1" i="1" dirty="0">
              <a:solidFill>
                <a:schemeClr val="tx1"/>
              </a:solidFill>
              <a:latin typeface="Calibri" panose="020F0502020204030204" pitchFamily="34" charset="0"/>
              <a:cs typeface="Calibri" panose="020F0502020204030204" pitchFamily="34" charset="0"/>
            </a:endParaRPr>
          </a:p>
          <a:p>
            <a:pPr algn="just">
              <a:lnSpc>
                <a:spcPct val="150000"/>
              </a:lnSpc>
              <a:spcBef>
                <a:spcPts val="0"/>
              </a:spcBef>
            </a:pPr>
            <a:r>
              <a:rPr lang="pl-PL" sz="1800" b="1" i="1" dirty="0">
                <a:solidFill>
                  <a:schemeClr val="tx1"/>
                </a:solidFill>
                <a:effectLst/>
                <a:latin typeface="Calibri" panose="020F0502020204030204" pitchFamily="34" charset="0"/>
                <a:cs typeface="Calibri" panose="020F0502020204030204" pitchFamily="34" charset="0"/>
              </a:rPr>
              <a:t>Próba niereprezentatywna </a:t>
            </a:r>
            <a:r>
              <a:rPr lang="pl-PL" sz="1800" b="0" i="0" dirty="0">
                <a:solidFill>
                  <a:schemeClr val="tx1"/>
                </a:solidFill>
                <a:effectLst/>
                <a:latin typeface="Calibri" panose="020F0502020204030204" pitchFamily="34" charset="0"/>
                <a:cs typeface="Calibri" panose="020F0502020204030204" pitchFamily="34" charset="0"/>
              </a:rPr>
              <a:t>to każda próba, która została wybrana inną metodą, niż losowa (celowy skład) i nie jest odpowiednio liczna. Wyniki i wnioski z badania przeprowadzonego na próbie niereprezentatywnej można w ograniczonym stopniu uogólniać na całą </a:t>
            </a:r>
            <a:r>
              <a:rPr lang="pl-PL" sz="1800" b="0" i="0" strike="noStrike" dirty="0">
                <a:solidFill>
                  <a:schemeClr val="tx1"/>
                </a:solidFill>
                <a:effectLst/>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populację badaną</a:t>
            </a:r>
            <a:r>
              <a:rPr lang="pl-PL" sz="1800" b="0" i="0" dirty="0">
                <a:solidFill>
                  <a:schemeClr val="tx1"/>
                </a:solidFill>
                <a:effectLst/>
                <a:latin typeface="Calibri" panose="020F0502020204030204" pitchFamily="34" charset="0"/>
                <a:cs typeface="Calibri" panose="020F0502020204030204" pitchFamily="34" charset="0"/>
              </a:rPr>
              <a:t>; niemożliwe jest jednak wyliczenie </a:t>
            </a:r>
            <a:r>
              <a:rPr lang="pl-PL" sz="1800" b="0" i="0" strike="noStrike" dirty="0">
                <a:solidFill>
                  <a:schemeClr val="tx1"/>
                </a:solidFill>
                <a:effectLst/>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błędu standardowego</a:t>
            </a:r>
            <a:r>
              <a:rPr lang="pl-PL" sz="1800" b="0" i="0" dirty="0">
                <a:solidFill>
                  <a:schemeClr val="tx1"/>
                </a:solidFill>
                <a:effectLst/>
                <a:latin typeface="Calibri" panose="020F0502020204030204" pitchFamily="34" charset="0"/>
                <a:cs typeface="Calibri" panose="020F0502020204030204" pitchFamily="34" charset="0"/>
              </a:rPr>
              <a:t> (losowego, z próby) dla uzyskanych wyników.</a:t>
            </a:r>
            <a:endParaRPr lang="pl-PL" sz="1800" dirty="0">
              <a:solidFill>
                <a:schemeClr val="tx1"/>
              </a:solidFill>
              <a:latin typeface="Calibri" panose="020F0502020204030204" pitchFamily="34" charset="0"/>
              <a:cs typeface="Calibri" panose="020F0502020204030204" pitchFamily="34" charset="0"/>
            </a:endParaRPr>
          </a:p>
          <a:p>
            <a:pPr algn="just">
              <a:lnSpc>
                <a:spcPct val="150000"/>
              </a:lnSpc>
              <a:spcBef>
                <a:spcPts val="0"/>
              </a:spcBef>
            </a:pPr>
            <a:endParaRPr lang="pl-PL" sz="1800" dirty="0">
              <a:latin typeface="Calibri" pitchFamily="34" charset="0"/>
            </a:endParaRPr>
          </a:p>
          <a:p>
            <a:pPr algn="just">
              <a:lnSpc>
                <a:spcPct val="150000"/>
              </a:lnSpc>
              <a:spcBef>
                <a:spcPts val="0"/>
              </a:spcBef>
            </a:pPr>
            <a:endParaRPr lang="pl-PL" sz="1800" dirty="0">
              <a:latin typeface="Calibri" pitchFamily="34" charset="0"/>
            </a:endParaRPr>
          </a:p>
          <a:p>
            <a:pPr algn="just">
              <a:lnSpc>
                <a:spcPct val="150000"/>
              </a:lnSpc>
              <a:spcBef>
                <a:spcPts val="0"/>
              </a:spcBef>
            </a:pPr>
            <a:endParaRPr lang="pl-PL" sz="200" b="1" dirty="0">
              <a:latin typeface="Calibri" pitchFamily="34" charset="0"/>
            </a:endParaRPr>
          </a:p>
          <a:p>
            <a:pPr algn="just">
              <a:lnSpc>
                <a:spcPct val="150000"/>
              </a:lnSpc>
              <a:spcBef>
                <a:spcPts val="0"/>
              </a:spcBef>
            </a:pPr>
            <a:endParaRPr lang="pl-PL" sz="1800" b="1" dirty="0">
              <a:latin typeface="Calibri" pitchFamily="34" charset="0"/>
            </a:endParaRPr>
          </a:p>
          <a:p>
            <a:pPr algn="just">
              <a:lnSpc>
                <a:spcPct val="150000"/>
              </a:lnSpc>
              <a:spcBef>
                <a:spcPts val="0"/>
              </a:spcBef>
            </a:pPr>
            <a:endParaRPr lang="pl-PL" sz="300" b="1" i="1" dirty="0">
              <a:latin typeface="Calibri" pitchFamily="34" charset="0"/>
            </a:endParaRPr>
          </a:p>
          <a:p>
            <a:pPr algn="just">
              <a:spcBef>
                <a:spcPts val="0"/>
              </a:spcBef>
            </a:pPr>
            <a:br>
              <a:rPr lang="pl-PL" sz="1800" dirty="0">
                <a:latin typeface="Calibri" pitchFamily="34" charset="0"/>
              </a:rPr>
            </a:br>
            <a:endParaRPr lang="pl-PL" sz="1800" dirty="0">
              <a:solidFill>
                <a:schemeClr val="tx1"/>
              </a:solidFill>
              <a:latin typeface="Calibri" pitchFamily="34" charset="0"/>
              <a:cs typeface="Segoe UI" pitchFamily="34" charset="0"/>
            </a:endParaRPr>
          </a:p>
        </p:txBody>
      </p:sp>
      <p:sp>
        <p:nvSpPr>
          <p:cNvPr id="4" name="Tytuł 3"/>
          <p:cNvSpPr txBox="1">
            <a:spLocks/>
          </p:cNvSpPr>
          <p:nvPr/>
        </p:nvSpPr>
        <p:spPr>
          <a:xfrm>
            <a:off x="1043608" y="188640"/>
            <a:ext cx="7642096" cy="811468"/>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lnSpc>
                <a:spcPct val="150000"/>
              </a:lnSpc>
              <a:spcBef>
                <a:spcPts val="0"/>
              </a:spcBef>
            </a:pPr>
            <a:r>
              <a:rPr lang="pl-PL" sz="3200" b="1" dirty="0">
                <a:latin typeface="Calibri" pitchFamily="34" charset="0"/>
              </a:rPr>
              <a:t>Próba </a:t>
            </a:r>
          </a:p>
        </p:txBody>
      </p:sp>
    </p:spTree>
    <p:extLst>
      <p:ext uri="{BB962C8B-B14F-4D97-AF65-F5344CB8AC3E}">
        <p14:creationId xmlns:p14="http://schemas.microsoft.com/office/powerpoint/2010/main" val="2320392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34E9B97-2D2B-5E55-7878-BCA248A8586B}"/>
              </a:ext>
            </a:extLst>
          </p:cNvPr>
          <p:cNvSpPr>
            <a:spLocks noGrp="1"/>
          </p:cNvSpPr>
          <p:nvPr>
            <p:ph type="title"/>
          </p:nvPr>
        </p:nvSpPr>
        <p:spPr/>
        <p:txBody>
          <a:bodyPr>
            <a:normAutofit/>
          </a:bodyPr>
          <a:lstStyle/>
          <a:p>
            <a:pPr algn="ctr"/>
            <a:r>
              <a:rPr lang="pl-PL" sz="3200" b="1" dirty="0">
                <a:latin typeface="Calibri" panose="020F0502020204030204" pitchFamily="34" charset="0"/>
                <a:cs typeface="Calibri" panose="020F0502020204030204" pitchFamily="34" charset="0"/>
              </a:rPr>
              <a:t>Próba a wielkość błędu</a:t>
            </a:r>
          </a:p>
        </p:txBody>
      </p:sp>
      <p:sp>
        <p:nvSpPr>
          <p:cNvPr id="3" name="Symbol zastępczy zawartości 2">
            <a:extLst>
              <a:ext uri="{FF2B5EF4-FFF2-40B4-BE49-F238E27FC236}">
                <a16:creationId xmlns:a16="http://schemas.microsoft.com/office/drawing/2014/main" id="{09D28955-E9F7-8619-9225-E3FEEC092C93}"/>
              </a:ext>
            </a:extLst>
          </p:cNvPr>
          <p:cNvSpPr>
            <a:spLocks noGrp="1"/>
          </p:cNvSpPr>
          <p:nvPr>
            <p:ph idx="1"/>
          </p:nvPr>
        </p:nvSpPr>
        <p:spPr/>
        <p:txBody>
          <a:bodyPr>
            <a:normAutofit/>
          </a:bodyPr>
          <a:lstStyle/>
          <a:p>
            <a:pPr algn="just">
              <a:lnSpc>
                <a:spcPct val="150000"/>
              </a:lnSpc>
            </a:pPr>
            <a:r>
              <a:rPr lang="pl-PL" sz="2000" b="1" i="1" dirty="0">
                <a:latin typeface="Calibri" panose="020F0502020204030204" pitchFamily="34" charset="0"/>
                <a:cs typeface="Calibri" panose="020F0502020204030204" pitchFamily="34" charset="0"/>
              </a:rPr>
              <a:t>Badania ankietowe powinny zapewniać</a:t>
            </a:r>
            <a:r>
              <a:rPr lang="pl-PL" sz="2000" dirty="0">
                <a:latin typeface="Calibri" panose="020F0502020204030204" pitchFamily="34" charset="0"/>
                <a:cs typeface="Calibri" panose="020F0502020204030204" pitchFamily="34" charset="0"/>
              </a:rPr>
              <a:t>, że niewielka próba badanych da nam te same odpowiedzi, jakie uzyskalibyśmy, zwiększając wielkość próby i przeprowadzając ankietę wśród znacznie większej liczby respondentów.</a:t>
            </a:r>
          </a:p>
          <a:p>
            <a:pPr algn="just">
              <a:lnSpc>
                <a:spcPct val="150000"/>
              </a:lnSpc>
            </a:pPr>
            <a:r>
              <a:rPr lang="pl-PL" sz="2000" dirty="0">
                <a:latin typeface="Calibri" panose="020F0502020204030204" pitchFamily="34" charset="0"/>
                <a:cs typeface="Calibri" panose="020F0502020204030204" pitchFamily="34" charset="0"/>
              </a:rPr>
              <a:t> Każda liczba uzyskana w marketingowym badaniu ilościowym ma swój margines błędu.</a:t>
            </a:r>
          </a:p>
        </p:txBody>
      </p:sp>
    </p:spTree>
    <p:extLst>
      <p:ext uri="{BB962C8B-B14F-4D97-AF65-F5344CB8AC3E}">
        <p14:creationId xmlns:p14="http://schemas.microsoft.com/office/powerpoint/2010/main" val="761112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34E9B97-2D2B-5E55-7878-BCA248A8586B}"/>
              </a:ext>
            </a:extLst>
          </p:cNvPr>
          <p:cNvSpPr>
            <a:spLocks noGrp="1"/>
          </p:cNvSpPr>
          <p:nvPr>
            <p:ph type="title"/>
          </p:nvPr>
        </p:nvSpPr>
        <p:spPr/>
        <p:txBody>
          <a:bodyPr>
            <a:normAutofit/>
          </a:bodyPr>
          <a:lstStyle/>
          <a:p>
            <a:pPr algn="ctr"/>
            <a:r>
              <a:rPr lang="pl-PL" sz="3200" b="1" dirty="0">
                <a:latin typeface="Calibri" panose="020F0502020204030204" pitchFamily="34" charset="0"/>
                <a:cs typeface="Calibri" panose="020F0502020204030204" pitchFamily="34" charset="0"/>
              </a:rPr>
              <a:t>Próba a wielkość błędu</a:t>
            </a:r>
          </a:p>
        </p:txBody>
      </p:sp>
      <p:sp>
        <p:nvSpPr>
          <p:cNvPr id="3" name="Symbol zastępczy zawartości 2">
            <a:extLst>
              <a:ext uri="{FF2B5EF4-FFF2-40B4-BE49-F238E27FC236}">
                <a16:creationId xmlns:a16="http://schemas.microsoft.com/office/drawing/2014/main" id="{09D28955-E9F7-8619-9225-E3FEEC092C93}"/>
              </a:ext>
            </a:extLst>
          </p:cNvPr>
          <p:cNvSpPr>
            <a:spLocks noGrp="1"/>
          </p:cNvSpPr>
          <p:nvPr>
            <p:ph idx="1"/>
          </p:nvPr>
        </p:nvSpPr>
        <p:spPr/>
        <p:txBody>
          <a:bodyPr>
            <a:normAutofit/>
          </a:bodyPr>
          <a:lstStyle/>
          <a:p>
            <a:pPr marL="82296" indent="0" algn="just">
              <a:lnSpc>
                <a:spcPct val="150000"/>
              </a:lnSpc>
              <a:buNone/>
            </a:pPr>
            <a:r>
              <a:rPr lang="pl-PL" sz="2000" dirty="0">
                <a:latin typeface="Calibri" panose="020F0502020204030204" pitchFamily="34" charset="0"/>
                <a:cs typeface="Calibri" panose="020F0502020204030204" pitchFamily="34" charset="0"/>
              </a:rPr>
              <a:t>Rozkład normalny przy określonych prawdopodobieństwach: </a:t>
            </a:r>
          </a:p>
          <a:p>
            <a:pPr marL="82296" indent="0" algn="just">
              <a:lnSpc>
                <a:spcPct val="150000"/>
              </a:lnSpc>
              <a:buNone/>
            </a:pPr>
            <a:endParaRPr lang="pl-PL" sz="2000" dirty="0">
              <a:latin typeface="Calibri" panose="020F0502020204030204" pitchFamily="34" charset="0"/>
              <a:cs typeface="Calibri" panose="020F0502020204030204" pitchFamily="34" charset="0"/>
            </a:endParaRPr>
          </a:p>
          <a:p>
            <a:pPr marL="82296" indent="0" algn="just">
              <a:lnSpc>
                <a:spcPct val="150000"/>
              </a:lnSpc>
              <a:buNone/>
            </a:pPr>
            <a:endParaRPr lang="pl-PL" sz="2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graphicFrame>
            <p:nvGraphicFramePr>
              <p:cNvPr id="4" name="Tabela 3">
                <a:extLst>
                  <a:ext uri="{FF2B5EF4-FFF2-40B4-BE49-F238E27FC236}">
                    <a16:creationId xmlns:a16="http://schemas.microsoft.com/office/drawing/2014/main" id="{CAB1010E-DC39-6A04-1E01-21A88FFA496D}"/>
                  </a:ext>
                </a:extLst>
              </p:cNvPr>
              <p:cNvGraphicFramePr>
                <a:graphicFrameLocks noGrp="1"/>
              </p:cNvGraphicFramePr>
              <p:nvPr>
                <p:extLst>
                  <p:ext uri="{D42A27DB-BD31-4B8C-83A1-F6EECF244321}">
                    <p14:modId xmlns:p14="http://schemas.microsoft.com/office/powerpoint/2010/main" val="2024924137"/>
                  </p:ext>
                </p:extLst>
              </p:nvPr>
            </p:nvGraphicFramePr>
            <p:xfrm>
              <a:off x="1547664" y="2204864"/>
              <a:ext cx="6384032" cy="1224136"/>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val="3763281491"/>
                        </a:ext>
                      </a:extLst>
                    </a:gridCol>
                    <a:gridCol w="1535832">
                      <a:extLst>
                        <a:ext uri="{9D8B030D-6E8A-4147-A177-3AD203B41FA5}">
                          <a16:colId xmlns:a16="http://schemas.microsoft.com/office/drawing/2014/main" val="2675497922"/>
                        </a:ext>
                      </a:extLst>
                    </a:gridCol>
                    <a:gridCol w="1596008">
                      <a:extLst>
                        <a:ext uri="{9D8B030D-6E8A-4147-A177-3AD203B41FA5}">
                          <a16:colId xmlns:a16="http://schemas.microsoft.com/office/drawing/2014/main" val="1377154856"/>
                        </a:ext>
                      </a:extLst>
                    </a:gridCol>
                    <a:gridCol w="1596008">
                      <a:extLst>
                        <a:ext uri="{9D8B030D-6E8A-4147-A177-3AD203B41FA5}">
                          <a16:colId xmlns:a16="http://schemas.microsoft.com/office/drawing/2014/main" val="3689896566"/>
                        </a:ext>
                      </a:extLst>
                    </a:gridCol>
                  </a:tblGrid>
                  <a:tr h="591840">
                    <a:tc>
                      <a:txBody>
                        <a:bodyPr/>
                        <a:lstStyle/>
                        <a:p>
                          <a:pPr algn="ctr"/>
                          <a14:m>
                            <m:oMathPara xmlns:m="http://schemas.openxmlformats.org/officeDocument/2006/math">
                              <m:oMathParaPr>
                                <m:jc m:val="centerGroup"/>
                              </m:oMathParaPr>
                              <m:oMath xmlns:m="http://schemas.openxmlformats.org/officeDocument/2006/math">
                                <m:r>
                                  <a:rPr lang="pl-PL" b="1" i="1" smtClean="0">
                                    <a:latin typeface="Cambria Math" panose="02040503050406030204" pitchFamily="18" charset="0"/>
                                  </a:rPr>
                                  <m:t>𝟏</m:t>
                                </m:r>
                                <m:r>
                                  <a:rPr lang="pl-PL" b="1" i="1" smtClean="0">
                                    <a:latin typeface="Cambria Math" panose="02040503050406030204" pitchFamily="18" charset="0"/>
                                  </a:rPr>
                                  <m:t>−</m:t>
                                </m:r>
                                <m:r>
                                  <a:rPr lang="pl-PL" b="1" i="1" smtClean="0">
                                    <a:latin typeface="Cambria Math" panose="02040503050406030204" pitchFamily="18" charset="0"/>
                                    <a:ea typeface="Cambria Math" panose="02040503050406030204" pitchFamily="18" charset="0"/>
                                  </a:rPr>
                                  <m:t>𝜶</m:t>
                                </m:r>
                                <m:r>
                                  <a:rPr lang="pl-PL" b="1" i="1" smtClean="0">
                                    <a:latin typeface="Cambria Math" panose="02040503050406030204" pitchFamily="18" charset="0"/>
                                    <a:ea typeface="Cambria Math" panose="02040503050406030204" pitchFamily="18" charset="0"/>
                                  </a:rPr>
                                  <m:t>=</m:t>
                                </m:r>
                                <m:r>
                                  <a:rPr lang="pl-PL" b="1" i="1" smtClean="0">
                                    <a:latin typeface="Cambria Math" panose="02040503050406030204" pitchFamily="18" charset="0"/>
                                    <a:ea typeface="Cambria Math" panose="02040503050406030204" pitchFamily="18" charset="0"/>
                                  </a:rPr>
                                  <m:t>𝟎</m:t>
                                </m:r>
                                <m:r>
                                  <a:rPr lang="pl-PL" b="1" i="1" smtClean="0">
                                    <a:latin typeface="Cambria Math" panose="02040503050406030204" pitchFamily="18" charset="0"/>
                                    <a:ea typeface="Cambria Math" panose="02040503050406030204" pitchFamily="18" charset="0"/>
                                  </a:rPr>
                                  <m:t>,</m:t>
                                </m:r>
                                <m:r>
                                  <a:rPr lang="pl-PL" b="1" i="1" smtClean="0">
                                    <a:latin typeface="Cambria Math" panose="02040503050406030204" pitchFamily="18" charset="0"/>
                                    <a:ea typeface="Cambria Math" panose="02040503050406030204" pitchFamily="18" charset="0"/>
                                  </a:rPr>
                                  <m:t>𝟗𝟎</m:t>
                                </m:r>
                              </m:oMath>
                            </m:oMathPara>
                          </a14:m>
                          <a:endParaRPr lang="pl-PL"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pl-PL" b="1" i="1" smtClean="0">
                                  <a:latin typeface="Cambria Math" panose="02040503050406030204" pitchFamily="18" charset="0"/>
                                </a:rPr>
                                <m:t>𝟏</m:t>
                              </m:r>
                              <m:r>
                                <a:rPr lang="pl-PL" b="1" i="1" smtClean="0">
                                  <a:latin typeface="Cambria Math" panose="02040503050406030204" pitchFamily="18" charset="0"/>
                                </a:rPr>
                                <m:t>−</m:t>
                              </m:r>
                              <m:r>
                                <a:rPr lang="pl-PL" b="1" i="1" smtClean="0">
                                  <a:latin typeface="Cambria Math" panose="02040503050406030204" pitchFamily="18" charset="0"/>
                                  <a:ea typeface="Cambria Math" panose="02040503050406030204" pitchFamily="18" charset="0"/>
                                </a:rPr>
                                <m:t>𝜶</m:t>
                              </m:r>
                              <m:r>
                                <a:rPr lang="pl-PL" b="1" i="1" smtClean="0">
                                  <a:latin typeface="Cambria Math" panose="02040503050406030204" pitchFamily="18" charset="0"/>
                                  <a:ea typeface="Cambria Math" panose="02040503050406030204" pitchFamily="18" charset="0"/>
                                </a:rPr>
                                <m:t>=</m:t>
                              </m:r>
                              <m:r>
                                <a:rPr lang="pl-PL" b="1" i="1" smtClean="0">
                                  <a:latin typeface="Cambria Math" panose="02040503050406030204" pitchFamily="18" charset="0"/>
                                  <a:ea typeface="Cambria Math" panose="02040503050406030204" pitchFamily="18" charset="0"/>
                                </a:rPr>
                                <m:t>𝟎</m:t>
                              </m:r>
                              <m:r>
                                <a:rPr lang="pl-PL" b="1" i="1" smtClean="0">
                                  <a:latin typeface="Cambria Math" panose="02040503050406030204" pitchFamily="18" charset="0"/>
                                  <a:ea typeface="Cambria Math" panose="02040503050406030204" pitchFamily="18" charset="0"/>
                                </a:rPr>
                                <m:t>,</m:t>
                              </m:r>
                              <m:r>
                                <a:rPr lang="pl-PL" b="1" i="1" smtClean="0">
                                  <a:latin typeface="Cambria Math" panose="02040503050406030204" pitchFamily="18" charset="0"/>
                                  <a:ea typeface="Cambria Math" panose="02040503050406030204" pitchFamily="18" charset="0"/>
                                </a:rPr>
                                <m:t>𝟗</m:t>
                              </m:r>
                            </m:oMath>
                          </a14:m>
                          <a:r>
                            <a:rPr lang="pl-PL" dirty="0"/>
                            <a:t>5</a:t>
                          </a:r>
                        </a:p>
                        <a:p>
                          <a:pPr algn="ctr"/>
                          <a:endParaRPr lang="pl-PL"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pl-PL" b="1" i="1" smtClean="0">
                                  <a:latin typeface="Cambria Math" panose="02040503050406030204" pitchFamily="18" charset="0"/>
                                </a:rPr>
                                <m:t>𝟏</m:t>
                              </m:r>
                              <m:r>
                                <a:rPr lang="pl-PL" b="1" i="1" smtClean="0">
                                  <a:latin typeface="Cambria Math" panose="02040503050406030204" pitchFamily="18" charset="0"/>
                                </a:rPr>
                                <m:t>−</m:t>
                              </m:r>
                              <m:r>
                                <a:rPr lang="pl-PL" b="1" i="1" smtClean="0">
                                  <a:latin typeface="Cambria Math" panose="02040503050406030204" pitchFamily="18" charset="0"/>
                                  <a:ea typeface="Cambria Math" panose="02040503050406030204" pitchFamily="18" charset="0"/>
                                </a:rPr>
                                <m:t>𝜶</m:t>
                              </m:r>
                              <m:r>
                                <a:rPr lang="pl-PL" b="1" i="1" smtClean="0">
                                  <a:latin typeface="Cambria Math" panose="02040503050406030204" pitchFamily="18" charset="0"/>
                                  <a:ea typeface="Cambria Math" panose="02040503050406030204" pitchFamily="18" charset="0"/>
                                </a:rPr>
                                <m:t>=</m:t>
                              </m:r>
                              <m:r>
                                <a:rPr lang="pl-PL" b="1" i="1" smtClean="0">
                                  <a:latin typeface="Cambria Math" panose="02040503050406030204" pitchFamily="18" charset="0"/>
                                  <a:ea typeface="Cambria Math" panose="02040503050406030204" pitchFamily="18" charset="0"/>
                                </a:rPr>
                                <m:t>𝟎</m:t>
                              </m:r>
                              <m:r>
                                <a:rPr lang="pl-PL" b="1" i="1" smtClean="0">
                                  <a:latin typeface="Cambria Math" panose="02040503050406030204" pitchFamily="18" charset="0"/>
                                  <a:ea typeface="Cambria Math" panose="02040503050406030204" pitchFamily="18" charset="0"/>
                                </a:rPr>
                                <m:t>,</m:t>
                              </m:r>
                              <m:r>
                                <a:rPr lang="pl-PL" b="1" i="1" smtClean="0">
                                  <a:latin typeface="Cambria Math" panose="02040503050406030204" pitchFamily="18" charset="0"/>
                                  <a:ea typeface="Cambria Math" panose="02040503050406030204" pitchFamily="18" charset="0"/>
                                </a:rPr>
                                <m:t>𝟗</m:t>
                              </m:r>
                            </m:oMath>
                          </a14:m>
                          <a:r>
                            <a:rPr lang="pl-PL" dirty="0"/>
                            <a:t>8</a:t>
                          </a:r>
                        </a:p>
                        <a:p>
                          <a:pPr algn="ctr"/>
                          <a:endParaRPr lang="pl-PL"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pl-PL" b="1" i="1" smtClean="0">
                                    <a:latin typeface="Cambria Math" panose="02040503050406030204" pitchFamily="18" charset="0"/>
                                  </a:rPr>
                                  <m:t>𝟏</m:t>
                                </m:r>
                                <m:r>
                                  <a:rPr lang="pl-PL" b="1" i="1" smtClean="0">
                                    <a:latin typeface="Cambria Math" panose="02040503050406030204" pitchFamily="18" charset="0"/>
                                  </a:rPr>
                                  <m:t>−</m:t>
                                </m:r>
                                <m:r>
                                  <a:rPr lang="pl-PL" b="1" i="1" smtClean="0">
                                    <a:latin typeface="Cambria Math" panose="02040503050406030204" pitchFamily="18" charset="0"/>
                                    <a:ea typeface="Cambria Math" panose="02040503050406030204" pitchFamily="18" charset="0"/>
                                  </a:rPr>
                                  <m:t>𝜶</m:t>
                                </m:r>
                                <m:r>
                                  <a:rPr lang="pl-PL" b="1" i="1" smtClean="0">
                                    <a:latin typeface="Cambria Math" panose="02040503050406030204" pitchFamily="18" charset="0"/>
                                    <a:ea typeface="Cambria Math" panose="02040503050406030204" pitchFamily="18" charset="0"/>
                                  </a:rPr>
                                  <m:t>=</m:t>
                                </m:r>
                                <m:r>
                                  <a:rPr lang="pl-PL" b="1" i="1" smtClean="0">
                                    <a:latin typeface="Cambria Math" panose="02040503050406030204" pitchFamily="18" charset="0"/>
                                    <a:ea typeface="Cambria Math" panose="02040503050406030204" pitchFamily="18" charset="0"/>
                                  </a:rPr>
                                  <m:t>𝟎</m:t>
                                </m:r>
                                <m:r>
                                  <a:rPr lang="pl-PL" b="1" i="1" smtClean="0">
                                    <a:latin typeface="Cambria Math" panose="02040503050406030204" pitchFamily="18" charset="0"/>
                                    <a:ea typeface="Cambria Math" panose="02040503050406030204" pitchFamily="18" charset="0"/>
                                  </a:rPr>
                                  <m:t>,</m:t>
                                </m:r>
                                <m:r>
                                  <a:rPr lang="pl-PL" b="1" i="1" smtClean="0">
                                    <a:latin typeface="Cambria Math" panose="02040503050406030204" pitchFamily="18" charset="0"/>
                                    <a:ea typeface="Cambria Math" panose="02040503050406030204" pitchFamily="18" charset="0"/>
                                  </a:rPr>
                                  <m:t>𝟗𝟗</m:t>
                                </m:r>
                              </m:oMath>
                            </m:oMathPara>
                          </a14:m>
                          <a:endParaRPr lang="pl-PL" dirty="0"/>
                        </a:p>
                        <a:p>
                          <a:pPr algn="ctr"/>
                          <a:endParaRPr lang="pl-PL" dirty="0"/>
                        </a:p>
                      </a:txBody>
                      <a:tcPr/>
                    </a:tc>
                    <a:extLst>
                      <a:ext uri="{0D108BD9-81ED-4DB2-BD59-A6C34878D82A}">
                        <a16:rowId xmlns:a16="http://schemas.microsoft.com/office/drawing/2014/main" val="2712248767"/>
                      </a:ext>
                    </a:extLst>
                  </a:tr>
                  <a:tr h="584056">
                    <a:tc>
                      <a:txBody>
                        <a:bodyPr/>
                        <a:lstStyle/>
                        <a:p>
                          <a:pPr algn="ctr"/>
                          <a14:m>
                            <m:oMathPara xmlns:m="http://schemas.openxmlformats.org/officeDocument/2006/math">
                              <m:oMathParaPr>
                                <m:jc m:val="centerGroup"/>
                              </m:oMathParaPr>
                              <m:oMath xmlns:m="http://schemas.openxmlformats.org/officeDocument/2006/math">
                                <m:sSub>
                                  <m:sSubPr>
                                    <m:ctrlPr>
                                      <a:rPr lang="pl-PL" i="1" smtClean="0">
                                        <a:latin typeface="Cambria Math" panose="02040503050406030204" pitchFamily="18" charset="0"/>
                                      </a:rPr>
                                    </m:ctrlPr>
                                  </m:sSubPr>
                                  <m:e>
                                    <m:r>
                                      <a:rPr lang="pl-PL" i="1" smtClean="0">
                                        <a:latin typeface="Cambria Math" panose="02040503050406030204" pitchFamily="18" charset="0"/>
                                        <a:ea typeface="Cambria Math" panose="02040503050406030204" pitchFamily="18" charset="0"/>
                                      </a:rPr>
                                      <m:t>𝜇</m:t>
                                    </m:r>
                                  </m:e>
                                  <m:sub>
                                    <m:r>
                                      <a:rPr lang="pl-PL" i="1" smtClean="0">
                                        <a:latin typeface="Cambria Math" panose="02040503050406030204" pitchFamily="18" charset="0"/>
                                        <a:ea typeface="Cambria Math" panose="02040503050406030204" pitchFamily="18" charset="0"/>
                                      </a:rPr>
                                      <m:t>𝛼</m:t>
                                    </m:r>
                                  </m:sub>
                                </m:sSub>
                                <m:r>
                                  <a:rPr lang="pl-PL" b="0" i="1" smtClean="0">
                                    <a:latin typeface="Cambria Math" panose="02040503050406030204" pitchFamily="18" charset="0"/>
                                  </a:rPr>
                                  <m:t>=1,64</m:t>
                                </m:r>
                              </m:oMath>
                            </m:oMathPara>
                          </a14:m>
                          <a:endParaRPr lang="pl-PL"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pl-PL" i="1" smtClean="0">
                                        <a:latin typeface="Cambria Math" panose="02040503050406030204" pitchFamily="18" charset="0"/>
                                      </a:rPr>
                                    </m:ctrlPr>
                                  </m:sSubPr>
                                  <m:e>
                                    <m:r>
                                      <a:rPr lang="pl-PL" i="1" smtClean="0">
                                        <a:latin typeface="Cambria Math" panose="02040503050406030204" pitchFamily="18" charset="0"/>
                                        <a:ea typeface="Cambria Math" panose="02040503050406030204" pitchFamily="18" charset="0"/>
                                      </a:rPr>
                                      <m:t>𝜇</m:t>
                                    </m:r>
                                  </m:e>
                                  <m:sub>
                                    <m:r>
                                      <a:rPr lang="pl-PL" i="1" smtClean="0">
                                        <a:latin typeface="Cambria Math" panose="02040503050406030204" pitchFamily="18" charset="0"/>
                                        <a:ea typeface="Cambria Math" panose="02040503050406030204" pitchFamily="18" charset="0"/>
                                      </a:rPr>
                                      <m:t>𝛼</m:t>
                                    </m:r>
                                  </m:sub>
                                </m:sSub>
                                <m:r>
                                  <a:rPr lang="pl-PL" b="0" i="1" smtClean="0">
                                    <a:latin typeface="Cambria Math" panose="02040503050406030204" pitchFamily="18" charset="0"/>
                                  </a:rPr>
                                  <m:t>=1,96</m:t>
                                </m:r>
                              </m:oMath>
                            </m:oMathPara>
                          </a14:m>
                          <a:endParaRPr lang="pl-PL"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pl-PL" i="1" smtClean="0">
                                        <a:latin typeface="Cambria Math" panose="02040503050406030204" pitchFamily="18" charset="0"/>
                                      </a:rPr>
                                    </m:ctrlPr>
                                  </m:sSubPr>
                                  <m:e>
                                    <m:r>
                                      <a:rPr lang="pl-PL" i="1" smtClean="0">
                                        <a:latin typeface="Cambria Math" panose="02040503050406030204" pitchFamily="18" charset="0"/>
                                        <a:ea typeface="Cambria Math" panose="02040503050406030204" pitchFamily="18" charset="0"/>
                                      </a:rPr>
                                      <m:t>𝜇</m:t>
                                    </m:r>
                                  </m:e>
                                  <m:sub>
                                    <m:r>
                                      <a:rPr lang="pl-PL" i="1" smtClean="0">
                                        <a:latin typeface="Cambria Math" panose="02040503050406030204" pitchFamily="18" charset="0"/>
                                        <a:ea typeface="Cambria Math" panose="02040503050406030204" pitchFamily="18" charset="0"/>
                                      </a:rPr>
                                      <m:t>𝛼</m:t>
                                    </m:r>
                                  </m:sub>
                                </m:sSub>
                                <m:r>
                                  <a:rPr lang="pl-PL" b="0" i="1" smtClean="0">
                                    <a:latin typeface="Cambria Math" panose="02040503050406030204" pitchFamily="18" charset="0"/>
                                  </a:rPr>
                                  <m:t>=2,33</m:t>
                                </m:r>
                              </m:oMath>
                            </m:oMathPara>
                          </a14:m>
                          <a:endParaRPr lang="pl-PL"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pl-PL" i="1" smtClean="0">
                                        <a:latin typeface="Cambria Math" panose="02040503050406030204" pitchFamily="18" charset="0"/>
                                      </a:rPr>
                                    </m:ctrlPr>
                                  </m:sSubPr>
                                  <m:e>
                                    <m:r>
                                      <a:rPr lang="pl-PL" i="1" smtClean="0">
                                        <a:latin typeface="Cambria Math" panose="02040503050406030204" pitchFamily="18" charset="0"/>
                                        <a:ea typeface="Cambria Math" panose="02040503050406030204" pitchFamily="18" charset="0"/>
                                      </a:rPr>
                                      <m:t>𝜇</m:t>
                                    </m:r>
                                  </m:e>
                                  <m:sub>
                                    <m:r>
                                      <a:rPr lang="pl-PL" i="1" smtClean="0">
                                        <a:latin typeface="Cambria Math" panose="02040503050406030204" pitchFamily="18" charset="0"/>
                                        <a:ea typeface="Cambria Math" panose="02040503050406030204" pitchFamily="18" charset="0"/>
                                      </a:rPr>
                                      <m:t>𝛼</m:t>
                                    </m:r>
                                  </m:sub>
                                </m:sSub>
                                <m:r>
                                  <a:rPr lang="pl-PL" b="0" i="1" smtClean="0">
                                    <a:latin typeface="Cambria Math" panose="02040503050406030204" pitchFamily="18" charset="0"/>
                                  </a:rPr>
                                  <m:t>=2,58</m:t>
                                </m:r>
                              </m:oMath>
                            </m:oMathPara>
                          </a14:m>
                          <a:endParaRPr lang="pl-PL" dirty="0"/>
                        </a:p>
                      </a:txBody>
                      <a:tcPr/>
                    </a:tc>
                    <a:extLst>
                      <a:ext uri="{0D108BD9-81ED-4DB2-BD59-A6C34878D82A}">
                        <a16:rowId xmlns:a16="http://schemas.microsoft.com/office/drawing/2014/main" val="2543363038"/>
                      </a:ext>
                    </a:extLst>
                  </a:tr>
                </a:tbl>
              </a:graphicData>
            </a:graphic>
          </p:graphicFrame>
        </mc:Choice>
        <mc:Fallback xmlns="">
          <p:graphicFrame>
            <p:nvGraphicFramePr>
              <p:cNvPr id="4" name="Tabela 3">
                <a:extLst>
                  <a:ext uri="{FF2B5EF4-FFF2-40B4-BE49-F238E27FC236}">
                    <a16:creationId xmlns:a16="http://schemas.microsoft.com/office/drawing/2014/main" id="{CAB1010E-DC39-6A04-1E01-21A88FFA496D}"/>
                  </a:ext>
                </a:extLst>
              </p:cNvPr>
              <p:cNvGraphicFramePr>
                <a:graphicFrameLocks noGrp="1"/>
              </p:cNvGraphicFramePr>
              <p:nvPr>
                <p:extLst>
                  <p:ext uri="{D42A27DB-BD31-4B8C-83A1-F6EECF244321}">
                    <p14:modId xmlns:p14="http://schemas.microsoft.com/office/powerpoint/2010/main" val="2024924137"/>
                  </p:ext>
                </p:extLst>
              </p:nvPr>
            </p:nvGraphicFramePr>
            <p:xfrm>
              <a:off x="1547664" y="2204864"/>
              <a:ext cx="6384032" cy="1224136"/>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val="3763281491"/>
                        </a:ext>
                      </a:extLst>
                    </a:gridCol>
                    <a:gridCol w="1535832">
                      <a:extLst>
                        <a:ext uri="{9D8B030D-6E8A-4147-A177-3AD203B41FA5}">
                          <a16:colId xmlns:a16="http://schemas.microsoft.com/office/drawing/2014/main" val="2675497922"/>
                        </a:ext>
                      </a:extLst>
                    </a:gridCol>
                    <a:gridCol w="1596008">
                      <a:extLst>
                        <a:ext uri="{9D8B030D-6E8A-4147-A177-3AD203B41FA5}">
                          <a16:colId xmlns:a16="http://schemas.microsoft.com/office/drawing/2014/main" val="1377154856"/>
                        </a:ext>
                      </a:extLst>
                    </a:gridCol>
                    <a:gridCol w="1596008">
                      <a:extLst>
                        <a:ext uri="{9D8B030D-6E8A-4147-A177-3AD203B41FA5}">
                          <a16:colId xmlns:a16="http://schemas.microsoft.com/office/drawing/2014/main" val="3689896566"/>
                        </a:ext>
                      </a:extLst>
                    </a:gridCol>
                  </a:tblGrid>
                  <a:tr h="640080">
                    <a:tc>
                      <a:txBody>
                        <a:bodyPr/>
                        <a:lstStyle/>
                        <a:p>
                          <a:endParaRPr lang="pl-PL"/>
                        </a:p>
                      </a:txBody>
                      <a:tcPr>
                        <a:blipFill>
                          <a:blip r:embed="rId3"/>
                          <a:stretch>
                            <a:fillRect l="-368" t="-4717" r="-287132" b="-92453"/>
                          </a:stretch>
                        </a:blipFill>
                      </a:tcPr>
                    </a:tc>
                    <a:tc>
                      <a:txBody>
                        <a:bodyPr/>
                        <a:lstStyle/>
                        <a:p>
                          <a:endParaRPr lang="pl-PL"/>
                        </a:p>
                      </a:txBody>
                      <a:tcPr>
                        <a:blipFill>
                          <a:blip r:embed="rId3"/>
                          <a:stretch>
                            <a:fillRect l="-107905" t="-4717" r="-208696" b="-92453"/>
                          </a:stretch>
                        </a:blipFill>
                      </a:tcPr>
                    </a:tc>
                    <a:tc>
                      <a:txBody>
                        <a:bodyPr/>
                        <a:lstStyle/>
                        <a:p>
                          <a:endParaRPr lang="pl-PL"/>
                        </a:p>
                      </a:txBody>
                      <a:tcPr>
                        <a:blipFill>
                          <a:blip r:embed="rId3"/>
                          <a:stretch>
                            <a:fillRect l="-200763" t="-4717" r="-101527" b="-92453"/>
                          </a:stretch>
                        </a:blipFill>
                      </a:tcPr>
                    </a:tc>
                    <a:tc>
                      <a:txBody>
                        <a:bodyPr/>
                        <a:lstStyle/>
                        <a:p>
                          <a:endParaRPr lang="pl-PL"/>
                        </a:p>
                      </a:txBody>
                      <a:tcPr>
                        <a:blipFill>
                          <a:blip r:embed="rId3"/>
                          <a:stretch>
                            <a:fillRect l="-300763" t="-4717" r="-1527" b="-92453"/>
                          </a:stretch>
                        </a:blipFill>
                      </a:tcPr>
                    </a:tc>
                    <a:extLst>
                      <a:ext uri="{0D108BD9-81ED-4DB2-BD59-A6C34878D82A}">
                        <a16:rowId xmlns:a16="http://schemas.microsoft.com/office/drawing/2014/main" val="2712248767"/>
                      </a:ext>
                    </a:extLst>
                  </a:tr>
                  <a:tr h="584056">
                    <a:tc>
                      <a:txBody>
                        <a:bodyPr/>
                        <a:lstStyle/>
                        <a:p>
                          <a:endParaRPr lang="pl-PL"/>
                        </a:p>
                      </a:txBody>
                      <a:tcPr>
                        <a:blipFill>
                          <a:blip r:embed="rId3"/>
                          <a:stretch>
                            <a:fillRect l="-368" t="-115625" r="-287132" b="-2083"/>
                          </a:stretch>
                        </a:blipFill>
                      </a:tcPr>
                    </a:tc>
                    <a:tc>
                      <a:txBody>
                        <a:bodyPr/>
                        <a:lstStyle/>
                        <a:p>
                          <a:endParaRPr lang="pl-PL"/>
                        </a:p>
                      </a:txBody>
                      <a:tcPr>
                        <a:blipFill>
                          <a:blip r:embed="rId3"/>
                          <a:stretch>
                            <a:fillRect l="-107905" t="-115625" r="-208696" b="-2083"/>
                          </a:stretch>
                        </a:blipFill>
                      </a:tcPr>
                    </a:tc>
                    <a:tc>
                      <a:txBody>
                        <a:bodyPr/>
                        <a:lstStyle/>
                        <a:p>
                          <a:endParaRPr lang="pl-PL"/>
                        </a:p>
                      </a:txBody>
                      <a:tcPr>
                        <a:blipFill>
                          <a:blip r:embed="rId3"/>
                          <a:stretch>
                            <a:fillRect l="-200763" t="-115625" r="-101527" b="-2083"/>
                          </a:stretch>
                        </a:blipFill>
                      </a:tcPr>
                    </a:tc>
                    <a:tc>
                      <a:txBody>
                        <a:bodyPr/>
                        <a:lstStyle/>
                        <a:p>
                          <a:endParaRPr lang="pl-PL"/>
                        </a:p>
                      </a:txBody>
                      <a:tcPr>
                        <a:blipFill>
                          <a:blip r:embed="rId3"/>
                          <a:stretch>
                            <a:fillRect l="-300763" t="-115625" r="-1527" b="-2083"/>
                          </a:stretch>
                        </a:blipFill>
                      </a:tcPr>
                    </a:tc>
                    <a:extLst>
                      <a:ext uri="{0D108BD9-81ED-4DB2-BD59-A6C34878D82A}">
                        <a16:rowId xmlns:a16="http://schemas.microsoft.com/office/drawing/2014/main" val="2543363038"/>
                      </a:ext>
                    </a:extLst>
                  </a:tr>
                </a:tbl>
              </a:graphicData>
            </a:graphic>
          </p:graphicFrame>
        </mc:Fallback>
      </mc:AlternateContent>
      <mc:AlternateContent xmlns:mc="http://schemas.openxmlformats.org/markup-compatibility/2006" xmlns:a14="http://schemas.microsoft.com/office/drawing/2010/main">
        <mc:Choice Requires="a14">
          <p:sp>
            <p:nvSpPr>
              <p:cNvPr id="6" name="pole tekstowe 5">
                <a:extLst>
                  <a:ext uri="{FF2B5EF4-FFF2-40B4-BE49-F238E27FC236}">
                    <a16:creationId xmlns:a16="http://schemas.microsoft.com/office/drawing/2014/main" id="{2372BE5B-3F58-109D-CBAA-17014CD1322E}"/>
                  </a:ext>
                </a:extLst>
              </p:cNvPr>
              <p:cNvSpPr txBox="1"/>
              <p:nvPr/>
            </p:nvSpPr>
            <p:spPr>
              <a:xfrm>
                <a:off x="1835696" y="4077072"/>
                <a:ext cx="4572000" cy="64633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pl-PL" b="1" i="1" smtClean="0">
                          <a:latin typeface="Cambria Math" panose="02040503050406030204" pitchFamily="18" charset="0"/>
                        </a:rPr>
                        <m:t>𝟏</m:t>
                      </m:r>
                      <m:r>
                        <a:rPr lang="pl-PL" b="1" i="1" smtClean="0">
                          <a:latin typeface="Cambria Math" panose="02040503050406030204" pitchFamily="18" charset="0"/>
                        </a:rPr>
                        <m:t>−</m:t>
                      </m:r>
                      <m:r>
                        <a:rPr lang="pl-PL" b="1" i="1" smtClean="0">
                          <a:latin typeface="Cambria Math" panose="02040503050406030204" pitchFamily="18" charset="0"/>
                          <a:ea typeface="Cambria Math" panose="02040503050406030204" pitchFamily="18" charset="0"/>
                        </a:rPr>
                        <m:t>𝜶</m:t>
                      </m:r>
                      <m:r>
                        <a:rPr lang="pl-PL" b="1" i="1" smtClean="0">
                          <a:latin typeface="Cambria Math" panose="02040503050406030204" pitchFamily="18" charset="0"/>
                          <a:ea typeface="Cambria Math" panose="02040503050406030204" pitchFamily="18" charset="0"/>
                        </a:rPr>
                        <m:t> −</m:t>
                      </m:r>
                      <m:r>
                        <a:rPr lang="pl-PL" b="1" i="1" smtClean="0">
                          <a:latin typeface="Cambria Math" panose="02040503050406030204" pitchFamily="18" charset="0"/>
                          <a:ea typeface="Cambria Math" panose="02040503050406030204" pitchFamily="18" charset="0"/>
                        </a:rPr>
                        <m:t>𝒘𝒔𝒑</m:t>
                      </m:r>
                      <m:r>
                        <a:rPr lang="pl-PL" b="1" i="1" smtClean="0">
                          <a:latin typeface="Cambria Math" panose="02040503050406030204" pitchFamily="18" charset="0"/>
                          <a:ea typeface="Cambria Math" panose="02040503050406030204" pitchFamily="18" charset="0"/>
                        </a:rPr>
                        <m:t>ół</m:t>
                      </m:r>
                      <m:r>
                        <a:rPr lang="pl-PL" b="1" i="1" smtClean="0">
                          <a:latin typeface="Cambria Math" panose="02040503050406030204" pitchFamily="18" charset="0"/>
                          <a:ea typeface="Cambria Math" panose="02040503050406030204" pitchFamily="18" charset="0"/>
                        </a:rPr>
                        <m:t>𝒄𝒛𝒚𝒏𝒏𝒊𝒌</m:t>
                      </m:r>
                      <m:r>
                        <a:rPr lang="pl-PL" b="1" i="1" smtClean="0">
                          <a:latin typeface="Cambria Math" panose="02040503050406030204" pitchFamily="18" charset="0"/>
                          <a:ea typeface="Cambria Math" panose="02040503050406030204" pitchFamily="18" charset="0"/>
                        </a:rPr>
                        <m:t> </m:t>
                      </m:r>
                      <m:r>
                        <a:rPr lang="pl-PL" b="1" i="1" smtClean="0">
                          <a:latin typeface="Cambria Math" panose="02040503050406030204" pitchFamily="18" charset="0"/>
                          <a:ea typeface="Cambria Math" panose="02040503050406030204" pitchFamily="18" charset="0"/>
                        </a:rPr>
                        <m:t>𝒖𝒇𝒏𝒐</m:t>
                      </m:r>
                      <m:r>
                        <a:rPr lang="pl-PL" b="1" i="1" smtClean="0">
                          <a:latin typeface="Cambria Math" panose="02040503050406030204" pitchFamily="18" charset="0"/>
                          <a:ea typeface="Cambria Math" panose="02040503050406030204" pitchFamily="18" charset="0"/>
                        </a:rPr>
                        <m:t>ś</m:t>
                      </m:r>
                      <m:r>
                        <a:rPr lang="pl-PL" b="1" i="1" smtClean="0">
                          <a:latin typeface="Cambria Math" panose="02040503050406030204" pitchFamily="18" charset="0"/>
                          <a:ea typeface="Cambria Math" panose="02040503050406030204" pitchFamily="18" charset="0"/>
                        </a:rPr>
                        <m:t>𝒄𝒊</m:t>
                      </m:r>
                    </m:oMath>
                  </m:oMathPara>
                </a14:m>
                <a:endParaRPr lang="pl-PL" b="1" dirty="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pl-PL" b="1" i="1" smtClean="0">
                              <a:latin typeface="Cambria Math" panose="02040503050406030204" pitchFamily="18" charset="0"/>
                            </a:rPr>
                          </m:ctrlPr>
                        </m:sSubPr>
                        <m:e>
                          <m:r>
                            <a:rPr lang="pl-PL" b="1" i="1" smtClean="0">
                              <a:latin typeface="Cambria Math" panose="02040503050406030204" pitchFamily="18" charset="0"/>
                              <a:ea typeface="Cambria Math" panose="02040503050406030204" pitchFamily="18" charset="0"/>
                            </a:rPr>
                            <m:t>𝝁</m:t>
                          </m:r>
                        </m:e>
                        <m:sub>
                          <m:r>
                            <a:rPr lang="pl-PL" b="1" i="1" smtClean="0">
                              <a:latin typeface="Cambria Math" panose="02040503050406030204" pitchFamily="18" charset="0"/>
                              <a:ea typeface="Cambria Math" panose="02040503050406030204" pitchFamily="18" charset="0"/>
                            </a:rPr>
                            <m:t>𝜶</m:t>
                          </m:r>
                        </m:sub>
                      </m:sSub>
                      <m:r>
                        <a:rPr lang="pl-PL" b="1" i="1" smtClean="0">
                          <a:latin typeface="Cambria Math" panose="02040503050406030204" pitchFamily="18" charset="0"/>
                          <a:ea typeface="Cambria Math" panose="02040503050406030204" pitchFamily="18" charset="0"/>
                        </a:rPr>
                        <m:t> −</m:t>
                      </m:r>
                      <m:r>
                        <a:rPr lang="pl-PL" b="1" i="1" smtClean="0">
                          <a:latin typeface="Cambria Math" panose="02040503050406030204" pitchFamily="18" charset="0"/>
                          <a:ea typeface="Cambria Math" panose="02040503050406030204" pitchFamily="18" charset="0"/>
                        </a:rPr>
                        <m:t>𝒌𝒘𝒂𝒏𝒕𝒚𝒍</m:t>
                      </m:r>
                      <m:r>
                        <a:rPr lang="pl-PL" b="1" i="1" smtClean="0">
                          <a:latin typeface="Cambria Math" panose="02040503050406030204" pitchFamily="18" charset="0"/>
                          <a:ea typeface="Cambria Math" panose="02040503050406030204" pitchFamily="18" charset="0"/>
                        </a:rPr>
                        <m:t> </m:t>
                      </m:r>
                      <m:r>
                        <a:rPr lang="pl-PL" b="1" i="1" smtClean="0">
                          <a:latin typeface="Cambria Math" panose="02040503050406030204" pitchFamily="18" charset="0"/>
                          <a:ea typeface="Cambria Math" panose="02040503050406030204" pitchFamily="18" charset="0"/>
                        </a:rPr>
                        <m:t>𝒓𝒐𝒛𝒌</m:t>
                      </m:r>
                      <m:r>
                        <a:rPr lang="pl-PL" b="1" i="1" smtClean="0">
                          <a:latin typeface="Cambria Math" panose="02040503050406030204" pitchFamily="18" charset="0"/>
                          <a:ea typeface="Cambria Math" panose="02040503050406030204" pitchFamily="18" charset="0"/>
                        </a:rPr>
                        <m:t>ł</m:t>
                      </m:r>
                      <m:r>
                        <a:rPr lang="pl-PL" b="1" i="1" smtClean="0">
                          <a:latin typeface="Cambria Math" panose="02040503050406030204" pitchFamily="18" charset="0"/>
                          <a:ea typeface="Cambria Math" panose="02040503050406030204" pitchFamily="18" charset="0"/>
                        </a:rPr>
                        <m:t>𝒂𝒅𝒖</m:t>
                      </m:r>
                      <m:r>
                        <a:rPr lang="pl-PL" b="1" i="1" smtClean="0">
                          <a:latin typeface="Cambria Math" panose="02040503050406030204" pitchFamily="18" charset="0"/>
                          <a:ea typeface="Cambria Math" panose="02040503050406030204" pitchFamily="18" charset="0"/>
                        </a:rPr>
                        <m:t> </m:t>
                      </m:r>
                      <m:r>
                        <a:rPr lang="pl-PL" b="1" i="1" smtClean="0">
                          <a:latin typeface="Cambria Math" panose="02040503050406030204" pitchFamily="18" charset="0"/>
                          <a:ea typeface="Cambria Math" panose="02040503050406030204" pitchFamily="18" charset="0"/>
                        </a:rPr>
                        <m:t>𝒏𝒐𝒓𝒎𝒂𝒍𝒏𝒆𝒈𝒐</m:t>
                      </m:r>
                    </m:oMath>
                  </m:oMathPara>
                </a14:m>
                <a:endParaRPr lang="pl-PL" b="1" dirty="0"/>
              </a:p>
            </p:txBody>
          </p:sp>
        </mc:Choice>
        <mc:Fallback xmlns="">
          <p:sp>
            <p:nvSpPr>
              <p:cNvPr id="6" name="pole tekstowe 5">
                <a:extLst>
                  <a:ext uri="{FF2B5EF4-FFF2-40B4-BE49-F238E27FC236}">
                    <a16:creationId xmlns:a16="http://schemas.microsoft.com/office/drawing/2014/main" id="{2372BE5B-3F58-109D-CBAA-17014CD1322E}"/>
                  </a:ext>
                </a:extLst>
              </p:cNvPr>
              <p:cNvSpPr txBox="1">
                <a:spLocks noRot="1" noChangeAspect="1" noMove="1" noResize="1" noEditPoints="1" noAdjustHandles="1" noChangeArrowheads="1" noChangeShapeType="1" noTextEdit="1"/>
              </p:cNvSpPr>
              <p:nvPr/>
            </p:nvSpPr>
            <p:spPr>
              <a:xfrm>
                <a:off x="1835696" y="4077072"/>
                <a:ext cx="4572000" cy="646331"/>
              </a:xfrm>
              <a:prstGeom prst="rect">
                <a:avLst/>
              </a:prstGeom>
              <a:blipFill>
                <a:blip r:embed="rId4"/>
                <a:stretch>
                  <a:fillRect b="-8491"/>
                </a:stretch>
              </a:blipFill>
            </p:spPr>
            <p:txBody>
              <a:bodyPr/>
              <a:lstStyle/>
              <a:p>
                <a:r>
                  <a:rPr lang="pl-PL">
                    <a:noFill/>
                  </a:rPr>
                  <a:t> </a:t>
                </a:r>
              </a:p>
            </p:txBody>
          </p:sp>
        </mc:Fallback>
      </mc:AlternateContent>
    </p:spTree>
    <p:extLst>
      <p:ext uri="{BB962C8B-B14F-4D97-AF65-F5344CB8AC3E}">
        <p14:creationId xmlns:p14="http://schemas.microsoft.com/office/powerpoint/2010/main" val="3593815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1259632" y="620688"/>
            <a:ext cx="7498080" cy="5760640"/>
          </a:xfrm>
        </p:spPr>
        <p:txBody>
          <a:bodyPr>
            <a:normAutofit fontScale="85000" lnSpcReduction="10000"/>
          </a:bodyPr>
          <a:lstStyle/>
          <a:p>
            <a:pPr marL="0" algn="just">
              <a:lnSpc>
                <a:spcPct val="170000"/>
              </a:lnSpc>
              <a:spcBef>
                <a:spcPts val="0"/>
              </a:spcBef>
              <a:buNone/>
            </a:pPr>
            <a:r>
              <a:rPr lang="pl-PL" sz="2100" b="1" u="sng" dirty="0">
                <a:solidFill>
                  <a:schemeClr val="accent5">
                    <a:lumMod val="75000"/>
                  </a:schemeClr>
                </a:solidFill>
                <a:effectLst>
                  <a:outerShdw blurRad="38100" dist="38100" dir="2700000" algn="tl">
                    <a:srgbClr val="000000">
                      <a:alpha val="43137"/>
                    </a:srgbClr>
                  </a:outerShdw>
                </a:effectLst>
                <a:latin typeface="Calibri" pitchFamily="34" charset="0"/>
              </a:rPr>
              <a:t>Wykłady </a:t>
            </a:r>
          </a:p>
          <a:p>
            <a:pPr marL="0" algn="just">
              <a:lnSpc>
                <a:spcPct val="170000"/>
              </a:lnSpc>
              <a:spcBef>
                <a:spcPts val="0"/>
              </a:spcBef>
              <a:buNone/>
            </a:pPr>
            <a:r>
              <a:rPr lang="pl-PL" sz="1900" b="1" dirty="0">
                <a:latin typeface="Calibri" pitchFamily="34" charset="0"/>
              </a:rPr>
              <a:t>Egzamin pisemny w formie testu </a:t>
            </a:r>
            <a:r>
              <a:rPr lang="pl-PL" sz="1900" dirty="0">
                <a:latin typeface="Calibri" pitchFamily="34" charset="0"/>
              </a:rPr>
              <a:t>(ok. 20 pytań + pytania otwarte)</a:t>
            </a:r>
          </a:p>
          <a:p>
            <a:pPr marL="0" algn="just">
              <a:lnSpc>
                <a:spcPct val="170000"/>
              </a:lnSpc>
              <a:spcBef>
                <a:spcPts val="0"/>
              </a:spcBef>
              <a:buNone/>
            </a:pPr>
            <a:r>
              <a:rPr lang="pl-PL" sz="1900" dirty="0">
                <a:latin typeface="Calibri" pitchFamily="34" charset="0"/>
              </a:rPr>
              <a:t>Ocenę końcową ustala się na podstawie wyniku egzaminu - procentu odpowiedzi udzielonych prawidłowo: </a:t>
            </a:r>
          </a:p>
          <a:p>
            <a:pPr marL="0" algn="just">
              <a:lnSpc>
                <a:spcPct val="170000"/>
              </a:lnSpc>
              <a:spcBef>
                <a:spcPts val="0"/>
              </a:spcBef>
              <a:buNone/>
            </a:pPr>
            <a:r>
              <a:rPr lang="pl-PL" sz="1900" dirty="0">
                <a:latin typeface="Calibri" pitchFamily="34" charset="0"/>
              </a:rPr>
              <a:t>60 - </a:t>
            </a:r>
            <a:r>
              <a:rPr lang="pl-PL" sz="1900" dirty="0" err="1">
                <a:latin typeface="Calibri" pitchFamily="34" charset="0"/>
              </a:rPr>
              <a:t>dst</a:t>
            </a:r>
            <a:endParaRPr lang="pl-PL" sz="1900" dirty="0">
              <a:latin typeface="Calibri" pitchFamily="34" charset="0"/>
            </a:endParaRPr>
          </a:p>
          <a:p>
            <a:pPr marL="0" algn="just">
              <a:lnSpc>
                <a:spcPct val="170000"/>
              </a:lnSpc>
              <a:spcBef>
                <a:spcPts val="0"/>
              </a:spcBef>
              <a:buNone/>
            </a:pPr>
            <a:r>
              <a:rPr lang="pl-PL" sz="1900" dirty="0">
                <a:latin typeface="Calibri" pitchFamily="34" charset="0"/>
              </a:rPr>
              <a:t>61-69 - </a:t>
            </a:r>
            <a:r>
              <a:rPr lang="pl-PL" sz="1900" dirty="0" err="1">
                <a:latin typeface="Calibri" pitchFamily="34" charset="0"/>
              </a:rPr>
              <a:t>dst</a:t>
            </a:r>
            <a:r>
              <a:rPr lang="pl-PL" sz="1900" dirty="0">
                <a:latin typeface="Calibri" pitchFamily="34" charset="0"/>
              </a:rPr>
              <a:t> plus; </a:t>
            </a:r>
          </a:p>
          <a:p>
            <a:pPr marL="0" algn="just">
              <a:lnSpc>
                <a:spcPct val="170000"/>
              </a:lnSpc>
              <a:spcBef>
                <a:spcPts val="0"/>
              </a:spcBef>
              <a:buNone/>
            </a:pPr>
            <a:r>
              <a:rPr lang="pl-PL" sz="1900" dirty="0">
                <a:latin typeface="Calibri" pitchFamily="34" charset="0"/>
              </a:rPr>
              <a:t>70-79 - </a:t>
            </a:r>
            <a:r>
              <a:rPr lang="pl-PL" sz="1900" dirty="0" err="1">
                <a:latin typeface="Calibri" pitchFamily="34" charset="0"/>
              </a:rPr>
              <a:t>db</a:t>
            </a:r>
            <a:r>
              <a:rPr lang="pl-PL" sz="1900" dirty="0">
                <a:latin typeface="Calibri" pitchFamily="34" charset="0"/>
              </a:rPr>
              <a:t>; </a:t>
            </a:r>
          </a:p>
          <a:p>
            <a:pPr marL="0" algn="just">
              <a:lnSpc>
                <a:spcPct val="170000"/>
              </a:lnSpc>
              <a:spcBef>
                <a:spcPts val="0"/>
              </a:spcBef>
              <a:buNone/>
            </a:pPr>
            <a:r>
              <a:rPr lang="pl-PL" sz="1900" dirty="0">
                <a:latin typeface="Calibri" pitchFamily="34" charset="0"/>
              </a:rPr>
              <a:t> 80-89 - </a:t>
            </a:r>
            <a:r>
              <a:rPr lang="pl-PL" sz="1900" dirty="0" err="1">
                <a:latin typeface="Calibri" pitchFamily="34" charset="0"/>
              </a:rPr>
              <a:t>db</a:t>
            </a:r>
            <a:r>
              <a:rPr lang="pl-PL" sz="1900" dirty="0">
                <a:latin typeface="Calibri" pitchFamily="34" charset="0"/>
              </a:rPr>
              <a:t> plus; </a:t>
            </a:r>
          </a:p>
          <a:p>
            <a:pPr marL="0" algn="just">
              <a:lnSpc>
                <a:spcPct val="170000"/>
              </a:lnSpc>
              <a:spcBef>
                <a:spcPts val="0"/>
              </a:spcBef>
              <a:buNone/>
            </a:pPr>
            <a:r>
              <a:rPr lang="pl-PL" sz="1900" dirty="0">
                <a:latin typeface="Calibri" pitchFamily="34" charset="0"/>
              </a:rPr>
              <a:t>90-100 - bdb.</a:t>
            </a:r>
          </a:p>
          <a:p>
            <a:pPr marL="0" algn="just">
              <a:lnSpc>
                <a:spcPct val="170000"/>
              </a:lnSpc>
              <a:spcBef>
                <a:spcPts val="0"/>
              </a:spcBef>
              <a:buNone/>
            </a:pPr>
            <a:endParaRPr lang="pl-PL" sz="1900" dirty="0">
              <a:latin typeface="Calibri" pitchFamily="34" charset="0"/>
            </a:endParaRPr>
          </a:p>
          <a:p>
            <a:pPr marL="0" algn="just">
              <a:lnSpc>
                <a:spcPct val="170000"/>
              </a:lnSpc>
              <a:spcBef>
                <a:spcPts val="0"/>
              </a:spcBef>
              <a:buNone/>
            </a:pPr>
            <a:r>
              <a:rPr lang="pl-PL" sz="2100" b="1" u="sng" dirty="0">
                <a:solidFill>
                  <a:schemeClr val="accent5">
                    <a:lumMod val="50000"/>
                  </a:schemeClr>
                </a:solidFill>
                <a:effectLst>
                  <a:outerShdw blurRad="38100" dist="38100" dir="2700000" algn="tl">
                    <a:srgbClr val="000000">
                      <a:alpha val="43137"/>
                    </a:srgbClr>
                  </a:outerShdw>
                </a:effectLst>
                <a:latin typeface="Calibri" pitchFamily="34" charset="0"/>
              </a:rPr>
              <a:t>Ćwiczenia</a:t>
            </a:r>
          </a:p>
          <a:p>
            <a:pPr marL="0" algn="just">
              <a:lnSpc>
                <a:spcPct val="170000"/>
              </a:lnSpc>
              <a:spcBef>
                <a:spcPts val="0"/>
              </a:spcBef>
              <a:buNone/>
            </a:pPr>
            <a:r>
              <a:rPr lang="pl-PL" sz="1900" b="1" dirty="0">
                <a:latin typeface="Calibri" pitchFamily="34" charset="0"/>
              </a:rPr>
              <a:t>2 kolokwia (zadania)</a:t>
            </a:r>
          </a:p>
          <a:p>
            <a:pPr marL="0" algn="just">
              <a:lnSpc>
                <a:spcPct val="170000"/>
              </a:lnSpc>
              <a:spcBef>
                <a:spcPts val="0"/>
              </a:spcBef>
              <a:buNone/>
            </a:pPr>
            <a:r>
              <a:rPr lang="pl-PL" sz="1900" dirty="0">
                <a:latin typeface="Calibri" pitchFamily="34" charset="0"/>
              </a:rPr>
              <a:t>Oceny dokonuje się na podstawie procentu zadań rozwiązanych prawidłowo, </a:t>
            </a:r>
            <a:r>
              <a:rPr lang="pl-PL" sz="1900" dirty="0" err="1">
                <a:latin typeface="Calibri" pitchFamily="34" charset="0"/>
              </a:rPr>
              <a:t>j.w</a:t>
            </a:r>
            <a:r>
              <a:rPr lang="pl-PL" sz="1900" dirty="0">
                <a:latin typeface="Calibri" pitchFamily="34" charset="0"/>
              </a:rPr>
              <a:t>.</a:t>
            </a:r>
          </a:p>
          <a:p>
            <a:pPr marL="0" algn="just">
              <a:lnSpc>
                <a:spcPct val="170000"/>
              </a:lnSpc>
              <a:spcBef>
                <a:spcPts val="0"/>
              </a:spcBef>
              <a:buNone/>
            </a:pPr>
            <a:r>
              <a:rPr lang="pl-PL" sz="1900" dirty="0">
                <a:latin typeface="Calibri" pitchFamily="34" charset="0"/>
              </a:rPr>
              <a:t>Obserwacja aktywności oraz umiejętności w trakcie realizacji zadań na ćwiczeniach.</a:t>
            </a:r>
          </a:p>
          <a:p>
            <a:pPr algn="just">
              <a:lnSpc>
                <a:spcPct val="170000"/>
              </a:lnSpc>
              <a:spcBef>
                <a:spcPts val="0"/>
              </a:spcBef>
              <a:buNone/>
            </a:pPr>
            <a:endParaRPr lang="pl-PL" dirty="0"/>
          </a:p>
        </p:txBody>
      </p:sp>
    </p:spTree>
    <p:extLst>
      <p:ext uri="{BB962C8B-B14F-4D97-AF65-F5344CB8AC3E}">
        <p14:creationId xmlns:p14="http://schemas.microsoft.com/office/powerpoint/2010/main" val="7080658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34E9B97-2D2B-5E55-7878-BCA248A8586B}"/>
              </a:ext>
            </a:extLst>
          </p:cNvPr>
          <p:cNvSpPr>
            <a:spLocks noGrp="1"/>
          </p:cNvSpPr>
          <p:nvPr>
            <p:ph type="title"/>
          </p:nvPr>
        </p:nvSpPr>
        <p:spPr/>
        <p:txBody>
          <a:bodyPr>
            <a:normAutofit/>
          </a:bodyPr>
          <a:lstStyle/>
          <a:p>
            <a:pPr algn="ctr"/>
            <a:r>
              <a:rPr lang="pl-PL" sz="3200" b="1" dirty="0">
                <a:latin typeface="Calibri" panose="020F0502020204030204" pitchFamily="34" charset="0"/>
                <a:cs typeface="Calibri" panose="020F0502020204030204" pitchFamily="34" charset="0"/>
              </a:rPr>
              <a:t>Próba a wielkość błędu</a:t>
            </a:r>
          </a:p>
        </p:txBody>
      </p:sp>
      <p:graphicFrame>
        <p:nvGraphicFramePr>
          <p:cNvPr id="4" name="Tabela 4">
            <a:extLst>
              <a:ext uri="{FF2B5EF4-FFF2-40B4-BE49-F238E27FC236}">
                <a16:creationId xmlns:a16="http://schemas.microsoft.com/office/drawing/2014/main" id="{8207C5FF-3E6B-95F8-3E53-2EED4E212812}"/>
              </a:ext>
            </a:extLst>
          </p:cNvPr>
          <p:cNvGraphicFramePr>
            <a:graphicFrameLocks noGrp="1"/>
          </p:cNvGraphicFramePr>
          <p:nvPr>
            <p:ph idx="1"/>
            <p:extLst>
              <p:ext uri="{D42A27DB-BD31-4B8C-83A1-F6EECF244321}">
                <p14:modId xmlns:p14="http://schemas.microsoft.com/office/powerpoint/2010/main" val="3242820555"/>
              </p:ext>
            </p:extLst>
          </p:nvPr>
        </p:nvGraphicFramePr>
        <p:xfrm>
          <a:off x="1745303" y="1916832"/>
          <a:ext cx="6521276" cy="3235960"/>
        </p:xfrm>
        <a:graphic>
          <a:graphicData uri="http://schemas.openxmlformats.org/drawingml/2006/table">
            <a:tbl>
              <a:tblPr firstRow="1" bandRow="1">
                <a:tableStyleId>{5C22544A-7EE6-4342-B048-85BDC9FD1C3A}</a:tableStyleId>
              </a:tblPr>
              <a:tblGrid>
                <a:gridCol w="3260638">
                  <a:extLst>
                    <a:ext uri="{9D8B030D-6E8A-4147-A177-3AD203B41FA5}">
                      <a16:colId xmlns:a16="http://schemas.microsoft.com/office/drawing/2014/main" val="555020446"/>
                    </a:ext>
                  </a:extLst>
                </a:gridCol>
                <a:gridCol w="3260638">
                  <a:extLst>
                    <a:ext uri="{9D8B030D-6E8A-4147-A177-3AD203B41FA5}">
                      <a16:colId xmlns:a16="http://schemas.microsoft.com/office/drawing/2014/main" val="3269768136"/>
                    </a:ext>
                  </a:extLst>
                </a:gridCol>
              </a:tblGrid>
              <a:tr h="370840">
                <a:tc>
                  <a:txBody>
                    <a:bodyPr/>
                    <a:lstStyle/>
                    <a:p>
                      <a:pPr algn="ctr"/>
                      <a:r>
                        <a:rPr lang="pl-PL" dirty="0"/>
                        <a:t>Wielkość próby (w osobach)</a:t>
                      </a:r>
                    </a:p>
                  </a:txBody>
                  <a:tcPr/>
                </a:tc>
                <a:tc>
                  <a:txBody>
                    <a:bodyPr/>
                    <a:lstStyle/>
                    <a:p>
                      <a:pPr algn="ctr"/>
                      <a:r>
                        <a:rPr lang="pl-PL" dirty="0"/>
                        <a:t>Margines błędu przy poziomie ufności 95% (w %)</a:t>
                      </a:r>
                    </a:p>
                  </a:txBody>
                  <a:tcPr/>
                </a:tc>
                <a:extLst>
                  <a:ext uri="{0D108BD9-81ED-4DB2-BD59-A6C34878D82A}">
                    <a16:rowId xmlns:a16="http://schemas.microsoft.com/office/drawing/2014/main" val="2225478540"/>
                  </a:ext>
                </a:extLst>
              </a:tr>
              <a:tr h="370840">
                <a:tc>
                  <a:txBody>
                    <a:bodyPr/>
                    <a:lstStyle/>
                    <a:p>
                      <a:pPr algn="ctr"/>
                      <a:r>
                        <a:rPr lang="pl-PL" dirty="0"/>
                        <a:t>2 000</a:t>
                      </a:r>
                    </a:p>
                  </a:txBody>
                  <a:tcPr/>
                </a:tc>
                <a:tc>
                  <a:txBody>
                    <a:bodyPr/>
                    <a:lstStyle/>
                    <a:p>
                      <a:pPr algn="ctr"/>
                      <a:r>
                        <a:rPr lang="pl-PL" dirty="0"/>
                        <a:t>2</a:t>
                      </a:r>
                    </a:p>
                  </a:txBody>
                  <a:tcPr/>
                </a:tc>
                <a:extLst>
                  <a:ext uri="{0D108BD9-81ED-4DB2-BD59-A6C34878D82A}">
                    <a16:rowId xmlns:a16="http://schemas.microsoft.com/office/drawing/2014/main" val="1284129921"/>
                  </a:ext>
                </a:extLst>
              </a:tr>
              <a:tr h="370840">
                <a:tc>
                  <a:txBody>
                    <a:bodyPr/>
                    <a:lstStyle/>
                    <a:p>
                      <a:pPr algn="ctr"/>
                      <a:r>
                        <a:rPr lang="pl-PL" dirty="0"/>
                        <a:t>1 000</a:t>
                      </a:r>
                    </a:p>
                  </a:txBody>
                  <a:tcPr/>
                </a:tc>
                <a:tc>
                  <a:txBody>
                    <a:bodyPr/>
                    <a:lstStyle/>
                    <a:p>
                      <a:pPr algn="ctr"/>
                      <a:r>
                        <a:rPr lang="pl-PL" dirty="0"/>
                        <a:t>3</a:t>
                      </a:r>
                    </a:p>
                  </a:txBody>
                  <a:tcPr/>
                </a:tc>
                <a:extLst>
                  <a:ext uri="{0D108BD9-81ED-4DB2-BD59-A6C34878D82A}">
                    <a16:rowId xmlns:a16="http://schemas.microsoft.com/office/drawing/2014/main" val="1834470781"/>
                  </a:ext>
                </a:extLst>
              </a:tr>
              <a:tr h="370840">
                <a:tc>
                  <a:txBody>
                    <a:bodyPr/>
                    <a:lstStyle/>
                    <a:p>
                      <a:pPr algn="ctr"/>
                      <a:r>
                        <a:rPr lang="pl-PL" dirty="0"/>
                        <a:t>700</a:t>
                      </a:r>
                    </a:p>
                  </a:txBody>
                  <a:tcPr/>
                </a:tc>
                <a:tc>
                  <a:txBody>
                    <a:bodyPr/>
                    <a:lstStyle/>
                    <a:p>
                      <a:pPr algn="ctr"/>
                      <a:r>
                        <a:rPr lang="pl-PL" dirty="0"/>
                        <a:t>4</a:t>
                      </a:r>
                    </a:p>
                  </a:txBody>
                  <a:tcPr/>
                </a:tc>
                <a:extLst>
                  <a:ext uri="{0D108BD9-81ED-4DB2-BD59-A6C34878D82A}">
                    <a16:rowId xmlns:a16="http://schemas.microsoft.com/office/drawing/2014/main" val="1408531910"/>
                  </a:ext>
                </a:extLst>
              </a:tr>
              <a:tr h="370840">
                <a:tc>
                  <a:txBody>
                    <a:bodyPr/>
                    <a:lstStyle/>
                    <a:p>
                      <a:pPr algn="ctr"/>
                      <a:r>
                        <a:rPr lang="pl-PL" dirty="0"/>
                        <a:t>400</a:t>
                      </a:r>
                    </a:p>
                  </a:txBody>
                  <a:tcPr/>
                </a:tc>
                <a:tc>
                  <a:txBody>
                    <a:bodyPr/>
                    <a:lstStyle/>
                    <a:p>
                      <a:pPr algn="ctr"/>
                      <a:r>
                        <a:rPr lang="pl-PL" dirty="0"/>
                        <a:t>5</a:t>
                      </a:r>
                    </a:p>
                  </a:txBody>
                  <a:tcPr/>
                </a:tc>
                <a:extLst>
                  <a:ext uri="{0D108BD9-81ED-4DB2-BD59-A6C34878D82A}">
                    <a16:rowId xmlns:a16="http://schemas.microsoft.com/office/drawing/2014/main" val="2083633921"/>
                  </a:ext>
                </a:extLst>
              </a:tr>
              <a:tr h="370840">
                <a:tc>
                  <a:txBody>
                    <a:bodyPr/>
                    <a:lstStyle/>
                    <a:p>
                      <a:pPr algn="ctr"/>
                      <a:r>
                        <a:rPr lang="pl-PL" dirty="0"/>
                        <a:t>300</a:t>
                      </a:r>
                    </a:p>
                  </a:txBody>
                  <a:tcPr/>
                </a:tc>
                <a:tc>
                  <a:txBody>
                    <a:bodyPr/>
                    <a:lstStyle/>
                    <a:p>
                      <a:pPr algn="ctr"/>
                      <a:r>
                        <a:rPr lang="pl-PL" dirty="0"/>
                        <a:t>6</a:t>
                      </a:r>
                    </a:p>
                  </a:txBody>
                  <a:tcPr/>
                </a:tc>
                <a:extLst>
                  <a:ext uri="{0D108BD9-81ED-4DB2-BD59-A6C34878D82A}">
                    <a16:rowId xmlns:a16="http://schemas.microsoft.com/office/drawing/2014/main" val="362030437"/>
                  </a:ext>
                </a:extLst>
              </a:tr>
              <a:tr h="370840">
                <a:tc>
                  <a:txBody>
                    <a:bodyPr/>
                    <a:lstStyle/>
                    <a:p>
                      <a:pPr algn="ctr"/>
                      <a:r>
                        <a:rPr lang="pl-PL" dirty="0"/>
                        <a:t>200</a:t>
                      </a:r>
                    </a:p>
                  </a:txBody>
                  <a:tcPr/>
                </a:tc>
                <a:tc>
                  <a:txBody>
                    <a:bodyPr/>
                    <a:lstStyle/>
                    <a:p>
                      <a:pPr algn="ctr"/>
                      <a:r>
                        <a:rPr lang="pl-PL" dirty="0"/>
                        <a:t>7</a:t>
                      </a:r>
                    </a:p>
                  </a:txBody>
                  <a:tcPr/>
                </a:tc>
                <a:extLst>
                  <a:ext uri="{0D108BD9-81ED-4DB2-BD59-A6C34878D82A}">
                    <a16:rowId xmlns:a16="http://schemas.microsoft.com/office/drawing/2014/main" val="1930154253"/>
                  </a:ext>
                </a:extLst>
              </a:tr>
              <a:tr h="370840">
                <a:tc>
                  <a:txBody>
                    <a:bodyPr/>
                    <a:lstStyle/>
                    <a:p>
                      <a:pPr algn="ctr"/>
                      <a:r>
                        <a:rPr lang="pl-PL" dirty="0"/>
                        <a:t>100</a:t>
                      </a:r>
                    </a:p>
                  </a:txBody>
                  <a:tcPr/>
                </a:tc>
                <a:tc>
                  <a:txBody>
                    <a:bodyPr/>
                    <a:lstStyle/>
                    <a:p>
                      <a:pPr algn="ctr"/>
                      <a:r>
                        <a:rPr lang="pl-PL" dirty="0"/>
                        <a:t>10</a:t>
                      </a:r>
                    </a:p>
                  </a:txBody>
                  <a:tcPr/>
                </a:tc>
                <a:extLst>
                  <a:ext uri="{0D108BD9-81ED-4DB2-BD59-A6C34878D82A}">
                    <a16:rowId xmlns:a16="http://schemas.microsoft.com/office/drawing/2014/main" val="880621484"/>
                  </a:ext>
                </a:extLst>
              </a:tr>
            </a:tbl>
          </a:graphicData>
        </a:graphic>
      </p:graphicFrame>
      <p:sp>
        <p:nvSpPr>
          <p:cNvPr id="5" name="pole tekstowe 4">
            <a:extLst>
              <a:ext uri="{FF2B5EF4-FFF2-40B4-BE49-F238E27FC236}">
                <a16:creationId xmlns:a16="http://schemas.microsoft.com/office/drawing/2014/main" id="{E768A3A8-6977-356C-1ED6-155BB350407C}"/>
              </a:ext>
            </a:extLst>
          </p:cNvPr>
          <p:cNvSpPr txBox="1"/>
          <p:nvPr/>
        </p:nvSpPr>
        <p:spPr>
          <a:xfrm>
            <a:off x="1728264" y="5372754"/>
            <a:ext cx="6912768" cy="1200329"/>
          </a:xfrm>
          <a:prstGeom prst="rect">
            <a:avLst/>
          </a:prstGeom>
          <a:noFill/>
        </p:spPr>
        <p:txBody>
          <a:bodyPr wrap="square" rtlCol="0">
            <a:spAutoFit/>
          </a:bodyPr>
          <a:lstStyle/>
          <a:p>
            <a:r>
              <a:rPr lang="pl-PL" dirty="0"/>
              <a:t>Przy próbie 100 respondentów margines błędu S(x) +/- 10% przy poziomie ufności 95%.</a:t>
            </a:r>
          </a:p>
          <a:p>
            <a:r>
              <a:rPr lang="pl-PL" dirty="0"/>
              <a:t>Mamy 60% zadowolonych i 40% niezadowolonych. </a:t>
            </a:r>
          </a:p>
          <a:p>
            <a:endParaRPr lang="pl-PL" dirty="0"/>
          </a:p>
        </p:txBody>
      </p:sp>
      <p:sp>
        <p:nvSpPr>
          <p:cNvPr id="3" name="pole tekstowe 2">
            <a:extLst>
              <a:ext uri="{FF2B5EF4-FFF2-40B4-BE49-F238E27FC236}">
                <a16:creationId xmlns:a16="http://schemas.microsoft.com/office/drawing/2014/main" id="{6C9356E5-5D05-82BC-516E-DFC59B295B6E}"/>
              </a:ext>
            </a:extLst>
          </p:cNvPr>
          <p:cNvSpPr txBox="1"/>
          <p:nvPr/>
        </p:nvSpPr>
        <p:spPr>
          <a:xfrm>
            <a:off x="1738812" y="1198493"/>
            <a:ext cx="6912768" cy="923330"/>
          </a:xfrm>
          <a:prstGeom prst="rect">
            <a:avLst/>
          </a:prstGeom>
          <a:noFill/>
        </p:spPr>
        <p:txBody>
          <a:bodyPr wrap="square" rtlCol="0">
            <a:spAutoFit/>
          </a:bodyPr>
          <a:lstStyle/>
          <a:p>
            <a:r>
              <a:rPr lang="pl-PL" dirty="0"/>
              <a:t>Np. Badanie dotyczy zadowolenia z wyboru marki telefonu komórkowego.</a:t>
            </a:r>
          </a:p>
          <a:p>
            <a:endParaRPr lang="pl-PL" dirty="0"/>
          </a:p>
        </p:txBody>
      </p:sp>
    </p:spTree>
    <p:extLst>
      <p:ext uri="{BB962C8B-B14F-4D97-AF65-F5344CB8AC3E}">
        <p14:creationId xmlns:p14="http://schemas.microsoft.com/office/powerpoint/2010/main" val="6027860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4EF7210-B12E-BED0-30B2-F3924024D095}"/>
              </a:ext>
            </a:extLst>
          </p:cNvPr>
          <p:cNvSpPr>
            <a:spLocks noGrp="1"/>
          </p:cNvSpPr>
          <p:nvPr>
            <p:ph type="title"/>
          </p:nvPr>
        </p:nvSpPr>
        <p:spPr/>
        <p:txBody>
          <a:bodyPr>
            <a:normAutofit/>
          </a:bodyPr>
          <a:lstStyle/>
          <a:p>
            <a:pPr algn="ctr"/>
            <a:r>
              <a:rPr lang="pl-PL" sz="3200" b="1" dirty="0">
                <a:latin typeface="Calibri" panose="020F0502020204030204" pitchFamily="34" charset="0"/>
                <a:cs typeface="Calibri" panose="020F0502020204030204" pitchFamily="34" charset="0"/>
              </a:rPr>
              <a:t>Poziom ufności</a:t>
            </a:r>
          </a:p>
        </p:txBody>
      </p:sp>
      <p:sp>
        <p:nvSpPr>
          <p:cNvPr id="3" name="Symbol zastępczy zawartości 2">
            <a:extLst>
              <a:ext uri="{FF2B5EF4-FFF2-40B4-BE49-F238E27FC236}">
                <a16:creationId xmlns:a16="http://schemas.microsoft.com/office/drawing/2014/main" id="{B5AA2230-4791-006C-409E-5A6636D94D67}"/>
              </a:ext>
            </a:extLst>
          </p:cNvPr>
          <p:cNvSpPr>
            <a:spLocks noGrp="1"/>
          </p:cNvSpPr>
          <p:nvPr>
            <p:ph idx="1"/>
          </p:nvPr>
        </p:nvSpPr>
        <p:spPr/>
        <p:txBody>
          <a:bodyPr>
            <a:normAutofit/>
          </a:bodyPr>
          <a:lstStyle/>
          <a:p>
            <a:pPr>
              <a:lnSpc>
                <a:spcPct val="150000"/>
              </a:lnSpc>
            </a:pPr>
            <a:r>
              <a:rPr lang="pl-PL" sz="2000" dirty="0">
                <a:latin typeface="Calibri" panose="020F0502020204030204" pitchFamily="34" charset="0"/>
                <a:cs typeface="Calibri" panose="020F0502020204030204" pitchFamily="34" charset="0"/>
              </a:rPr>
              <a:t>Nigdy nie możemy być pewni na 100%, że dane nie wykroczą poza margines błędu dla danej wielkości próby.</a:t>
            </a:r>
          </a:p>
          <a:p>
            <a:pPr>
              <a:lnSpc>
                <a:spcPct val="150000"/>
              </a:lnSpc>
            </a:pPr>
            <a:r>
              <a:rPr lang="pl-PL" sz="2000" dirty="0">
                <a:latin typeface="Calibri" panose="020F0502020204030204" pitchFamily="34" charset="0"/>
                <a:cs typeface="Calibri" panose="020F0502020204030204" pitchFamily="34" charset="0"/>
              </a:rPr>
              <a:t>Przy ponowieniu badań zawsze jest szansa, że wyniki odchylą się od poprzednich o więcej niż margines błędu. </a:t>
            </a:r>
          </a:p>
          <a:p>
            <a:pPr>
              <a:lnSpc>
                <a:spcPct val="150000"/>
              </a:lnSpc>
            </a:pPr>
            <a:endParaRPr lang="pl-PL" sz="2000" dirty="0">
              <a:latin typeface="Calibri" panose="020F0502020204030204" pitchFamily="34" charset="0"/>
              <a:cs typeface="Calibri" panose="020F0502020204030204" pitchFamily="34" charset="0"/>
            </a:endParaRPr>
          </a:p>
          <a:p>
            <a:pPr marL="82296" indent="0">
              <a:lnSpc>
                <a:spcPct val="150000"/>
              </a:lnSpc>
              <a:buNone/>
            </a:pPr>
            <a:r>
              <a:rPr lang="pl-PL" sz="24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Chcąc zwiększyć precyzję szacunku należy:</a:t>
            </a:r>
          </a:p>
          <a:p>
            <a:pPr marL="82296" indent="0">
              <a:lnSpc>
                <a:spcPct val="150000"/>
              </a:lnSpc>
              <a:buNone/>
            </a:pPr>
            <a:r>
              <a:rPr lang="pl-PL" sz="2000" dirty="0">
                <a:latin typeface="Calibri" panose="020F0502020204030204" pitchFamily="34" charset="0"/>
                <a:cs typeface="Calibri" panose="020F0502020204030204" pitchFamily="34" charset="0"/>
              </a:rPr>
              <a:t>1. zwiększyć liczebność próby</a:t>
            </a:r>
          </a:p>
          <a:p>
            <a:pPr marL="82296" indent="0">
              <a:lnSpc>
                <a:spcPct val="150000"/>
              </a:lnSpc>
              <a:buNone/>
            </a:pPr>
            <a:r>
              <a:rPr lang="pl-PL" sz="2000" dirty="0">
                <a:latin typeface="Calibri" panose="020F0502020204030204" pitchFamily="34" charset="0"/>
                <a:cs typeface="Calibri" panose="020F0502020204030204" pitchFamily="34" charset="0"/>
              </a:rPr>
              <a:t>2. zmniejszyć prawdopodobieństwo oszacowania.</a:t>
            </a:r>
          </a:p>
          <a:p>
            <a:pPr marL="82296" indent="0">
              <a:lnSpc>
                <a:spcPct val="150000"/>
              </a:lnSpc>
              <a:buNone/>
            </a:pPr>
            <a:endParaRPr lang="pl-PL"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15115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4EF7210-B12E-BED0-30B2-F3924024D095}"/>
              </a:ext>
            </a:extLst>
          </p:cNvPr>
          <p:cNvSpPr>
            <a:spLocks noGrp="1"/>
          </p:cNvSpPr>
          <p:nvPr>
            <p:ph type="title"/>
          </p:nvPr>
        </p:nvSpPr>
        <p:spPr/>
        <p:txBody>
          <a:bodyPr>
            <a:normAutofit/>
          </a:bodyPr>
          <a:lstStyle/>
          <a:p>
            <a:pPr algn="ctr"/>
            <a:r>
              <a:rPr lang="pl-PL" sz="3200" b="1" dirty="0">
                <a:latin typeface="Calibri" panose="020F0502020204030204" pitchFamily="34" charset="0"/>
                <a:cs typeface="Calibri" panose="020F0502020204030204" pitchFamily="34" charset="0"/>
              </a:rPr>
              <a:t>Sposoby szacowania liczebność próby</a:t>
            </a:r>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B5AA2230-4791-006C-409E-5A6636D94D67}"/>
                  </a:ext>
                </a:extLst>
              </p:cNvPr>
              <p:cNvSpPr>
                <a:spLocks noGrp="1"/>
              </p:cNvSpPr>
              <p:nvPr>
                <p:ph idx="1"/>
              </p:nvPr>
            </p:nvSpPr>
            <p:spPr/>
            <p:txBody>
              <a:bodyPr>
                <a:normAutofit fontScale="92500" lnSpcReduction="20000"/>
              </a:bodyPr>
              <a:lstStyle/>
              <a:p>
                <a:pPr marL="539496" indent="-457200">
                  <a:lnSpc>
                    <a:spcPct val="150000"/>
                  </a:lnSpc>
                  <a:buAutoNum type="arabicParenR"/>
                </a:pPr>
                <a:r>
                  <a:rPr lang="pl-PL" sz="2000" dirty="0">
                    <a:latin typeface="Calibri" panose="020F0502020204030204" pitchFamily="34" charset="0"/>
                    <a:cs typeface="Calibri" panose="020F0502020204030204" pitchFamily="34" charset="0"/>
                  </a:rPr>
                  <a:t>Zależy od założonej ufności szacunku determinowanej przez przyjęcie określonej wartości współczynnika ufności </a:t>
                </a:r>
                <a14:m>
                  <m:oMath xmlns:m="http://schemas.openxmlformats.org/officeDocument/2006/math">
                    <m:r>
                      <a:rPr lang="pl-PL" sz="2000" b="0" i="0" smtClean="0">
                        <a:latin typeface="Cambria Math" panose="02040503050406030204" pitchFamily="18" charset="0"/>
                      </a:rPr>
                      <m:t>1−</m:t>
                    </m:r>
                    <m:r>
                      <m:rPr>
                        <m:sty m:val="p"/>
                      </m:rPr>
                      <a:rPr lang="pl-PL" sz="2000" b="0" i="0" smtClean="0">
                        <a:latin typeface="Cambria Math" panose="02040503050406030204" pitchFamily="18" charset="0"/>
                        <a:ea typeface="Cambria Math" panose="02040503050406030204" pitchFamily="18" charset="0"/>
                      </a:rPr>
                      <m:t>α</m:t>
                    </m:r>
                    <m:r>
                      <a:rPr lang="pl-PL" sz="2000" b="0" i="0" smtClean="0">
                        <a:latin typeface="Cambria Math" panose="02040503050406030204" pitchFamily="18" charset="0"/>
                        <a:ea typeface="Cambria Math" panose="02040503050406030204" pitchFamily="18" charset="0"/>
                      </a:rPr>
                      <m:t> </m:t>
                    </m:r>
                  </m:oMath>
                </a14:m>
                <a:endParaRPr lang="pl-PL" sz="2000" dirty="0">
                  <a:latin typeface="Calibri" panose="020F0502020204030204" pitchFamily="34" charset="0"/>
                  <a:cs typeface="Calibri" panose="020F0502020204030204" pitchFamily="34" charset="0"/>
                </a:endParaRPr>
              </a:p>
              <a:p>
                <a:pPr marL="539496" indent="-457200">
                  <a:lnSpc>
                    <a:spcPct val="150000"/>
                  </a:lnSpc>
                  <a:buAutoNum type="arabicParenR"/>
                </a:pPr>
                <a:r>
                  <a:rPr lang="pl-PL" sz="2000" dirty="0">
                    <a:latin typeface="Calibri" panose="020F0502020204030204" pitchFamily="34" charset="0"/>
                    <a:cs typeface="Calibri" panose="020F0502020204030204" pitchFamily="34" charset="0"/>
                  </a:rPr>
                  <a:t>Zależy od bezwzględnej precyzji szacunku</a:t>
                </a:r>
              </a:p>
              <a:p>
                <a:pPr marL="82296" indent="0">
                  <a:lnSpc>
                    <a:spcPct val="150000"/>
                  </a:lnSpc>
                  <a:buNone/>
                </a:pPr>
                <a:r>
                  <a:rPr lang="pl-PL" sz="2000" b="1" u="sng" dirty="0">
                    <a:latin typeface="Calibri" panose="020F0502020204030204" pitchFamily="34" charset="0"/>
                    <a:cs typeface="Calibri" panose="020F0502020204030204" pitchFamily="34" charset="0"/>
                  </a:rPr>
                  <a:t>Przykład:</a:t>
                </a:r>
              </a:p>
              <a:p>
                <a:pPr marL="539496" indent="-457200">
                  <a:lnSpc>
                    <a:spcPct val="150000"/>
                  </a:lnSpc>
                  <a:buAutoNum type="arabicParenR"/>
                </a:pPr>
                <a:r>
                  <a:rPr lang="pl-PL" sz="2000" i="1" dirty="0">
                    <a:latin typeface="Calibri" panose="020F0502020204030204" pitchFamily="34" charset="0"/>
                    <a:cs typeface="Calibri" panose="020F0502020204030204" pitchFamily="34" charset="0"/>
                  </a:rPr>
                  <a:t>Sposób spędzania czasu, opinia dot. opieki zdrowotnej, wyboru politycznego </a:t>
                </a:r>
                <a:r>
                  <a:rPr lang="pl-PL" sz="2000" dirty="0">
                    <a:latin typeface="Calibri" panose="020F0502020204030204" pitchFamily="34" charset="0"/>
                    <a:cs typeface="Calibri" panose="020F0502020204030204" pitchFamily="34" charset="0"/>
                  </a:rPr>
                  <a:t>– to </a:t>
                </a:r>
                <a:r>
                  <a:rPr lang="pl-PL" sz="2000" u="sng" dirty="0">
                    <a:latin typeface="Calibri" panose="020F0502020204030204" pitchFamily="34" charset="0"/>
                    <a:cs typeface="Calibri" panose="020F0502020204030204" pitchFamily="34" charset="0"/>
                  </a:rPr>
                  <a:t>pyt. jakościowe, zatem określając wielkość próby stosujemy wzór na przedział ufności dla frakcji </a:t>
                </a:r>
                <a:r>
                  <a:rPr lang="pl-PL" sz="2000" dirty="0">
                    <a:latin typeface="Calibri" panose="020F0502020204030204" pitchFamily="34" charset="0"/>
                    <a:cs typeface="Calibri" panose="020F0502020204030204" pitchFamily="34" charset="0"/>
                  </a:rPr>
                  <a:t>(częstość).</a:t>
                </a:r>
              </a:p>
              <a:p>
                <a:pPr marL="539496" indent="-457200">
                  <a:lnSpc>
                    <a:spcPct val="150000"/>
                  </a:lnSpc>
                  <a:buAutoNum type="arabicParenR"/>
                </a:pPr>
                <a:r>
                  <a:rPr lang="pl-PL" sz="2000" dirty="0">
                    <a:latin typeface="Calibri" panose="020F0502020204030204" pitchFamily="34" charset="0"/>
                    <a:cs typeface="Calibri" panose="020F0502020204030204" pitchFamily="34" charset="0"/>
                  </a:rPr>
                  <a:t>Średnie wydatki związane z wyjazdami wakacyjnymi studentów, średnia miesięczna opłata za parking w nowym osiedlu – to </a:t>
                </a:r>
                <a:r>
                  <a:rPr lang="pl-PL" sz="2000" u="sng" dirty="0">
                    <a:latin typeface="Calibri" panose="020F0502020204030204" pitchFamily="34" charset="0"/>
                    <a:cs typeface="Calibri" panose="020F0502020204030204" pitchFamily="34" charset="0"/>
                  </a:rPr>
                  <a:t>pyt. ilościowe, gdzie określimy min. liczebność próby przy szacowaniu średniej w populacji. </a:t>
                </a:r>
              </a:p>
              <a:p>
                <a:pPr marL="539496" indent="-457200">
                  <a:lnSpc>
                    <a:spcPct val="150000"/>
                  </a:lnSpc>
                  <a:buAutoNum type="arabicParenR"/>
                </a:pPr>
                <a:endParaRPr lang="pl-PL" sz="2000" dirty="0">
                  <a:latin typeface="Calibri" panose="020F0502020204030204" pitchFamily="34" charset="0"/>
                  <a:cs typeface="Calibri" panose="020F0502020204030204" pitchFamily="34" charset="0"/>
                </a:endParaRPr>
              </a:p>
              <a:p>
                <a:pPr marL="539496" indent="-457200">
                  <a:lnSpc>
                    <a:spcPct val="150000"/>
                  </a:lnSpc>
                  <a:buAutoNum type="arabicParenR"/>
                </a:pPr>
                <a:endParaRPr lang="pl-PL" sz="2000" dirty="0">
                  <a:latin typeface="Calibri" panose="020F0502020204030204" pitchFamily="34" charset="0"/>
                  <a:cs typeface="Calibri" panose="020F0502020204030204" pitchFamily="34" charset="0"/>
                </a:endParaRPr>
              </a:p>
            </p:txBody>
          </p:sp>
        </mc:Choice>
        <mc:Fallback xmlns="">
          <p:sp>
            <p:nvSpPr>
              <p:cNvPr id="3" name="Symbol zastępczy zawartości 2">
                <a:extLst>
                  <a:ext uri="{FF2B5EF4-FFF2-40B4-BE49-F238E27FC236}">
                    <a16:creationId xmlns:a16="http://schemas.microsoft.com/office/drawing/2014/main" id="{B5AA2230-4791-006C-409E-5A6636D94D67}"/>
                  </a:ext>
                </a:extLst>
              </p:cNvPr>
              <p:cNvSpPr>
                <a:spLocks noGrp="1" noRot="1" noChangeAspect="1" noMove="1" noResize="1" noEditPoints="1" noAdjustHandles="1" noChangeArrowheads="1" noChangeShapeType="1" noTextEdit="1"/>
              </p:cNvSpPr>
              <p:nvPr>
                <p:ph idx="1"/>
              </p:nvPr>
            </p:nvSpPr>
            <p:spPr>
              <a:blipFill>
                <a:blip r:embed="rId2"/>
                <a:stretch>
                  <a:fillRect r="-1138"/>
                </a:stretch>
              </a:blipFill>
            </p:spPr>
            <p:txBody>
              <a:bodyPr/>
              <a:lstStyle/>
              <a:p>
                <a:r>
                  <a:rPr lang="pl-PL">
                    <a:noFill/>
                  </a:rPr>
                  <a:t> </a:t>
                </a:r>
              </a:p>
            </p:txBody>
          </p:sp>
        </mc:Fallback>
      </mc:AlternateContent>
    </p:spTree>
    <p:extLst>
      <p:ext uri="{BB962C8B-B14F-4D97-AF65-F5344CB8AC3E}">
        <p14:creationId xmlns:p14="http://schemas.microsoft.com/office/powerpoint/2010/main" val="1946489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285852" y="1428736"/>
            <a:ext cx="7606628" cy="5168616"/>
          </a:xfrm>
        </p:spPr>
        <p:txBody>
          <a:bodyPr>
            <a:noAutofit/>
          </a:bodyPr>
          <a:lstStyle/>
          <a:p>
            <a:pPr algn="just">
              <a:lnSpc>
                <a:spcPct val="150000"/>
              </a:lnSpc>
              <a:spcBef>
                <a:spcPts val="0"/>
              </a:spcBef>
            </a:pPr>
            <a:r>
              <a:rPr lang="pl-PL" sz="1800" dirty="0">
                <a:latin typeface="Calibri" pitchFamily="34" charset="0"/>
              </a:rPr>
              <a:t>Każdą zbiorowość statystyczną można podzielić na podzbiorowości, w celu lepszego poznania jej właściwości. Właściwość jednostek statystycznych zwana cechą pozwala rozróżnić jednostki zbiorowości.</a:t>
            </a:r>
          </a:p>
          <a:p>
            <a:pPr algn="just">
              <a:lnSpc>
                <a:spcPct val="150000"/>
              </a:lnSpc>
              <a:spcBef>
                <a:spcPts val="0"/>
              </a:spcBef>
            </a:pPr>
            <a:endParaRPr lang="pl-PL" sz="1000" dirty="0">
              <a:latin typeface="Calibri" pitchFamily="34" charset="0"/>
            </a:endParaRPr>
          </a:p>
          <a:p>
            <a:pPr algn="just">
              <a:lnSpc>
                <a:spcPct val="150000"/>
              </a:lnSpc>
              <a:spcBef>
                <a:spcPts val="0"/>
              </a:spcBef>
            </a:pPr>
            <a:r>
              <a:rPr lang="pl-PL" sz="1800" b="1" dirty="0">
                <a:latin typeface="Calibri" pitchFamily="34" charset="0"/>
              </a:rPr>
              <a:t>Cechy statystyczne </a:t>
            </a:r>
            <a:r>
              <a:rPr lang="pl-PL" sz="1800" dirty="0">
                <a:latin typeface="Calibri" pitchFamily="34" charset="0"/>
              </a:rPr>
              <a:t>— właściwości jednostek statystycznych. </a:t>
            </a:r>
          </a:p>
          <a:p>
            <a:pPr algn="just">
              <a:spcBef>
                <a:spcPts val="0"/>
              </a:spcBef>
            </a:pPr>
            <a:endParaRPr lang="pl-PL" sz="1000" dirty="0">
              <a:latin typeface="Calibri" pitchFamily="34" charset="0"/>
            </a:endParaRPr>
          </a:p>
          <a:p>
            <a:pPr algn="just">
              <a:spcBef>
                <a:spcPts val="0"/>
              </a:spcBef>
            </a:pPr>
            <a:endParaRPr lang="pl-PL" sz="300" b="1" i="1" dirty="0">
              <a:latin typeface="Calibri" pitchFamily="34" charset="0"/>
            </a:endParaRPr>
          </a:p>
          <a:p>
            <a:pPr algn="just">
              <a:lnSpc>
                <a:spcPct val="150000"/>
              </a:lnSpc>
              <a:spcBef>
                <a:spcPts val="0"/>
              </a:spcBef>
              <a:buFont typeface="Wingdings" pitchFamily="2" charset="2"/>
              <a:buChar char="q"/>
            </a:pPr>
            <a:r>
              <a:rPr lang="pl-PL" sz="1800" b="1" i="1" dirty="0">
                <a:latin typeface="Calibri" pitchFamily="34" charset="0"/>
              </a:rPr>
              <a:t>  </a:t>
            </a:r>
            <a:r>
              <a:rPr lang="pl-PL" sz="1800" b="1" dirty="0">
                <a:latin typeface="Calibri" pitchFamily="34" charset="0"/>
              </a:rPr>
              <a:t>Cechy stałe – </a:t>
            </a:r>
            <a:r>
              <a:rPr lang="pl-PL" sz="1800" dirty="0">
                <a:latin typeface="Calibri" pitchFamily="34" charset="0"/>
              </a:rPr>
              <a:t>właściwości jednakowe dla wszystkich jednostek (rzeczowe odpowiadają na pytanie – co?, przestrzenne – gdzie? i czasowe – kiedy?). </a:t>
            </a:r>
          </a:p>
          <a:p>
            <a:pPr algn="just">
              <a:lnSpc>
                <a:spcPct val="150000"/>
              </a:lnSpc>
              <a:spcBef>
                <a:spcPts val="0"/>
              </a:spcBef>
            </a:pPr>
            <a:r>
              <a:rPr lang="pl-PL" sz="1800" dirty="0">
                <a:latin typeface="Calibri" pitchFamily="34" charset="0"/>
              </a:rPr>
              <a:t>Nie podlegają badaniu, a decydują o zaliczeniu do określonej zbiorowości. </a:t>
            </a:r>
          </a:p>
          <a:p>
            <a:pPr algn="just">
              <a:lnSpc>
                <a:spcPct val="150000"/>
              </a:lnSpc>
              <a:spcBef>
                <a:spcPts val="0"/>
              </a:spcBef>
            </a:pPr>
            <a:endParaRPr lang="pl-PL" sz="1800" dirty="0">
              <a:latin typeface="Calibri" pitchFamily="34" charset="0"/>
            </a:endParaRPr>
          </a:p>
          <a:p>
            <a:pPr algn="just">
              <a:lnSpc>
                <a:spcPct val="150000"/>
              </a:lnSpc>
              <a:spcBef>
                <a:spcPts val="0"/>
              </a:spcBef>
            </a:pPr>
            <a:endParaRPr lang="pl-PL" sz="1800" dirty="0">
              <a:latin typeface="Calibri" pitchFamily="34" charset="0"/>
            </a:endParaRPr>
          </a:p>
          <a:p>
            <a:pPr algn="just">
              <a:lnSpc>
                <a:spcPct val="150000"/>
              </a:lnSpc>
              <a:spcBef>
                <a:spcPts val="0"/>
              </a:spcBef>
            </a:pPr>
            <a:endParaRPr lang="pl-PL" sz="1800" dirty="0">
              <a:latin typeface="Calibri" pitchFamily="34" charset="0"/>
            </a:endParaRPr>
          </a:p>
          <a:p>
            <a:pPr algn="just">
              <a:lnSpc>
                <a:spcPct val="150000"/>
              </a:lnSpc>
              <a:spcBef>
                <a:spcPts val="0"/>
              </a:spcBef>
            </a:pPr>
            <a:endParaRPr lang="pl-PL" sz="300" b="1" i="1" dirty="0">
              <a:latin typeface="Calibri" pitchFamily="34" charset="0"/>
            </a:endParaRPr>
          </a:p>
          <a:p>
            <a:pPr algn="just">
              <a:lnSpc>
                <a:spcPct val="150000"/>
              </a:lnSpc>
              <a:spcBef>
                <a:spcPts val="0"/>
              </a:spcBef>
            </a:pPr>
            <a:endParaRPr lang="pl-PL" sz="400" i="1" dirty="0">
              <a:latin typeface="Calibri" pitchFamily="34" charset="0"/>
            </a:endParaRPr>
          </a:p>
          <a:p>
            <a:pPr algn="just">
              <a:lnSpc>
                <a:spcPct val="150000"/>
              </a:lnSpc>
              <a:spcBef>
                <a:spcPts val="0"/>
              </a:spcBef>
            </a:pPr>
            <a:br>
              <a:rPr lang="pl-PL" sz="1800" dirty="0">
                <a:latin typeface="Calibri" pitchFamily="34" charset="0"/>
              </a:rPr>
            </a:br>
            <a:endParaRPr lang="pl-PL" sz="1800" dirty="0">
              <a:solidFill>
                <a:schemeClr val="tx1"/>
              </a:solidFill>
              <a:latin typeface="Calibri" pitchFamily="34" charset="0"/>
              <a:cs typeface="Segoe UI" pitchFamily="34" charset="0"/>
            </a:endParaRPr>
          </a:p>
        </p:txBody>
      </p:sp>
      <p:sp>
        <p:nvSpPr>
          <p:cNvPr id="4" name="Tytuł 3"/>
          <p:cNvSpPr txBox="1">
            <a:spLocks/>
          </p:cNvSpPr>
          <p:nvPr/>
        </p:nvSpPr>
        <p:spPr>
          <a:xfrm>
            <a:off x="1043608" y="188640"/>
            <a:ext cx="7642096" cy="882906"/>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200" b="1" dirty="0">
                <a:latin typeface="Calibri" pitchFamily="34" charset="0"/>
                <a:cs typeface="Segoe UI" pitchFamily="34" charset="0"/>
              </a:rPr>
              <a:t>Podstawowe pojęcia statystyczne</a:t>
            </a:r>
            <a:endParaRPr lang="pl-PL" sz="3200" dirty="0">
              <a:latin typeface="Calibri" pitchFamily="34" charset="0"/>
            </a:endParaRPr>
          </a:p>
        </p:txBody>
      </p:sp>
    </p:spTree>
    <p:extLst>
      <p:ext uri="{BB962C8B-B14F-4D97-AF65-F5344CB8AC3E}">
        <p14:creationId xmlns:p14="http://schemas.microsoft.com/office/powerpoint/2010/main" val="2251409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285852" y="1340768"/>
            <a:ext cx="7606628" cy="5256584"/>
          </a:xfrm>
        </p:spPr>
        <p:txBody>
          <a:bodyPr>
            <a:noAutofit/>
          </a:bodyPr>
          <a:lstStyle/>
          <a:p>
            <a:pPr algn="just">
              <a:lnSpc>
                <a:spcPct val="150000"/>
              </a:lnSpc>
              <a:spcBef>
                <a:spcPts val="0"/>
              </a:spcBef>
            </a:pPr>
            <a:r>
              <a:rPr lang="pl-PL" sz="1800" u="sng" dirty="0">
                <a:latin typeface="Calibri" pitchFamily="34" charset="0"/>
              </a:rPr>
              <a:t>Przykład: </a:t>
            </a:r>
          </a:p>
          <a:p>
            <a:pPr algn="just">
              <a:lnSpc>
                <a:spcPct val="150000"/>
              </a:lnSpc>
              <a:spcBef>
                <a:spcPts val="0"/>
              </a:spcBef>
            </a:pPr>
            <a:r>
              <a:rPr lang="pl-PL" sz="1800" dirty="0">
                <a:latin typeface="Calibri" pitchFamily="34" charset="0"/>
              </a:rPr>
              <a:t>W zbiorowości studentów PK w roku akademickim 2023/2024 w następujący sposób określimy cechy stałe:</a:t>
            </a:r>
          </a:p>
          <a:p>
            <a:pPr algn="just">
              <a:lnSpc>
                <a:spcPct val="150000"/>
              </a:lnSpc>
              <a:spcBef>
                <a:spcPts val="0"/>
              </a:spcBef>
            </a:pPr>
            <a:r>
              <a:rPr lang="pl-PL" sz="1800" b="1" dirty="0">
                <a:latin typeface="Calibri" pitchFamily="34" charset="0"/>
              </a:rPr>
              <a:t> </a:t>
            </a:r>
            <a:r>
              <a:rPr lang="pl-PL" sz="1800" b="1" i="1" dirty="0">
                <a:latin typeface="Calibri" pitchFamily="34" charset="0"/>
              </a:rPr>
              <a:t>cecha rzeczowa: </a:t>
            </a:r>
            <a:r>
              <a:rPr lang="pl-PL" sz="1800" dirty="0">
                <a:latin typeface="Calibri" pitchFamily="34" charset="0"/>
              </a:rPr>
              <a:t>posiadanie przez daną osobę nr indeksu tejże uczelni,  </a:t>
            </a:r>
          </a:p>
          <a:p>
            <a:pPr algn="just">
              <a:lnSpc>
                <a:spcPct val="150000"/>
              </a:lnSpc>
              <a:spcBef>
                <a:spcPts val="0"/>
              </a:spcBef>
            </a:pPr>
            <a:r>
              <a:rPr lang="pl-PL" sz="1800" dirty="0">
                <a:latin typeface="Calibri" pitchFamily="34" charset="0"/>
              </a:rPr>
              <a:t> </a:t>
            </a:r>
            <a:r>
              <a:rPr lang="pl-PL" sz="1800" b="1" i="1" dirty="0">
                <a:latin typeface="Calibri" pitchFamily="34" charset="0"/>
              </a:rPr>
              <a:t>cecha czasowa: </a:t>
            </a:r>
            <a:r>
              <a:rPr lang="pl-PL" sz="1800" dirty="0">
                <a:latin typeface="Calibri" pitchFamily="34" charset="0"/>
              </a:rPr>
              <a:t>rok akademicki 2023/2024, oznacza, że zbiorowość stanowią tylko ci studenci, którzy studiują na tej Uczelni w określonym roku (nie byli skreśleni z listy studentów),</a:t>
            </a:r>
          </a:p>
          <a:p>
            <a:pPr algn="just">
              <a:lnSpc>
                <a:spcPct val="150000"/>
              </a:lnSpc>
              <a:spcBef>
                <a:spcPts val="0"/>
              </a:spcBef>
            </a:pPr>
            <a:r>
              <a:rPr lang="pl-PL" sz="1800" dirty="0">
                <a:latin typeface="Calibri" pitchFamily="34" charset="0"/>
              </a:rPr>
              <a:t> </a:t>
            </a:r>
            <a:r>
              <a:rPr lang="pl-PL" sz="1800" b="1" i="1" dirty="0">
                <a:latin typeface="Calibri" pitchFamily="34" charset="0"/>
              </a:rPr>
              <a:t>cecha przestrzenna</a:t>
            </a:r>
            <a:r>
              <a:rPr lang="pl-PL" sz="1800" i="1" dirty="0">
                <a:latin typeface="Calibri" pitchFamily="34" charset="0"/>
              </a:rPr>
              <a:t>: </a:t>
            </a:r>
            <a:r>
              <a:rPr lang="pl-PL" sz="1800" dirty="0">
                <a:latin typeface="Calibri" pitchFamily="34" charset="0"/>
              </a:rPr>
              <a:t>fakt, że są to osoby studiujące w Koszalinie</a:t>
            </a:r>
          </a:p>
          <a:p>
            <a:pPr algn="just">
              <a:lnSpc>
                <a:spcPct val="150000"/>
              </a:lnSpc>
              <a:spcBef>
                <a:spcPts val="0"/>
              </a:spcBef>
            </a:pPr>
            <a:endParaRPr lang="pl-PL" sz="1800" dirty="0">
              <a:latin typeface="Calibri" pitchFamily="34" charset="0"/>
            </a:endParaRPr>
          </a:p>
          <a:p>
            <a:pPr algn="just">
              <a:lnSpc>
                <a:spcPct val="150000"/>
              </a:lnSpc>
              <a:spcBef>
                <a:spcPts val="0"/>
              </a:spcBef>
            </a:pPr>
            <a:endParaRPr lang="pl-PL" sz="1800" dirty="0">
              <a:latin typeface="Calibri" pitchFamily="34" charset="0"/>
            </a:endParaRPr>
          </a:p>
          <a:p>
            <a:pPr algn="just">
              <a:lnSpc>
                <a:spcPct val="150000"/>
              </a:lnSpc>
              <a:spcBef>
                <a:spcPts val="0"/>
              </a:spcBef>
            </a:pPr>
            <a:endParaRPr lang="pl-PL" sz="1800" dirty="0">
              <a:latin typeface="Calibri" pitchFamily="34" charset="0"/>
            </a:endParaRPr>
          </a:p>
          <a:p>
            <a:pPr algn="just">
              <a:lnSpc>
                <a:spcPct val="150000"/>
              </a:lnSpc>
              <a:spcBef>
                <a:spcPts val="0"/>
              </a:spcBef>
            </a:pPr>
            <a:endParaRPr lang="pl-PL" sz="300" b="1" i="1" dirty="0">
              <a:latin typeface="Calibri" pitchFamily="34" charset="0"/>
            </a:endParaRPr>
          </a:p>
          <a:p>
            <a:pPr algn="just">
              <a:lnSpc>
                <a:spcPct val="150000"/>
              </a:lnSpc>
              <a:spcBef>
                <a:spcPts val="0"/>
              </a:spcBef>
            </a:pPr>
            <a:endParaRPr lang="pl-PL" sz="400" i="1" dirty="0">
              <a:latin typeface="Calibri" pitchFamily="34" charset="0"/>
            </a:endParaRPr>
          </a:p>
          <a:p>
            <a:pPr algn="just">
              <a:lnSpc>
                <a:spcPct val="150000"/>
              </a:lnSpc>
              <a:spcBef>
                <a:spcPts val="0"/>
              </a:spcBef>
            </a:pPr>
            <a:br>
              <a:rPr lang="pl-PL" sz="1800" dirty="0">
                <a:latin typeface="Calibri" pitchFamily="34" charset="0"/>
              </a:rPr>
            </a:br>
            <a:endParaRPr lang="pl-PL" sz="1800" dirty="0">
              <a:solidFill>
                <a:schemeClr val="tx1"/>
              </a:solidFill>
              <a:latin typeface="Calibri" pitchFamily="34" charset="0"/>
              <a:cs typeface="Segoe UI" pitchFamily="34" charset="0"/>
            </a:endParaRPr>
          </a:p>
        </p:txBody>
      </p:sp>
      <p:sp>
        <p:nvSpPr>
          <p:cNvPr id="4" name="Tytuł 3"/>
          <p:cNvSpPr txBox="1">
            <a:spLocks/>
          </p:cNvSpPr>
          <p:nvPr/>
        </p:nvSpPr>
        <p:spPr>
          <a:xfrm>
            <a:off x="1043608" y="188640"/>
            <a:ext cx="7642096" cy="882906"/>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200" b="1" dirty="0">
                <a:latin typeface="Calibri" pitchFamily="34" charset="0"/>
                <a:cs typeface="Segoe UI" pitchFamily="34" charset="0"/>
              </a:rPr>
              <a:t>Podstawowe pojęcia statystyczne</a:t>
            </a:r>
            <a:endParaRPr lang="pl-PL" sz="3200" dirty="0">
              <a:latin typeface="Calibri" pitchFamily="34" charset="0"/>
            </a:endParaRPr>
          </a:p>
        </p:txBody>
      </p:sp>
    </p:spTree>
    <p:extLst>
      <p:ext uri="{BB962C8B-B14F-4D97-AF65-F5344CB8AC3E}">
        <p14:creationId xmlns:p14="http://schemas.microsoft.com/office/powerpoint/2010/main" val="18498144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285852" y="1428736"/>
            <a:ext cx="7606628" cy="5168616"/>
          </a:xfrm>
        </p:spPr>
        <p:txBody>
          <a:bodyPr>
            <a:noAutofit/>
          </a:bodyPr>
          <a:lstStyle/>
          <a:p>
            <a:pPr marL="313182" indent="-285750" algn="just">
              <a:lnSpc>
                <a:spcPct val="150000"/>
              </a:lnSpc>
              <a:spcBef>
                <a:spcPts val="0"/>
              </a:spcBef>
              <a:buFont typeface="Wingdings" panose="05000000000000000000" pitchFamily="2" charset="2"/>
              <a:buChar char="q"/>
            </a:pPr>
            <a:r>
              <a:rPr lang="pl-PL" sz="1800" b="1" dirty="0">
                <a:latin typeface="Calibri" pitchFamily="34" charset="0"/>
              </a:rPr>
              <a:t>Cechy zmienne – </a:t>
            </a:r>
            <a:r>
              <a:rPr lang="pl-PL" sz="1800" dirty="0">
                <a:latin typeface="Calibri" pitchFamily="34" charset="0"/>
              </a:rPr>
              <a:t>właściwości różnicujące poszczególne elementy zbiorowości.</a:t>
            </a:r>
          </a:p>
          <a:p>
            <a:pPr algn="just">
              <a:lnSpc>
                <a:spcPct val="150000"/>
              </a:lnSpc>
              <a:spcBef>
                <a:spcPts val="0"/>
              </a:spcBef>
            </a:pPr>
            <a:r>
              <a:rPr lang="pl-PL" sz="1800" u="sng" dirty="0">
                <a:latin typeface="Calibri" pitchFamily="34" charset="0"/>
              </a:rPr>
              <a:t>Przykład:</a:t>
            </a:r>
          </a:p>
          <a:p>
            <a:pPr algn="just">
              <a:lnSpc>
                <a:spcPct val="150000"/>
              </a:lnSpc>
              <a:spcBef>
                <a:spcPts val="0"/>
              </a:spcBef>
            </a:pPr>
            <a:r>
              <a:rPr lang="pl-PL" sz="1800" dirty="0">
                <a:latin typeface="Calibri" pitchFamily="34" charset="0"/>
              </a:rPr>
              <a:t>W zbiorowości studentów PK, </a:t>
            </a:r>
            <a:r>
              <a:rPr lang="pl-PL" sz="1800" b="1" i="1" dirty="0">
                <a:latin typeface="Calibri" pitchFamily="34" charset="0"/>
              </a:rPr>
              <a:t>cechami zmiennymi </a:t>
            </a:r>
            <a:r>
              <a:rPr lang="pl-PL" sz="1800" dirty="0">
                <a:latin typeface="Calibri" pitchFamily="34" charset="0"/>
              </a:rPr>
              <a:t>są np.:</a:t>
            </a:r>
          </a:p>
          <a:p>
            <a:pPr algn="just">
              <a:lnSpc>
                <a:spcPct val="150000"/>
              </a:lnSpc>
              <a:spcBef>
                <a:spcPts val="0"/>
              </a:spcBef>
            </a:pPr>
            <a:r>
              <a:rPr lang="pl-PL" sz="1800" dirty="0">
                <a:latin typeface="Calibri" pitchFamily="34" charset="0"/>
              </a:rPr>
              <a:t>wiek, wzrost, wysokość stypendium, liczba rodzeństwa, płeć, rodzaj ukończonej szkoły średniej, wyznanie, poglądy polityczne.</a:t>
            </a:r>
          </a:p>
          <a:p>
            <a:pPr algn="just">
              <a:lnSpc>
                <a:spcPct val="150000"/>
              </a:lnSpc>
              <a:spcBef>
                <a:spcPts val="0"/>
              </a:spcBef>
            </a:pPr>
            <a:endParaRPr lang="pl-PL" sz="1200" dirty="0">
              <a:latin typeface="Calibri" pitchFamily="34" charset="0"/>
            </a:endParaRPr>
          </a:p>
          <a:p>
            <a:pPr algn="just">
              <a:lnSpc>
                <a:spcPct val="150000"/>
              </a:lnSpc>
              <a:spcBef>
                <a:spcPts val="0"/>
              </a:spcBef>
            </a:pPr>
            <a:r>
              <a:rPr lang="pl-PL" sz="1800" i="1" dirty="0">
                <a:latin typeface="Calibri" pitchFamily="34" charset="0"/>
              </a:rPr>
              <a:t>Cecha stała w jednej zbiorowości może okazać się cechą zmienną w innej zbiorowości i na odwrót. Na przykład w zbiorowości studentów PK posiadanie indeksu tejże uczelni jest cechą stałą (każdy student PK ma taki indeks).</a:t>
            </a:r>
          </a:p>
          <a:p>
            <a:pPr algn="just">
              <a:lnSpc>
                <a:spcPct val="150000"/>
              </a:lnSpc>
              <a:spcBef>
                <a:spcPts val="0"/>
              </a:spcBef>
            </a:pPr>
            <a:r>
              <a:rPr lang="pl-PL" sz="1800" i="1" dirty="0">
                <a:latin typeface="Calibri" pitchFamily="34" charset="0"/>
              </a:rPr>
              <a:t>Z kolei w zbiorowości wszystkich studentów w Polsce posiadanie indeksu PK jest już cechą zmienną (studenci mają indeksy różnych szkół wyższych).</a:t>
            </a:r>
          </a:p>
          <a:p>
            <a:pPr algn="just">
              <a:lnSpc>
                <a:spcPct val="150000"/>
              </a:lnSpc>
              <a:spcBef>
                <a:spcPts val="0"/>
              </a:spcBef>
            </a:pPr>
            <a:endParaRPr lang="pl-PL" sz="1800" dirty="0">
              <a:latin typeface="Calibri" pitchFamily="34" charset="0"/>
            </a:endParaRPr>
          </a:p>
          <a:p>
            <a:pPr algn="just">
              <a:lnSpc>
                <a:spcPct val="150000"/>
              </a:lnSpc>
              <a:spcBef>
                <a:spcPts val="0"/>
              </a:spcBef>
            </a:pPr>
            <a:endParaRPr lang="pl-PL" sz="1800" dirty="0">
              <a:latin typeface="Calibri" pitchFamily="34" charset="0"/>
            </a:endParaRPr>
          </a:p>
          <a:p>
            <a:pPr algn="just">
              <a:lnSpc>
                <a:spcPct val="150000"/>
              </a:lnSpc>
              <a:spcBef>
                <a:spcPts val="0"/>
              </a:spcBef>
            </a:pPr>
            <a:endParaRPr lang="pl-PL" sz="300" b="1" i="1" dirty="0">
              <a:latin typeface="Calibri" pitchFamily="34" charset="0"/>
            </a:endParaRPr>
          </a:p>
          <a:p>
            <a:pPr algn="just">
              <a:lnSpc>
                <a:spcPct val="150000"/>
              </a:lnSpc>
              <a:spcBef>
                <a:spcPts val="0"/>
              </a:spcBef>
            </a:pPr>
            <a:endParaRPr lang="pl-PL" sz="400" i="1" dirty="0">
              <a:latin typeface="Calibri" pitchFamily="34" charset="0"/>
            </a:endParaRPr>
          </a:p>
          <a:p>
            <a:pPr algn="just">
              <a:lnSpc>
                <a:spcPct val="150000"/>
              </a:lnSpc>
              <a:spcBef>
                <a:spcPts val="0"/>
              </a:spcBef>
            </a:pPr>
            <a:br>
              <a:rPr lang="pl-PL" sz="1800" dirty="0">
                <a:latin typeface="Calibri" pitchFamily="34" charset="0"/>
              </a:rPr>
            </a:br>
            <a:endParaRPr lang="pl-PL" sz="1800" dirty="0">
              <a:solidFill>
                <a:schemeClr val="tx1"/>
              </a:solidFill>
              <a:latin typeface="Calibri" pitchFamily="34" charset="0"/>
              <a:cs typeface="Segoe UI" pitchFamily="34" charset="0"/>
            </a:endParaRPr>
          </a:p>
        </p:txBody>
      </p:sp>
      <p:sp>
        <p:nvSpPr>
          <p:cNvPr id="4" name="Tytuł 3"/>
          <p:cNvSpPr txBox="1">
            <a:spLocks/>
          </p:cNvSpPr>
          <p:nvPr/>
        </p:nvSpPr>
        <p:spPr>
          <a:xfrm>
            <a:off x="1043608" y="188640"/>
            <a:ext cx="7642096" cy="882906"/>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200" b="1" dirty="0">
                <a:latin typeface="Calibri" pitchFamily="34" charset="0"/>
                <a:cs typeface="Segoe UI" pitchFamily="34" charset="0"/>
              </a:rPr>
              <a:t>Podstawowe pojęcia statystyczne</a:t>
            </a:r>
            <a:endParaRPr lang="pl-PL" sz="3200" dirty="0">
              <a:latin typeface="Calibri" pitchFamily="34" charset="0"/>
            </a:endParaRPr>
          </a:p>
        </p:txBody>
      </p:sp>
    </p:spTree>
    <p:extLst>
      <p:ext uri="{BB962C8B-B14F-4D97-AF65-F5344CB8AC3E}">
        <p14:creationId xmlns:p14="http://schemas.microsoft.com/office/powerpoint/2010/main" val="25983999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043608" y="1628800"/>
            <a:ext cx="7848872" cy="5040560"/>
          </a:xfrm>
        </p:spPr>
        <p:txBody>
          <a:bodyPr>
            <a:noAutofit/>
          </a:bodyPr>
          <a:lstStyle/>
          <a:p>
            <a:pPr algn="just">
              <a:spcBef>
                <a:spcPts val="0"/>
              </a:spcBef>
            </a:pPr>
            <a:endParaRPr lang="pl-PL" sz="300" b="1" i="1" dirty="0">
              <a:latin typeface="Calibri" pitchFamily="34" charset="0"/>
            </a:endParaRPr>
          </a:p>
          <a:p>
            <a:pPr algn="just">
              <a:lnSpc>
                <a:spcPct val="150000"/>
              </a:lnSpc>
              <a:spcBef>
                <a:spcPts val="0"/>
              </a:spcBef>
            </a:pPr>
            <a:r>
              <a:rPr lang="pl-PL" sz="1800" b="1" i="1" dirty="0">
                <a:effectLst>
                  <a:outerShdw blurRad="38100" dist="38100" dir="2700000" algn="tl">
                    <a:srgbClr val="000000">
                      <a:alpha val="43137"/>
                    </a:srgbClr>
                  </a:outerShdw>
                </a:effectLst>
                <a:latin typeface="Calibri" pitchFamily="34" charset="0"/>
              </a:rPr>
              <a:t>Cechy zmienne</a:t>
            </a:r>
            <a:r>
              <a:rPr lang="pl-PL" sz="1800" dirty="0">
                <a:latin typeface="Calibri" pitchFamily="34" charset="0"/>
              </a:rPr>
              <a:t>, w zależności od tego, czy z natury swojej są wyrażone liczbami (np. wiek, dochód), czy też opisywane słownie (np. płeć, zawód), dzielimy na dwie</a:t>
            </a:r>
          </a:p>
          <a:p>
            <a:pPr algn="just">
              <a:lnSpc>
                <a:spcPct val="150000"/>
              </a:lnSpc>
              <a:spcBef>
                <a:spcPts val="0"/>
              </a:spcBef>
            </a:pPr>
            <a:r>
              <a:rPr lang="pl-PL" sz="1800" dirty="0">
                <a:latin typeface="Calibri" pitchFamily="34" charset="0"/>
              </a:rPr>
              <a:t>podstawowe grupy:</a:t>
            </a:r>
          </a:p>
          <a:p>
            <a:pPr marL="313182" indent="-285750" algn="just">
              <a:lnSpc>
                <a:spcPct val="150000"/>
              </a:lnSpc>
              <a:spcBef>
                <a:spcPts val="0"/>
              </a:spcBef>
              <a:buFont typeface="Wingdings" panose="05000000000000000000" pitchFamily="2" charset="2"/>
              <a:buChar char="§"/>
            </a:pPr>
            <a:r>
              <a:rPr lang="pl-PL" sz="1800" dirty="0">
                <a:latin typeface="Calibri" pitchFamily="34" charset="0"/>
              </a:rPr>
              <a:t>cechy niemierzalne (inaczej jakościowe)</a:t>
            </a:r>
          </a:p>
          <a:p>
            <a:pPr marL="313182" indent="-285750" algn="just">
              <a:lnSpc>
                <a:spcPct val="150000"/>
              </a:lnSpc>
              <a:spcBef>
                <a:spcPts val="0"/>
              </a:spcBef>
              <a:buFont typeface="Wingdings" panose="05000000000000000000" pitchFamily="2" charset="2"/>
              <a:buChar char="§"/>
            </a:pPr>
            <a:r>
              <a:rPr lang="pl-PL" sz="1800" dirty="0">
                <a:latin typeface="Calibri" pitchFamily="34" charset="0"/>
              </a:rPr>
              <a:t>cechy mierzalne (inaczej ilościowe) </a:t>
            </a:r>
          </a:p>
          <a:p>
            <a:pPr marL="313182" indent="-285750" algn="just">
              <a:lnSpc>
                <a:spcPct val="150000"/>
              </a:lnSpc>
              <a:spcBef>
                <a:spcPts val="0"/>
              </a:spcBef>
              <a:buFont typeface="Wingdings" panose="05000000000000000000" pitchFamily="2" charset="2"/>
              <a:buChar char="§"/>
            </a:pPr>
            <a:endParaRPr lang="pl-PL" sz="1800" dirty="0">
              <a:latin typeface="Calibri" pitchFamily="34" charset="0"/>
            </a:endParaRPr>
          </a:p>
          <a:p>
            <a:pPr algn="just">
              <a:lnSpc>
                <a:spcPct val="150000"/>
              </a:lnSpc>
              <a:spcBef>
                <a:spcPts val="0"/>
              </a:spcBef>
            </a:pPr>
            <a:endParaRPr lang="pl-PL" sz="800" dirty="0">
              <a:latin typeface="Calibri" pitchFamily="34" charset="0"/>
            </a:endParaRPr>
          </a:p>
          <a:p>
            <a:pPr algn="just">
              <a:lnSpc>
                <a:spcPct val="150000"/>
              </a:lnSpc>
              <a:spcBef>
                <a:spcPts val="0"/>
              </a:spcBef>
            </a:pPr>
            <a:endParaRPr lang="pl-PL" sz="1000" dirty="0">
              <a:latin typeface="Calibri" pitchFamily="34" charset="0"/>
            </a:endParaRPr>
          </a:p>
        </p:txBody>
      </p:sp>
      <p:sp>
        <p:nvSpPr>
          <p:cNvPr id="4" name="Tytuł 3"/>
          <p:cNvSpPr txBox="1">
            <a:spLocks/>
          </p:cNvSpPr>
          <p:nvPr/>
        </p:nvSpPr>
        <p:spPr>
          <a:xfrm>
            <a:off x="1043608" y="188640"/>
            <a:ext cx="7642096" cy="882906"/>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200" b="1" dirty="0">
                <a:latin typeface="Calibri" pitchFamily="34" charset="0"/>
                <a:cs typeface="Segoe UI" pitchFamily="34" charset="0"/>
              </a:rPr>
              <a:t>Podstawowe pojęcia statystyczne</a:t>
            </a:r>
            <a:endParaRPr lang="pl-PL" sz="3200" dirty="0">
              <a:latin typeface="Calibri" pitchFamily="34" charset="0"/>
            </a:endParaRPr>
          </a:p>
        </p:txBody>
      </p:sp>
    </p:spTree>
    <p:extLst>
      <p:ext uri="{BB962C8B-B14F-4D97-AF65-F5344CB8AC3E}">
        <p14:creationId xmlns:p14="http://schemas.microsoft.com/office/powerpoint/2010/main" val="2150315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285852" y="1700808"/>
            <a:ext cx="7606628" cy="5300092"/>
          </a:xfrm>
        </p:spPr>
        <p:txBody>
          <a:bodyPr>
            <a:noAutofit/>
          </a:bodyPr>
          <a:lstStyle/>
          <a:p>
            <a:pPr algn="just">
              <a:spcBef>
                <a:spcPts val="0"/>
              </a:spcBef>
            </a:pPr>
            <a:endParaRPr lang="pl-PL" sz="300" b="1" i="1" dirty="0">
              <a:latin typeface="Calibri" pitchFamily="34" charset="0"/>
            </a:endParaRPr>
          </a:p>
          <a:p>
            <a:pPr algn="just">
              <a:lnSpc>
                <a:spcPct val="150000"/>
              </a:lnSpc>
              <a:spcBef>
                <a:spcPts val="0"/>
              </a:spcBef>
            </a:pPr>
            <a:r>
              <a:rPr lang="pl-PL" sz="1850" b="1" dirty="0">
                <a:solidFill>
                  <a:schemeClr val="tx1"/>
                </a:solidFill>
                <a:latin typeface="Calibri" pitchFamily="34" charset="0"/>
              </a:rPr>
              <a:t>Cechy niemierzalne </a:t>
            </a:r>
            <a:r>
              <a:rPr lang="pl-PL" sz="1850" dirty="0">
                <a:solidFill>
                  <a:schemeClr val="tx1"/>
                </a:solidFill>
                <a:latin typeface="Calibri" pitchFamily="34" charset="0"/>
              </a:rPr>
              <a:t>są to takie właściwości jednostek, które określa się słownie — nie mają miary, ponieważ reprezentują kategorie (np. płeć: kobieta/mężczyzna, zawód: architekt).</a:t>
            </a:r>
          </a:p>
          <a:p>
            <a:pPr marL="0" algn="just">
              <a:lnSpc>
                <a:spcPct val="150000"/>
              </a:lnSpc>
              <a:spcBef>
                <a:spcPts val="0"/>
              </a:spcBef>
            </a:pPr>
            <a:r>
              <a:rPr lang="pl-PL" sz="1850" b="1" i="1" dirty="0">
                <a:solidFill>
                  <a:schemeClr val="tx1"/>
                </a:solidFill>
                <a:latin typeface="Calibri" pitchFamily="34" charset="0"/>
                <a:cs typeface="Segoe UI" pitchFamily="34" charset="0"/>
              </a:rPr>
              <a:t>Cechami niemierzalnymi (jakościowym) są:</a:t>
            </a:r>
          </a:p>
          <a:p>
            <a:pPr marL="0" algn="just">
              <a:lnSpc>
                <a:spcPct val="150000"/>
              </a:lnSpc>
              <a:spcBef>
                <a:spcPts val="0"/>
              </a:spcBef>
            </a:pPr>
            <a:r>
              <a:rPr lang="pl-PL" sz="1850" dirty="0">
                <a:solidFill>
                  <a:schemeClr val="tx1"/>
                </a:solidFill>
                <a:latin typeface="Calibri" pitchFamily="34" charset="0"/>
                <a:cs typeface="Segoe UI" pitchFamily="34" charset="0"/>
              </a:rPr>
              <a:t>płeć, kolor oczu, </a:t>
            </a:r>
            <a:r>
              <a:rPr lang="pl-PL" sz="1850" dirty="0">
                <a:solidFill>
                  <a:schemeClr val="tx1"/>
                </a:solidFill>
                <a:latin typeface="Calibri" pitchFamily="34" charset="0"/>
              </a:rPr>
              <a:t>kolor włosów, </a:t>
            </a:r>
            <a:r>
              <a:rPr lang="pl-PL" sz="1850" dirty="0">
                <a:solidFill>
                  <a:schemeClr val="tx1"/>
                </a:solidFill>
                <a:latin typeface="Calibri" pitchFamily="34" charset="0"/>
                <a:cs typeface="Segoe UI" pitchFamily="34" charset="0"/>
              </a:rPr>
              <a:t>kierunek studiów, pochodzenie społeczne,   przynależność do organizacji studenckiej, wyznanie, poglądy polityczne,</a:t>
            </a:r>
            <a:r>
              <a:rPr lang="pl-PL" sz="1850" dirty="0">
                <a:solidFill>
                  <a:schemeClr val="tx1"/>
                </a:solidFill>
                <a:latin typeface="Calibri" pitchFamily="34" charset="0"/>
              </a:rPr>
              <a:t> struktura użytków rolnych.</a:t>
            </a:r>
            <a:endParaRPr lang="pl-PL" sz="1850" dirty="0">
              <a:solidFill>
                <a:schemeClr val="tx1"/>
              </a:solidFill>
              <a:latin typeface="Calibri" pitchFamily="34" charset="0"/>
              <a:cs typeface="Segoe UI" pitchFamily="34" charset="0"/>
            </a:endParaRPr>
          </a:p>
          <a:p>
            <a:pPr marL="0" algn="just">
              <a:lnSpc>
                <a:spcPct val="150000"/>
              </a:lnSpc>
              <a:spcBef>
                <a:spcPts val="0"/>
              </a:spcBef>
            </a:pPr>
            <a:endParaRPr lang="pl-PL" sz="1750" dirty="0">
              <a:solidFill>
                <a:schemeClr val="tx1"/>
              </a:solidFill>
              <a:latin typeface="Calibri" pitchFamily="34" charset="0"/>
              <a:cs typeface="Segoe UI" pitchFamily="34" charset="0"/>
            </a:endParaRPr>
          </a:p>
        </p:txBody>
      </p:sp>
      <p:sp>
        <p:nvSpPr>
          <p:cNvPr id="4" name="Tytuł 3"/>
          <p:cNvSpPr txBox="1">
            <a:spLocks/>
          </p:cNvSpPr>
          <p:nvPr/>
        </p:nvSpPr>
        <p:spPr>
          <a:xfrm>
            <a:off x="1043608" y="188640"/>
            <a:ext cx="7642096" cy="882906"/>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200" b="1" dirty="0">
                <a:latin typeface="Calibri" pitchFamily="34" charset="0"/>
                <a:cs typeface="Segoe UI" pitchFamily="34" charset="0"/>
              </a:rPr>
              <a:t>Podstawowe pojęcia statystyczne</a:t>
            </a:r>
            <a:endParaRPr lang="pl-PL" sz="3200" dirty="0">
              <a:latin typeface="Calibri" pitchFamily="34" charset="0"/>
            </a:endParaRPr>
          </a:p>
        </p:txBody>
      </p:sp>
    </p:spTree>
    <p:extLst>
      <p:ext uri="{BB962C8B-B14F-4D97-AF65-F5344CB8AC3E}">
        <p14:creationId xmlns:p14="http://schemas.microsoft.com/office/powerpoint/2010/main" val="39350066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971600" y="1124744"/>
            <a:ext cx="7920880" cy="5876156"/>
          </a:xfrm>
        </p:spPr>
        <p:txBody>
          <a:bodyPr>
            <a:noAutofit/>
          </a:bodyPr>
          <a:lstStyle/>
          <a:p>
            <a:pPr algn="just">
              <a:spcBef>
                <a:spcPts val="0"/>
              </a:spcBef>
            </a:pPr>
            <a:endParaRPr lang="pl-PL" sz="300" b="1" i="1" dirty="0">
              <a:latin typeface="Calibri" pitchFamily="34" charset="0"/>
            </a:endParaRPr>
          </a:p>
          <a:p>
            <a:pPr marL="0" algn="just">
              <a:lnSpc>
                <a:spcPct val="150000"/>
              </a:lnSpc>
              <a:spcBef>
                <a:spcPts val="0"/>
              </a:spcBef>
            </a:pPr>
            <a:r>
              <a:rPr lang="pl-PL" sz="1800" b="1" i="1" dirty="0">
                <a:latin typeface="Calibri" pitchFamily="34" charset="0"/>
              </a:rPr>
              <a:t>Cechy mierzalne (ilościowe)</a:t>
            </a:r>
            <a:r>
              <a:rPr lang="pl-PL" sz="1800" i="1" dirty="0">
                <a:latin typeface="Calibri" pitchFamily="34" charset="0"/>
              </a:rPr>
              <a:t> – </a:t>
            </a:r>
            <a:r>
              <a:rPr lang="pl-PL" sz="1800" dirty="0">
                <a:latin typeface="Calibri" pitchFamily="34" charset="0"/>
              </a:rPr>
              <a:t>są to takie właściwości jednostek, które można zmierzyć, </a:t>
            </a:r>
            <a:r>
              <a:rPr lang="pl-PL" sz="1800" i="1" dirty="0">
                <a:latin typeface="Calibri" pitchFamily="34" charset="0"/>
              </a:rPr>
              <a:t>wyrażane za pomocą liczb o różnych mianach, np. wzrost, wiek, waluta; dzielą się na:</a:t>
            </a:r>
          </a:p>
          <a:p>
            <a:pPr marL="0" algn="just">
              <a:lnSpc>
                <a:spcPct val="150000"/>
              </a:lnSpc>
              <a:spcBef>
                <a:spcPts val="0"/>
              </a:spcBef>
            </a:pPr>
            <a:r>
              <a:rPr lang="pl-PL" sz="1800" i="1" dirty="0">
                <a:latin typeface="Calibri" pitchFamily="34" charset="0"/>
              </a:rPr>
              <a:t> - </a:t>
            </a:r>
            <a:r>
              <a:rPr lang="pl-PL" sz="1800" b="1" i="1" dirty="0">
                <a:latin typeface="Calibri" pitchFamily="34" charset="0"/>
              </a:rPr>
              <a:t>skokowe/dyskretne</a:t>
            </a:r>
            <a:r>
              <a:rPr lang="pl-PL" sz="1800" i="1" dirty="0">
                <a:latin typeface="Calibri" pitchFamily="34" charset="0"/>
              </a:rPr>
              <a:t> (wyrażone liczbami zmieniającymi się „skokowo”, np. liczba studentów w grupie, liczba posiadanych akcji, liczba osób zatrudnionych w firmie)</a:t>
            </a:r>
          </a:p>
          <a:p>
            <a:pPr marL="0" algn="just">
              <a:lnSpc>
                <a:spcPct val="150000"/>
              </a:lnSpc>
              <a:spcBef>
                <a:spcPts val="0"/>
              </a:spcBef>
              <a:buFontTx/>
              <a:buChar char="-"/>
            </a:pPr>
            <a:r>
              <a:rPr lang="pl-PL" sz="1800" b="1" i="1" dirty="0">
                <a:solidFill>
                  <a:schemeClr val="tx1"/>
                </a:solidFill>
                <a:latin typeface="Calibri" pitchFamily="34" charset="0"/>
              </a:rPr>
              <a:t> </a:t>
            </a:r>
            <a:r>
              <a:rPr lang="pl-PL" sz="1800" b="1" i="1" dirty="0">
                <a:latin typeface="Calibri" pitchFamily="34" charset="0"/>
              </a:rPr>
              <a:t> ciągłe </a:t>
            </a:r>
            <a:r>
              <a:rPr lang="pl-PL" sz="1800" dirty="0">
                <a:latin typeface="Calibri" pitchFamily="34" charset="0"/>
              </a:rPr>
              <a:t>(mogą przyjmować wartości rzeczywiste z określonego przedziału liczbowego, np. wzrost dorosłego mężczyzny, wiek, waga, temperatura powietrza, koszty stałe w przedsiębiorstwie, cena towaru, czas dojazdu do pracy)</a:t>
            </a:r>
          </a:p>
          <a:p>
            <a:pPr marL="0" algn="just">
              <a:lnSpc>
                <a:spcPct val="150000"/>
              </a:lnSpc>
              <a:spcBef>
                <a:spcPts val="0"/>
              </a:spcBef>
              <a:buFont typeface="Wingdings" pitchFamily="2" charset="2"/>
              <a:buChar char="q"/>
            </a:pPr>
            <a:r>
              <a:rPr lang="pl-PL" sz="1800" b="1" i="1" dirty="0">
                <a:latin typeface="Calibri" pitchFamily="34" charset="0"/>
              </a:rPr>
              <a:t> cechy quasi-ilościowe </a:t>
            </a:r>
            <a:r>
              <a:rPr lang="pl-PL" sz="1800" i="1" dirty="0">
                <a:latin typeface="Calibri" pitchFamily="34" charset="0"/>
              </a:rPr>
              <a:t>(porządkowe), określają natężenie badanej właściwości w sposób opisowy, porządkując w ten sposób badaną zbiorowość, np. oceny z egzaminu</a:t>
            </a:r>
            <a:r>
              <a:rPr lang="pl-PL" sz="1750" i="1" dirty="0">
                <a:latin typeface="Calibri" pitchFamily="34" charset="0"/>
              </a:rPr>
              <a:t>.</a:t>
            </a:r>
            <a:endParaRPr lang="pl-PL" sz="1750" dirty="0">
              <a:solidFill>
                <a:schemeClr val="tx1"/>
              </a:solidFill>
              <a:latin typeface="Calibri" pitchFamily="34" charset="0"/>
              <a:cs typeface="Segoe UI" pitchFamily="34" charset="0"/>
            </a:endParaRPr>
          </a:p>
        </p:txBody>
      </p:sp>
      <p:sp>
        <p:nvSpPr>
          <p:cNvPr id="4" name="Tytuł 3"/>
          <p:cNvSpPr txBox="1">
            <a:spLocks/>
          </p:cNvSpPr>
          <p:nvPr/>
        </p:nvSpPr>
        <p:spPr>
          <a:xfrm>
            <a:off x="1043608" y="188640"/>
            <a:ext cx="7642096" cy="720080"/>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200" b="1" dirty="0">
                <a:latin typeface="Calibri" pitchFamily="34" charset="0"/>
                <a:cs typeface="Segoe UI" pitchFamily="34" charset="0"/>
              </a:rPr>
              <a:t>Podstawowe pojęcia statystyczne</a:t>
            </a:r>
            <a:endParaRPr lang="pl-PL" sz="3200" dirty="0">
              <a:latin typeface="Calibri" pitchFamily="34" charset="0"/>
            </a:endParaRPr>
          </a:p>
        </p:txBody>
      </p:sp>
    </p:spTree>
    <p:extLst>
      <p:ext uri="{BB962C8B-B14F-4D97-AF65-F5344CB8AC3E}">
        <p14:creationId xmlns:p14="http://schemas.microsoft.com/office/powerpoint/2010/main" val="14763138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971600" y="1628800"/>
            <a:ext cx="7920880" cy="5372100"/>
          </a:xfrm>
        </p:spPr>
        <p:txBody>
          <a:bodyPr>
            <a:noAutofit/>
          </a:bodyPr>
          <a:lstStyle/>
          <a:p>
            <a:pPr algn="just">
              <a:spcBef>
                <a:spcPts val="0"/>
              </a:spcBef>
            </a:pPr>
            <a:endParaRPr lang="pl-PL" sz="300" b="1" i="1" dirty="0">
              <a:latin typeface="Calibri" pitchFamily="34" charset="0"/>
            </a:endParaRPr>
          </a:p>
          <a:p>
            <a:pPr algn="just">
              <a:spcBef>
                <a:spcPts val="0"/>
              </a:spcBef>
            </a:pPr>
            <a:endParaRPr lang="pl-PL" sz="300" b="1" i="1" dirty="0">
              <a:latin typeface="Calibri" pitchFamily="34" charset="0"/>
            </a:endParaRPr>
          </a:p>
          <a:p>
            <a:pPr algn="just">
              <a:lnSpc>
                <a:spcPct val="150000"/>
              </a:lnSpc>
              <a:spcBef>
                <a:spcPts val="0"/>
              </a:spcBef>
            </a:pPr>
            <a:r>
              <a:rPr lang="pl-PL" sz="2000" dirty="0">
                <a:latin typeface="Calibri" pitchFamily="34" charset="0"/>
              </a:rPr>
              <a:t>Cecha ciągła jest podawana z określoną dokładnością, o której decyduje:</a:t>
            </a:r>
          </a:p>
          <a:p>
            <a:pPr marL="370332" indent="-342900" algn="just">
              <a:lnSpc>
                <a:spcPct val="150000"/>
              </a:lnSpc>
              <a:spcBef>
                <a:spcPts val="0"/>
              </a:spcBef>
              <a:buClr>
                <a:schemeClr val="accent6">
                  <a:lumMod val="75000"/>
                </a:schemeClr>
              </a:buClr>
              <a:buFont typeface="Wingdings 2" panose="05020102010507070707" pitchFamily="18" charset="2"/>
              <a:buChar char="²"/>
            </a:pPr>
            <a:r>
              <a:rPr lang="pl-PL" sz="2000" dirty="0">
                <a:latin typeface="Calibri" pitchFamily="34" charset="0"/>
              </a:rPr>
              <a:t>zwyczaj np. wiek podajemy w latach skończonych</a:t>
            </a:r>
          </a:p>
          <a:p>
            <a:pPr marL="370332" indent="-342900" algn="just">
              <a:lnSpc>
                <a:spcPct val="150000"/>
              </a:lnSpc>
              <a:spcBef>
                <a:spcPts val="0"/>
              </a:spcBef>
              <a:buClr>
                <a:schemeClr val="accent6">
                  <a:lumMod val="75000"/>
                </a:schemeClr>
              </a:buClr>
              <a:buFont typeface="Wingdings 2" panose="05020102010507070707" pitchFamily="18" charset="2"/>
              <a:buChar char="²"/>
            </a:pPr>
            <a:r>
              <a:rPr lang="pl-PL" sz="2000" dirty="0">
                <a:latin typeface="Calibri" pitchFamily="34" charset="0"/>
              </a:rPr>
              <a:t>dokładność narzędzia pomiarowego </a:t>
            </a:r>
          </a:p>
          <a:p>
            <a:pPr algn="just">
              <a:lnSpc>
                <a:spcPct val="150000"/>
              </a:lnSpc>
              <a:spcBef>
                <a:spcPts val="0"/>
              </a:spcBef>
              <a:buClr>
                <a:schemeClr val="accent6">
                  <a:lumMod val="75000"/>
                </a:schemeClr>
              </a:buClr>
            </a:pPr>
            <a:r>
              <a:rPr lang="pl-PL" sz="2000" dirty="0">
                <a:latin typeface="Calibri" pitchFamily="34" charset="0"/>
              </a:rPr>
              <a:t>      np. temperatura ciała a otoczenia, </a:t>
            </a:r>
          </a:p>
          <a:p>
            <a:pPr algn="just">
              <a:lnSpc>
                <a:spcPct val="150000"/>
              </a:lnSpc>
              <a:spcBef>
                <a:spcPts val="0"/>
              </a:spcBef>
              <a:buClr>
                <a:schemeClr val="accent6">
                  <a:lumMod val="75000"/>
                </a:schemeClr>
              </a:buClr>
            </a:pPr>
            <a:r>
              <a:rPr lang="pl-PL" sz="2000" dirty="0">
                <a:latin typeface="Calibri" pitchFamily="34" charset="0"/>
              </a:rPr>
              <a:t>      np. wiek noworodka a osoby dorosłej.</a:t>
            </a:r>
          </a:p>
          <a:p>
            <a:pPr algn="just">
              <a:spcBef>
                <a:spcPts val="0"/>
              </a:spcBef>
            </a:pPr>
            <a:endParaRPr lang="pl-PL" sz="2000" b="1" i="1" dirty="0">
              <a:latin typeface="Calibri" pitchFamily="34" charset="0"/>
            </a:endParaRPr>
          </a:p>
        </p:txBody>
      </p:sp>
      <p:sp>
        <p:nvSpPr>
          <p:cNvPr id="4" name="Tytuł 3"/>
          <p:cNvSpPr txBox="1">
            <a:spLocks/>
          </p:cNvSpPr>
          <p:nvPr/>
        </p:nvSpPr>
        <p:spPr>
          <a:xfrm>
            <a:off x="1043608" y="188640"/>
            <a:ext cx="7642096" cy="720080"/>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200" b="1" dirty="0">
                <a:latin typeface="Calibri" pitchFamily="34" charset="0"/>
                <a:cs typeface="Segoe UI" pitchFamily="34" charset="0"/>
              </a:rPr>
              <a:t>Podstawowe pojęcia statystyczne</a:t>
            </a:r>
            <a:endParaRPr lang="pl-PL" sz="3200" dirty="0">
              <a:latin typeface="Calibri" pitchFamily="34" charset="0"/>
            </a:endParaRPr>
          </a:p>
        </p:txBody>
      </p:sp>
    </p:spTree>
    <p:extLst>
      <p:ext uri="{BB962C8B-B14F-4D97-AF65-F5344CB8AC3E}">
        <p14:creationId xmlns:p14="http://schemas.microsoft.com/office/powerpoint/2010/main" val="1496094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3500" dirty="0"/>
              <a:t>Zakres tematyczny </a:t>
            </a:r>
          </a:p>
        </p:txBody>
      </p:sp>
      <p:sp>
        <p:nvSpPr>
          <p:cNvPr id="3" name="Symbol zastępczy zawartości 2"/>
          <p:cNvSpPr>
            <a:spLocks noGrp="1"/>
          </p:cNvSpPr>
          <p:nvPr>
            <p:ph idx="1"/>
          </p:nvPr>
        </p:nvSpPr>
        <p:spPr>
          <a:xfrm>
            <a:off x="1435608" y="1447800"/>
            <a:ext cx="6664784" cy="4800600"/>
          </a:xfrm>
        </p:spPr>
        <p:txBody>
          <a:bodyPr>
            <a:normAutofit fontScale="62500" lnSpcReduction="20000"/>
          </a:bodyPr>
          <a:lstStyle/>
          <a:p>
            <a:pPr marL="0" algn="just">
              <a:lnSpc>
                <a:spcPct val="170000"/>
              </a:lnSpc>
              <a:spcBef>
                <a:spcPts val="0"/>
              </a:spcBef>
              <a:buNone/>
            </a:pPr>
            <a:r>
              <a:rPr lang="pl-PL" sz="1900" dirty="0">
                <a:latin typeface="Calibri" pitchFamily="34" charset="0"/>
              </a:rPr>
              <a:t>1</a:t>
            </a:r>
            <a:r>
              <a:rPr lang="pl-PL" sz="2000" b="1" dirty="0">
                <a:latin typeface="Calibri" pitchFamily="34" charset="0"/>
              </a:rPr>
              <a:t>. </a:t>
            </a:r>
            <a:r>
              <a:rPr lang="pl-PL" sz="2000" dirty="0">
                <a:latin typeface="Calibri" pitchFamily="34" charset="0"/>
              </a:rPr>
              <a:t>Przedmiot, metody i organizacja badań statystycznych. Cechy statystyczne i ich klasyfikacja.</a:t>
            </a:r>
          </a:p>
          <a:p>
            <a:pPr marL="0" algn="just">
              <a:lnSpc>
                <a:spcPct val="170000"/>
              </a:lnSpc>
              <a:spcBef>
                <a:spcPts val="0"/>
              </a:spcBef>
              <a:buNone/>
            </a:pPr>
            <a:r>
              <a:rPr lang="pl-PL" sz="2000" dirty="0">
                <a:latin typeface="Calibri" pitchFamily="34" charset="0"/>
              </a:rPr>
              <a:t>2. Grupowanie materiału statystycznego - szeregi jednowariantowe i przedziałowe.</a:t>
            </a:r>
          </a:p>
          <a:p>
            <a:pPr marL="0" algn="just">
              <a:lnSpc>
                <a:spcPct val="170000"/>
              </a:lnSpc>
              <a:spcBef>
                <a:spcPts val="0"/>
              </a:spcBef>
              <a:buNone/>
            </a:pPr>
            <a:r>
              <a:rPr lang="pl-PL" sz="2000" dirty="0">
                <a:latin typeface="Calibri" pitchFamily="34" charset="0"/>
              </a:rPr>
              <a:t>3. Prezentacja graficzna szeregów statystycznych. </a:t>
            </a:r>
          </a:p>
          <a:p>
            <a:pPr marL="0" algn="just">
              <a:lnSpc>
                <a:spcPct val="170000"/>
              </a:lnSpc>
              <a:spcBef>
                <a:spcPts val="0"/>
              </a:spcBef>
              <a:buNone/>
            </a:pPr>
            <a:r>
              <a:rPr lang="pl-PL" sz="2000" dirty="0">
                <a:latin typeface="Calibri" pitchFamily="34" charset="0"/>
              </a:rPr>
              <a:t>4. Statystyczny opis struktury zjawisk: miary średnie klasyczne i pozycyjne, miary zróżnicowania: klasyczne i pozycyjne, miary kształtu: asymetria i koncentracja. </a:t>
            </a:r>
          </a:p>
          <a:p>
            <a:pPr marL="0" algn="just">
              <a:lnSpc>
                <a:spcPct val="170000"/>
              </a:lnSpc>
              <a:spcBef>
                <a:spcPts val="0"/>
              </a:spcBef>
              <a:buNone/>
            </a:pPr>
            <a:r>
              <a:rPr lang="pl-PL" sz="2000" dirty="0">
                <a:latin typeface="Calibri" pitchFamily="34" charset="0"/>
              </a:rPr>
              <a:t>5. Współzależność zmiennych ilościowych: współczynnik korelacji liniowej Pearsona.</a:t>
            </a:r>
          </a:p>
          <a:p>
            <a:pPr marL="0" algn="just">
              <a:lnSpc>
                <a:spcPct val="170000"/>
              </a:lnSpc>
              <a:spcBef>
                <a:spcPts val="0"/>
              </a:spcBef>
              <a:buNone/>
            </a:pPr>
            <a:r>
              <a:rPr lang="pl-PL" sz="2000" dirty="0">
                <a:latin typeface="Calibri" pitchFamily="34" charset="0"/>
              </a:rPr>
              <a:t>6. Prostoliniowy model regresji dwóch zmiennych. </a:t>
            </a:r>
          </a:p>
          <a:p>
            <a:pPr marL="0" algn="just">
              <a:lnSpc>
                <a:spcPct val="170000"/>
              </a:lnSpc>
              <a:spcBef>
                <a:spcPts val="0"/>
              </a:spcBef>
              <a:buNone/>
            </a:pPr>
            <a:r>
              <a:rPr lang="pl-PL" sz="2000" dirty="0">
                <a:latin typeface="Calibri" pitchFamily="34" charset="0"/>
              </a:rPr>
              <a:t>7. Analiza współzależności zjawisk. Metody rozpoznania korelacji pozornych.</a:t>
            </a:r>
          </a:p>
          <a:p>
            <a:pPr marL="0" algn="just">
              <a:lnSpc>
                <a:spcPct val="170000"/>
              </a:lnSpc>
              <a:spcBef>
                <a:spcPts val="0"/>
              </a:spcBef>
              <a:buNone/>
            </a:pPr>
            <a:r>
              <a:rPr lang="pl-PL" sz="2000" dirty="0">
                <a:latin typeface="Calibri" pitchFamily="34" charset="0"/>
              </a:rPr>
              <a:t>8. Modele regresji prostoliniowej wielu zmiennych.</a:t>
            </a:r>
          </a:p>
          <a:p>
            <a:pPr marL="0" algn="just">
              <a:lnSpc>
                <a:spcPct val="170000"/>
              </a:lnSpc>
              <a:spcBef>
                <a:spcPts val="0"/>
              </a:spcBef>
              <a:buNone/>
            </a:pPr>
            <a:r>
              <a:rPr lang="pl-PL" sz="2000" dirty="0">
                <a:latin typeface="Calibri" pitchFamily="34" charset="0"/>
              </a:rPr>
              <a:t>9. Związki zmiennych jakościowych. </a:t>
            </a:r>
          </a:p>
          <a:p>
            <a:pPr marL="0" algn="just">
              <a:lnSpc>
                <a:spcPct val="170000"/>
              </a:lnSpc>
              <a:spcBef>
                <a:spcPts val="0"/>
              </a:spcBef>
              <a:buNone/>
            </a:pPr>
            <a:r>
              <a:rPr lang="pl-PL" sz="2000" dirty="0">
                <a:latin typeface="Calibri" pitchFamily="34" charset="0"/>
              </a:rPr>
              <a:t>10. Przyrosty bezwzględne i względne, indeksy indywidualne, średniookresowe tempo zmian.</a:t>
            </a:r>
          </a:p>
          <a:p>
            <a:pPr marL="0" algn="just">
              <a:lnSpc>
                <a:spcPct val="170000"/>
              </a:lnSpc>
              <a:spcBef>
                <a:spcPts val="0"/>
              </a:spcBef>
              <a:buNone/>
            </a:pPr>
            <a:r>
              <a:rPr lang="pl-PL" sz="2000" dirty="0">
                <a:latin typeface="Calibri" pitchFamily="34" charset="0"/>
              </a:rPr>
              <a:t>Agregatowe wskaźniki dynamiki wielkości absolutnych.</a:t>
            </a:r>
          </a:p>
          <a:p>
            <a:pPr marL="0" indent="0" algn="just">
              <a:lnSpc>
                <a:spcPct val="170000"/>
              </a:lnSpc>
              <a:spcBef>
                <a:spcPts val="0"/>
              </a:spcBef>
              <a:buNone/>
            </a:pPr>
            <a:r>
              <a:rPr lang="pl-PL" sz="2000" dirty="0">
                <a:latin typeface="Calibri" pitchFamily="34" charset="0"/>
              </a:rPr>
              <a:t>11. Modelowanie tendencji rozwojowej – trend. </a:t>
            </a:r>
          </a:p>
          <a:p>
            <a:pPr marL="0" indent="0" algn="just">
              <a:lnSpc>
                <a:spcPct val="170000"/>
              </a:lnSpc>
              <a:spcBef>
                <a:spcPts val="0"/>
              </a:spcBef>
              <a:buNone/>
            </a:pPr>
            <a:r>
              <a:rPr lang="pl-PL" sz="2000" dirty="0">
                <a:latin typeface="Calibri" pitchFamily="34" charset="0"/>
              </a:rPr>
              <a:t>12. Analiza wahań sezonowych.</a:t>
            </a:r>
          </a:p>
          <a:p>
            <a:pPr algn="just">
              <a:lnSpc>
                <a:spcPct val="170000"/>
              </a:lnSpc>
              <a:spcBef>
                <a:spcPts val="0"/>
              </a:spcBef>
              <a:buNone/>
            </a:pPr>
            <a:endParaRPr lang="pl-PL" dirty="0"/>
          </a:p>
        </p:txBody>
      </p:sp>
      <p:pic>
        <p:nvPicPr>
          <p:cNvPr id="5" name="Obraz 4">
            <a:extLst>
              <a:ext uri="{FF2B5EF4-FFF2-40B4-BE49-F238E27FC236}">
                <a16:creationId xmlns:a16="http://schemas.microsoft.com/office/drawing/2014/main" id="{64075D2E-0AA5-072E-3755-E812491EE058}"/>
              </a:ext>
            </a:extLst>
          </p:cNvPr>
          <p:cNvPicPr>
            <a:picLocks noChangeAspect="1"/>
          </p:cNvPicPr>
          <p:nvPr/>
        </p:nvPicPr>
        <p:blipFill>
          <a:blip r:embed="rId2"/>
          <a:stretch>
            <a:fillRect/>
          </a:stretch>
        </p:blipFill>
        <p:spPr>
          <a:xfrm>
            <a:off x="1290890" y="1298353"/>
            <a:ext cx="6954220" cy="494416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4">
            <a:extLst>
              <a:ext uri="{FF2B5EF4-FFF2-40B4-BE49-F238E27FC236}">
                <a16:creationId xmlns:a16="http://schemas.microsoft.com/office/drawing/2014/main" id="{BD6D2E51-38EC-4416-899A-097A603FF9A1}"/>
              </a:ext>
            </a:extLst>
          </p:cNvPr>
          <p:cNvSpPr>
            <a:spLocks noChangeArrowheads="1"/>
          </p:cNvSpPr>
          <p:nvPr/>
        </p:nvSpPr>
        <p:spPr bwMode="auto">
          <a:xfrm>
            <a:off x="971600" y="288032"/>
            <a:ext cx="8172400" cy="6597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Tx/>
              <a:buNone/>
            </a:pPr>
            <a:r>
              <a:rPr lang="pl-PL" altLang="pl-PL" b="1" dirty="0"/>
              <a:t>      </a:t>
            </a:r>
            <a:r>
              <a:rPr lang="pl-PL" altLang="pl-PL" b="1" dirty="0">
                <a:solidFill>
                  <a:schemeClr val="tx2"/>
                </a:solidFill>
                <a:latin typeface="Calibri" panose="020F0502020204030204" pitchFamily="34" charset="0"/>
              </a:rPr>
              <a:t>RODZAJE CECH STATYSTYCZNYCH</a:t>
            </a:r>
            <a:endParaRPr lang="pl-PL" altLang="pl-PL" dirty="0">
              <a:solidFill>
                <a:schemeClr val="tx2"/>
              </a:solidFill>
              <a:latin typeface="Calibri" panose="020F0502020204030204" pitchFamily="34" charset="0"/>
            </a:endParaRPr>
          </a:p>
          <a:p>
            <a:pPr>
              <a:buFontTx/>
              <a:buNone/>
            </a:pPr>
            <a:endParaRPr lang="pl-PL" altLang="pl-PL" b="1" dirty="0">
              <a:latin typeface="Calibri" panose="020F0502020204030204" pitchFamily="34" charset="0"/>
            </a:endParaRPr>
          </a:p>
          <a:p>
            <a:pPr algn="just">
              <a:buFontTx/>
              <a:buNone/>
            </a:pPr>
            <a:r>
              <a:rPr lang="pl-PL" altLang="pl-PL" b="1" dirty="0">
                <a:latin typeface="Calibri" panose="020F0502020204030204" pitchFamily="34" charset="0"/>
              </a:rPr>
              <a:t>    </a:t>
            </a:r>
            <a:r>
              <a:rPr lang="pl-PL" altLang="pl-PL" b="1" dirty="0">
                <a:solidFill>
                  <a:schemeClr val="tx2"/>
                </a:solidFill>
                <a:latin typeface="Calibri" panose="020F0502020204030204" pitchFamily="34" charset="0"/>
              </a:rPr>
              <a:t>STAŁE </a:t>
            </a:r>
            <a:r>
              <a:rPr lang="pl-PL" altLang="pl-PL" sz="1200" b="1" dirty="0">
                <a:solidFill>
                  <a:schemeClr val="tx2"/>
                </a:solidFill>
                <a:latin typeface="Calibri" panose="020F0502020204030204" pitchFamily="34" charset="0"/>
              </a:rPr>
              <a:t>	</a:t>
            </a:r>
            <a:r>
              <a:rPr lang="pl-PL" altLang="pl-PL" b="1" dirty="0">
                <a:solidFill>
                  <a:schemeClr val="tx2"/>
                </a:solidFill>
                <a:latin typeface="Calibri" panose="020F0502020204030204" pitchFamily="34" charset="0"/>
              </a:rPr>
              <a:t>	                  ZMIENNE</a:t>
            </a:r>
            <a:endParaRPr lang="pl-PL" altLang="pl-PL" sz="1200" b="1" dirty="0">
              <a:solidFill>
                <a:schemeClr val="tx2"/>
              </a:solidFill>
              <a:latin typeface="Calibri" panose="020F0502020204030204" pitchFamily="34" charset="0"/>
            </a:endParaRPr>
          </a:p>
          <a:p>
            <a:pPr algn="just">
              <a:buFontTx/>
              <a:buNone/>
            </a:pPr>
            <a:r>
              <a:rPr lang="pl-PL" altLang="pl-PL" sz="1200" b="1" dirty="0">
                <a:latin typeface="Calibri" panose="020F0502020204030204" pitchFamily="34" charset="0"/>
              </a:rPr>
              <a:t>                                                                                                                      (występują na różnym poziomie)                </a:t>
            </a:r>
          </a:p>
          <a:p>
            <a:pPr>
              <a:buFontTx/>
              <a:buNone/>
            </a:pPr>
            <a:r>
              <a:rPr lang="pl-PL" altLang="pl-PL" sz="1200" b="1" dirty="0">
                <a:latin typeface="Calibri" panose="020F0502020204030204" pitchFamily="34" charset="0"/>
              </a:rPr>
              <a:t>(występują u wszystkich jednostek</a:t>
            </a:r>
          </a:p>
          <a:p>
            <a:pPr marL="0" indent="0">
              <a:buNone/>
            </a:pPr>
            <a:r>
              <a:rPr lang="pl-PL" altLang="pl-PL" sz="1200" b="1" dirty="0">
                <a:latin typeface="Calibri" panose="020F0502020204030204" pitchFamily="34" charset="0"/>
              </a:rPr>
              <a:t> na tym samym poziomie)</a:t>
            </a:r>
            <a:endParaRPr lang="pl-PL" altLang="pl-PL" sz="1200" dirty="0">
              <a:latin typeface="Calibri" panose="020F0502020204030204" pitchFamily="34" charset="0"/>
            </a:endParaRPr>
          </a:p>
          <a:p>
            <a:pPr marL="0" indent="0" algn="ctr">
              <a:buNone/>
            </a:pPr>
            <a:r>
              <a:rPr lang="pl-PL" altLang="pl-PL" sz="1550" b="1" dirty="0">
                <a:latin typeface="Calibri" panose="020F0502020204030204" pitchFamily="34" charset="0"/>
              </a:rPr>
              <a:t>	          		</a:t>
            </a:r>
          </a:p>
          <a:p>
            <a:pPr marL="0" indent="0" algn="ctr">
              <a:buNone/>
            </a:pPr>
            <a:r>
              <a:rPr lang="pl-PL" altLang="pl-PL" sz="1550" b="1" dirty="0">
                <a:latin typeface="Calibri" panose="020F0502020204030204" pitchFamily="34" charset="0"/>
              </a:rPr>
              <a:t>                                                                                                                </a:t>
            </a:r>
          </a:p>
          <a:p>
            <a:pPr>
              <a:buFontTx/>
              <a:buNone/>
            </a:pPr>
            <a:r>
              <a:rPr lang="pl-PL" altLang="pl-PL" sz="1550" b="1" dirty="0">
                <a:latin typeface="Calibri" panose="020F0502020204030204" pitchFamily="34" charset="0"/>
              </a:rPr>
              <a:t>-  RZECZOWE</a:t>
            </a:r>
          </a:p>
          <a:p>
            <a:pPr>
              <a:buFontTx/>
              <a:buNone/>
            </a:pPr>
            <a:r>
              <a:rPr lang="pl-PL" altLang="pl-PL" sz="1550" b="1" dirty="0">
                <a:latin typeface="Calibri" panose="020F0502020204030204" pitchFamily="34" charset="0"/>
              </a:rPr>
              <a:t>-  CZASOWE					</a:t>
            </a:r>
          </a:p>
          <a:p>
            <a:pPr>
              <a:buFontTx/>
              <a:buNone/>
            </a:pPr>
            <a:r>
              <a:rPr lang="pl-PL" altLang="pl-PL" sz="1550" b="1" dirty="0">
                <a:latin typeface="Calibri" panose="020F0502020204030204" pitchFamily="34" charset="0"/>
              </a:rPr>
              <a:t>-  PRZESTRZENNE</a:t>
            </a:r>
          </a:p>
          <a:p>
            <a:pPr>
              <a:buFontTx/>
              <a:buNone/>
            </a:pPr>
            <a:r>
              <a:rPr lang="pl-PL" altLang="pl-PL" b="1" dirty="0">
                <a:latin typeface="Calibri" panose="020F0502020204030204" pitchFamily="34" charset="0"/>
              </a:rPr>
              <a:t>				               </a:t>
            </a:r>
            <a:r>
              <a:rPr lang="pl-PL" altLang="pl-PL" sz="2000" b="1" dirty="0">
                <a:solidFill>
                  <a:schemeClr val="tx2"/>
                </a:solidFill>
                <a:latin typeface="Calibri" panose="020F0502020204030204" pitchFamily="34" charset="0"/>
              </a:rPr>
              <a:t>JAKOŚCIOWE</a:t>
            </a:r>
            <a:r>
              <a:rPr lang="pl-PL" altLang="pl-PL" sz="2000" b="1" dirty="0">
                <a:latin typeface="Calibri" panose="020F0502020204030204" pitchFamily="34" charset="0"/>
              </a:rPr>
              <a:t> </a:t>
            </a:r>
            <a:r>
              <a:rPr lang="pl-PL" altLang="pl-PL" sz="2000" b="1" dirty="0">
                <a:solidFill>
                  <a:schemeClr val="tx2"/>
                </a:solidFill>
                <a:latin typeface="Calibri" panose="020F0502020204030204" pitchFamily="34" charset="0"/>
              </a:rPr>
              <a:t>(niemierzalne)</a:t>
            </a:r>
            <a:r>
              <a:rPr lang="pl-PL" altLang="pl-PL" sz="2000" b="1" dirty="0">
                <a:latin typeface="Calibri" panose="020F0502020204030204" pitchFamily="34" charset="0"/>
              </a:rPr>
              <a:t>										</a:t>
            </a:r>
            <a:r>
              <a:rPr lang="pl-PL" altLang="pl-PL" sz="2000" b="1" dirty="0">
                <a:solidFill>
                  <a:schemeClr val="tx2"/>
                </a:solidFill>
                <a:latin typeface="Calibri" panose="020F0502020204030204" pitchFamily="34" charset="0"/>
              </a:rPr>
              <a:t>ILOŚCIOWE (mierzalne) </a:t>
            </a:r>
            <a:r>
              <a:rPr lang="pl-PL" altLang="pl-PL" sz="2000" b="1" dirty="0">
                <a:latin typeface="Calibri" panose="020F0502020204030204" pitchFamily="34" charset="0"/>
              </a:rPr>
              <a:t>                                                     </a:t>
            </a:r>
            <a:endParaRPr lang="pl-PL" altLang="pl-PL" sz="2000" b="1" dirty="0">
              <a:latin typeface="Calibri" panose="020F0502020204030204" pitchFamily="34" charset="0"/>
              <a:sym typeface="Symbol" panose="05050102010706020507" pitchFamily="18" charset="2"/>
            </a:endParaRPr>
          </a:p>
          <a:p>
            <a:pPr>
              <a:buFontTx/>
              <a:buNone/>
            </a:pPr>
            <a:r>
              <a:rPr lang="pl-PL" altLang="pl-PL" sz="2000" b="1" dirty="0">
                <a:latin typeface="Calibri" panose="020F0502020204030204" pitchFamily="34" charset="0"/>
                <a:sym typeface="Symbol" panose="05050102010706020507" pitchFamily="18" charset="2"/>
              </a:rPr>
              <a:t>			</a:t>
            </a:r>
            <a:r>
              <a:rPr lang="pl-PL" altLang="pl-PL" sz="2000" b="1" dirty="0">
                <a:latin typeface="Calibri" panose="020F0502020204030204" pitchFamily="34" charset="0"/>
              </a:rPr>
              <a:t> </a:t>
            </a:r>
            <a:r>
              <a:rPr lang="pl-PL" altLang="pl-PL" sz="1800" b="1" dirty="0">
                <a:latin typeface="Calibri" panose="020F0502020204030204" pitchFamily="34" charset="0"/>
              </a:rPr>
              <a:t>CIĄGŁE</a:t>
            </a:r>
          </a:p>
          <a:p>
            <a:pPr>
              <a:buFontTx/>
              <a:buNone/>
            </a:pPr>
            <a:r>
              <a:rPr lang="pl-PL" altLang="pl-PL" sz="1800" b="1" dirty="0">
                <a:latin typeface="Calibri" panose="020F0502020204030204" pitchFamily="34" charset="0"/>
              </a:rPr>
              <a:t>			</a:t>
            </a:r>
            <a:r>
              <a:rPr lang="pl-PL" altLang="pl-PL" sz="1800" b="1" dirty="0">
                <a:latin typeface="Calibri" panose="020F0502020204030204" pitchFamily="34" charset="0"/>
                <a:sym typeface="Symbol" panose="05050102010706020507" pitchFamily="18" charset="2"/>
              </a:rPr>
              <a:t></a:t>
            </a:r>
            <a:r>
              <a:rPr lang="pl-PL" altLang="pl-PL" sz="1800" b="1" dirty="0">
                <a:latin typeface="Calibri" panose="020F0502020204030204" pitchFamily="34" charset="0"/>
              </a:rPr>
              <a:t> SKOKOWE</a:t>
            </a:r>
          </a:p>
          <a:p>
            <a:pPr>
              <a:buFontTx/>
              <a:buNone/>
            </a:pPr>
            <a:r>
              <a:rPr lang="pl-PL" altLang="pl-PL" sz="1800" b="1" dirty="0">
                <a:latin typeface="Calibri" panose="020F0502020204030204" pitchFamily="34" charset="0"/>
              </a:rPr>
              <a:t>			</a:t>
            </a:r>
            <a:r>
              <a:rPr lang="pl-PL" altLang="pl-PL" sz="1800" b="1" dirty="0">
                <a:latin typeface="Calibri" panose="020F0502020204030204" pitchFamily="34" charset="0"/>
                <a:sym typeface="Symbol" panose="05050102010706020507" pitchFamily="18" charset="2"/>
              </a:rPr>
              <a:t></a:t>
            </a:r>
            <a:r>
              <a:rPr lang="pl-PL" altLang="pl-PL" sz="1800" b="1" dirty="0">
                <a:latin typeface="Calibri" panose="020F0502020204030204" pitchFamily="34" charset="0"/>
              </a:rPr>
              <a:t> QUASI-ILOŚCIOWE</a:t>
            </a:r>
          </a:p>
        </p:txBody>
      </p:sp>
      <p:sp>
        <p:nvSpPr>
          <p:cNvPr id="54277" name="Line 5">
            <a:extLst>
              <a:ext uri="{FF2B5EF4-FFF2-40B4-BE49-F238E27FC236}">
                <a16:creationId xmlns:a16="http://schemas.microsoft.com/office/drawing/2014/main" id="{329BE109-F9A3-4177-ADBC-C61348B3830A}"/>
              </a:ext>
            </a:extLst>
          </p:cNvPr>
          <p:cNvSpPr>
            <a:spLocks noChangeShapeType="1"/>
          </p:cNvSpPr>
          <p:nvPr/>
        </p:nvSpPr>
        <p:spPr bwMode="auto">
          <a:xfrm flipH="1">
            <a:off x="2411759" y="764704"/>
            <a:ext cx="432047" cy="6840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54278" name="Line 6">
            <a:extLst>
              <a:ext uri="{FF2B5EF4-FFF2-40B4-BE49-F238E27FC236}">
                <a16:creationId xmlns:a16="http://schemas.microsoft.com/office/drawing/2014/main" id="{7822C696-3503-4F00-BA15-2FF02A57D03B}"/>
              </a:ext>
            </a:extLst>
          </p:cNvPr>
          <p:cNvSpPr>
            <a:spLocks noChangeShapeType="1"/>
          </p:cNvSpPr>
          <p:nvPr/>
        </p:nvSpPr>
        <p:spPr bwMode="auto">
          <a:xfrm>
            <a:off x="5533547" y="764704"/>
            <a:ext cx="305941" cy="6840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54279" name="Line 7">
            <a:extLst>
              <a:ext uri="{FF2B5EF4-FFF2-40B4-BE49-F238E27FC236}">
                <a16:creationId xmlns:a16="http://schemas.microsoft.com/office/drawing/2014/main" id="{37A5B1FA-EEFC-41D5-8C84-9EC84F2D8073}"/>
              </a:ext>
            </a:extLst>
          </p:cNvPr>
          <p:cNvSpPr>
            <a:spLocks noChangeShapeType="1"/>
          </p:cNvSpPr>
          <p:nvPr/>
        </p:nvSpPr>
        <p:spPr bwMode="auto">
          <a:xfrm flipH="1">
            <a:off x="3419871" y="2420888"/>
            <a:ext cx="2113676" cy="2448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54280" name="Line 8">
            <a:extLst>
              <a:ext uri="{FF2B5EF4-FFF2-40B4-BE49-F238E27FC236}">
                <a16:creationId xmlns:a16="http://schemas.microsoft.com/office/drawing/2014/main" id="{4E85FBF0-19E0-4774-9B31-C9F4B3BA245D}"/>
              </a:ext>
            </a:extLst>
          </p:cNvPr>
          <p:cNvSpPr>
            <a:spLocks noChangeShapeType="1"/>
          </p:cNvSpPr>
          <p:nvPr/>
        </p:nvSpPr>
        <p:spPr bwMode="auto">
          <a:xfrm>
            <a:off x="6876256" y="2492896"/>
            <a:ext cx="504056" cy="1800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54281" name="Line 9">
            <a:extLst>
              <a:ext uri="{FF2B5EF4-FFF2-40B4-BE49-F238E27FC236}">
                <a16:creationId xmlns:a16="http://schemas.microsoft.com/office/drawing/2014/main" id="{50790BE4-4853-4A4B-A72A-138D6E0C43F9}"/>
              </a:ext>
            </a:extLst>
          </p:cNvPr>
          <p:cNvSpPr>
            <a:spLocks noChangeShapeType="1"/>
          </p:cNvSpPr>
          <p:nvPr/>
        </p:nvSpPr>
        <p:spPr bwMode="auto">
          <a:xfrm flipH="1">
            <a:off x="1557992" y="2602899"/>
            <a:ext cx="144463"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Tree>
    <p:extLst>
      <p:ext uri="{BB962C8B-B14F-4D97-AF65-F5344CB8AC3E}">
        <p14:creationId xmlns:p14="http://schemas.microsoft.com/office/powerpoint/2010/main" val="38386316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93251F9C-C115-4769-AB65-08DE830CA6B8}"/>
              </a:ext>
            </a:extLst>
          </p:cNvPr>
          <p:cNvSpPr>
            <a:spLocks noGrp="1"/>
          </p:cNvSpPr>
          <p:nvPr>
            <p:ph idx="1"/>
          </p:nvPr>
        </p:nvSpPr>
        <p:spPr>
          <a:xfrm>
            <a:off x="1259632" y="260648"/>
            <a:ext cx="7674056" cy="6264696"/>
          </a:xfrm>
        </p:spPr>
        <p:txBody>
          <a:bodyPr>
            <a:normAutofit fontScale="85000" lnSpcReduction="20000"/>
          </a:bodyPr>
          <a:lstStyle/>
          <a:p>
            <a:pPr marL="82296" indent="0">
              <a:buNone/>
            </a:pPr>
            <a:r>
              <a:rPr lang="pl-PL" sz="2400" b="1" dirty="0">
                <a:effectLst/>
                <a:latin typeface="Calibri" panose="020F0502020204030204" pitchFamily="34" charset="0"/>
                <a:ea typeface="Calibri" panose="020F0502020204030204" pitchFamily="34" charset="0"/>
                <a:cs typeface="Times New Roman" panose="02020603050405020304" pitchFamily="18" charset="0"/>
              </a:rPr>
              <a:t>Zadanie </a:t>
            </a:r>
          </a:p>
          <a:p>
            <a:pPr marL="82296" indent="0">
              <a:buNone/>
            </a:pPr>
            <a:endParaRPr lang="pl-PL" sz="1100" dirty="0">
              <a:latin typeface="Calibri" panose="020F0502020204030204" pitchFamily="34" charset="0"/>
              <a:cs typeface="Calibri" panose="020F0502020204030204" pitchFamily="34" charset="0"/>
            </a:endParaRPr>
          </a:p>
          <a:p>
            <a:pPr marL="82296" indent="0">
              <a:buNone/>
            </a:pPr>
            <a:r>
              <a:rPr lang="pl-PL" sz="2400" dirty="0">
                <a:latin typeface="Calibri" panose="020F0502020204030204" pitchFamily="34" charset="0"/>
                <a:cs typeface="Calibri" panose="020F0502020204030204" pitchFamily="34" charset="0"/>
              </a:rPr>
              <a:t>Spośród poniższych cech wskaż cechy stałe oraz zmienne:</a:t>
            </a:r>
          </a:p>
          <a:p>
            <a:pPr marL="82296" indent="0">
              <a:buNone/>
            </a:pPr>
            <a:r>
              <a:rPr lang="pl-PL" sz="2400" dirty="0">
                <a:latin typeface="Calibri" panose="020F0502020204030204" pitchFamily="34" charset="0"/>
                <a:cs typeface="Calibri" panose="020F0502020204030204" pitchFamily="34" charset="0"/>
              </a:rPr>
              <a:t>a)	grupa słuchaczy obecnych na wykładzie ze Statystyki w dniu   </a:t>
            </a:r>
          </a:p>
          <a:p>
            <a:pPr marL="82296" indent="0">
              <a:buNone/>
            </a:pPr>
            <a:r>
              <a:rPr lang="pl-PL" sz="2400" dirty="0">
                <a:latin typeface="Calibri" panose="020F0502020204030204" pitchFamily="34" charset="0"/>
                <a:cs typeface="Calibri" panose="020F0502020204030204" pitchFamily="34" charset="0"/>
              </a:rPr>
              <a:t>21.02.2022r. Na WNE PK w Koszalinie,</a:t>
            </a:r>
          </a:p>
          <a:p>
            <a:pPr marL="82296" indent="0">
              <a:buNone/>
            </a:pPr>
            <a:r>
              <a:rPr lang="pl-PL" sz="2400" dirty="0">
                <a:latin typeface="Calibri" panose="020F0502020204030204" pitchFamily="34" charset="0"/>
                <a:cs typeface="Calibri" panose="020F0502020204030204" pitchFamily="34" charset="0"/>
              </a:rPr>
              <a:t>b)	biura pośrednictwa nieruchomości w Warszawie w 2021 r.,</a:t>
            </a:r>
          </a:p>
          <a:p>
            <a:pPr marL="82296" indent="0">
              <a:buNone/>
            </a:pPr>
            <a:r>
              <a:rPr lang="pl-PL" sz="2400" dirty="0">
                <a:latin typeface="Calibri" panose="020F0502020204030204" pitchFamily="34" charset="0"/>
                <a:cs typeface="Calibri" panose="020F0502020204030204" pitchFamily="34" charset="0"/>
              </a:rPr>
              <a:t>c)	marka posiadanego samochodu,</a:t>
            </a:r>
          </a:p>
          <a:p>
            <a:pPr marL="82296" indent="0">
              <a:buNone/>
            </a:pPr>
            <a:r>
              <a:rPr lang="pl-PL" sz="2400" dirty="0">
                <a:latin typeface="Calibri" panose="020F0502020204030204" pitchFamily="34" charset="0"/>
                <a:cs typeface="Calibri" panose="020F0502020204030204" pitchFamily="34" charset="0"/>
              </a:rPr>
              <a:t>d)	kierunek studiów na Politechnice,</a:t>
            </a:r>
          </a:p>
          <a:p>
            <a:pPr marL="82296" indent="0">
              <a:buNone/>
            </a:pPr>
            <a:r>
              <a:rPr lang="pl-PL" sz="2400" dirty="0">
                <a:latin typeface="Calibri" panose="020F0502020204030204" pitchFamily="34" charset="0"/>
                <a:cs typeface="Calibri" panose="020F0502020204030204" pitchFamily="34" charset="0"/>
              </a:rPr>
              <a:t>e)	liczba samochodów stojąca na parkingu,</a:t>
            </a:r>
          </a:p>
          <a:p>
            <a:pPr marL="82296" indent="0">
              <a:buNone/>
            </a:pPr>
            <a:r>
              <a:rPr lang="pl-PL" sz="2400" dirty="0">
                <a:latin typeface="Calibri" panose="020F0502020204030204" pitchFamily="34" charset="0"/>
                <a:cs typeface="Calibri" panose="020F0502020204030204" pitchFamily="34" charset="0"/>
              </a:rPr>
              <a:t>f)	liczba czynnych stanowisk obsługi w banku,</a:t>
            </a:r>
          </a:p>
          <a:p>
            <a:pPr marL="82296" indent="0">
              <a:buNone/>
            </a:pPr>
            <a:r>
              <a:rPr lang="pl-PL" sz="2400" dirty="0">
                <a:latin typeface="Calibri" panose="020F0502020204030204" pitchFamily="34" charset="0"/>
                <a:cs typeface="Calibri" panose="020F0502020204030204" pitchFamily="34" charset="0"/>
              </a:rPr>
              <a:t>g)	liczba posiadanych akcji,</a:t>
            </a:r>
          </a:p>
          <a:p>
            <a:pPr marL="82296" indent="0">
              <a:buNone/>
            </a:pPr>
            <a:r>
              <a:rPr lang="pl-PL" sz="2400" dirty="0">
                <a:latin typeface="Calibri" panose="020F0502020204030204" pitchFamily="34" charset="0"/>
                <a:cs typeface="Calibri" panose="020F0502020204030204" pitchFamily="34" charset="0"/>
              </a:rPr>
              <a:t>h)	stopa zwrotu z inwestycji,</a:t>
            </a:r>
          </a:p>
          <a:p>
            <a:pPr marL="82296" indent="0">
              <a:buNone/>
            </a:pPr>
            <a:r>
              <a:rPr lang="pl-PL" sz="2400" dirty="0">
                <a:latin typeface="Calibri" panose="020F0502020204030204" pitchFamily="34" charset="0"/>
                <a:cs typeface="Calibri" panose="020F0502020204030204" pitchFamily="34" charset="0"/>
              </a:rPr>
              <a:t>i)	koszty stałe w przedsiębiorstwie,</a:t>
            </a:r>
          </a:p>
          <a:p>
            <a:pPr marL="82296" indent="0">
              <a:buNone/>
            </a:pPr>
            <a:r>
              <a:rPr lang="pl-PL" sz="2400" dirty="0">
                <a:latin typeface="Calibri" panose="020F0502020204030204" pitchFamily="34" charset="0"/>
                <a:cs typeface="Calibri" panose="020F0502020204030204" pitchFamily="34" charset="0"/>
              </a:rPr>
              <a:t>j)	miesięczna sprzedaż cukru w tonach,</a:t>
            </a:r>
          </a:p>
          <a:p>
            <a:pPr marL="82296" indent="0">
              <a:buNone/>
            </a:pPr>
            <a:r>
              <a:rPr lang="pl-PL" sz="2400" dirty="0">
                <a:latin typeface="Calibri" panose="020F0502020204030204" pitchFamily="34" charset="0"/>
                <a:cs typeface="Calibri" panose="020F0502020204030204" pitchFamily="34" charset="0"/>
              </a:rPr>
              <a:t>k)	czas poświęcony na oglądanie telewizji,</a:t>
            </a:r>
          </a:p>
          <a:p>
            <a:pPr marL="82296" indent="0">
              <a:buNone/>
            </a:pPr>
            <a:r>
              <a:rPr lang="pl-PL" sz="2400" dirty="0">
                <a:latin typeface="Calibri" panose="020F0502020204030204" pitchFamily="34" charset="0"/>
                <a:cs typeface="Calibri" panose="020F0502020204030204" pitchFamily="34" charset="0"/>
              </a:rPr>
              <a:t>l)	liczba zawieranych małżeństw w kolejnych kwartałach,</a:t>
            </a:r>
          </a:p>
          <a:p>
            <a:pPr marL="82296" indent="0">
              <a:buNone/>
            </a:pPr>
            <a:r>
              <a:rPr lang="pl-PL" sz="2400" dirty="0">
                <a:latin typeface="Calibri" panose="020F0502020204030204" pitchFamily="34" charset="0"/>
                <a:cs typeface="Calibri" panose="020F0502020204030204" pitchFamily="34" charset="0"/>
              </a:rPr>
              <a:t>m)	cena towaru,</a:t>
            </a:r>
          </a:p>
          <a:p>
            <a:pPr marL="539496" indent="-457200">
              <a:buAutoNum type="alphaLcParenR" startAt="14"/>
            </a:pPr>
            <a:r>
              <a:rPr lang="pl-PL" sz="2400" dirty="0">
                <a:latin typeface="Calibri" panose="020F0502020204030204" pitchFamily="34" charset="0"/>
                <a:cs typeface="Calibri" panose="020F0502020204030204" pitchFamily="34" charset="0"/>
              </a:rPr>
              <a:t>       ocena z egzaminu</a:t>
            </a:r>
          </a:p>
          <a:p>
            <a:pPr marL="539496" indent="-457200">
              <a:buAutoNum type="alphaLcParenR" startAt="14"/>
            </a:pPr>
            <a:r>
              <a:rPr lang="pl-PL" sz="2400" dirty="0">
                <a:latin typeface="Calibri" panose="020F0502020204030204" pitchFamily="34" charset="0"/>
                <a:cs typeface="Calibri" panose="020F0502020204030204" pitchFamily="34" charset="0"/>
              </a:rPr>
              <a:t>       miejsce zamieszkania (miasto wg kryteriów ludności, wieś)</a:t>
            </a:r>
          </a:p>
          <a:p>
            <a:pPr marL="82296" indent="0">
              <a:buNone/>
            </a:pPr>
            <a:endParaRPr lang="pl-PL" dirty="0"/>
          </a:p>
        </p:txBody>
      </p:sp>
    </p:spTree>
    <p:extLst>
      <p:ext uri="{BB962C8B-B14F-4D97-AF65-F5344CB8AC3E}">
        <p14:creationId xmlns:p14="http://schemas.microsoft.com/office/powerpoint/2010/main" val="14367789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5C2981C-194E-6FEB-71EB-A01CD9D75A6A}"/>
              </a:ext>
            </a:extLst>
          </p:cNvPr>
          <p:cNvSpPr>
            <a:spLocks noGrp="1"/>
          </p:cNvSpPr>
          <p:nvPr>
            <p:ph type="title"/>
          </p:nvPr>
        </p:nvSpPr>
        <p:spPr/>
        <p:txBody>
          <a:bodyPr>
            <a:normAutofit/>
          </a:bodyPr>
          <a:lstStyle/>
          <a:p>
            <a:pPr algn="ctr"/>
            <a:r>
              <a:rPr lang="pl-PL" sz="3200" b="1" dirty="0">
                <a:latin typeface="Calibri" panose="020F0502020204030204" pitchFamily="34" charset="0"/>
                <a:cs typeface="Calibri" panose="020F0502020204030204" pitchFamily="34" charset="0"/>
              </a:rPr>
              <a:t>Metody statystyczne </a:t>
            </a:r>
          </a:p>
        </p:txBody>
      </p:sp>
      <p:sp>
        <p:nvSpPr>
          <p:cNvPr id="3" name="Symbol zastępczy zawartości 2">
            <a:extLst>
              <a:ext uri="{FF2B5EF4-FFF2-40B4-BE49-F238E27FC236}">
                <a16:creationId xmlns:a16="http://schemas.microsoft.com/office/drawing/2014/main" id="{8634DEB1-34EF-5F81-911B-E1316C6DC50B}"/>
              </a:ext>
            </a:extLst>
          </p:cNvPr>
          <p:cNvSpPr>
            <a:spLocks noGrp="1"/>
          </p:cNvSpPr>
          <p:nvPr>
            <p:ph idx="1"/>
          </p:nvPr>
        </p:nvSpPr>
        <p:spPr/>
        <p:txBody>
          <a:bodyPr>
            <a:normAutofit/>
          </a:bodyPr>
          <a:lstStyle/>
          <a:p>
            <a:pPr marL="82296" indent="0" algn="just">
              <a:lnSpc>
                <a:spcPct val="150000"/>
              </a:lnSpc>
              <a:buNone/>
            </a:pPr>
            <a:r>
              <a:rPr lang="pl-PL" sz="2000" i="1" dirty="0">
                <a:latin typeface="Calibri" panose="020F0502020204030204" pitchFamily="34" charset="0"/>
                <a:cs typeface="Calibri" panose="020F0502020204030204" pitchFamily="34" charset="0"/>
              </a:rPr>
              <a:t>Metodą statystyczną jest swoisty sposób badania liczbowego specjalnego typu zbiorowości.</a:t>
            </a:r>
          </a:p>
          <a:p>
            <a:pPr marL="82296" indent="0" algn="just">
              <a:lnSpc>
                <a:spcPct val="150000"/>
              </a:lnSpc>
              <a:buNone/>
            </a:pPr>
            <a:endParaRPr lang="pl-PL" sz="1000" i="1" dirty="0">
              <a:latin typeface="Calibri" panose="020F0502020204030204" pitchFamily="34" charset="0"/>
              <a:cs typeface="Calibri" panose="020F0502020204030204" pitchFamily="34" charset="0"/>
            </a:endParaRPr>
          </a:p>
          <a:p>
            <a:pPr algn="just">
              <a:lnSpc>
                <a:spcPct val="150000"/>
              </a:lnSpc>
            </a:pPr>
            <a:r>
              <a:rPr lang="pl-PL" sz="2000" dirty="0">
                <a:latin typeface="Calibri" panose="020F0502020204030204" pitchFamily="34" charset="0"/>
                <a:cs typeface="Calibri" panose="020F0502020204030204" pitchFamily="34" charset="0"/>
              </a:rPr>
              <a:t>Nie każda zbiorowość podlega badaniu statystycznemu (np. kiedy opisując jedną jednostkę równocześnie określamy wszystkie inne jednostki należące do tej zbiorowości)  </a:t>
            </a:r>
          </a:p>
        </p:txBody>
      </p:sp>
    </p:spTree>
    <p:extLst>
      <p:ext uri="{BB962C8B-B14F-4D97-AF65-F5344CB8AC3E}">
        <p14:creationId xmlns:p14="http://schemas.microsoft.com/office/powerpoint/2010/main" val="20612317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043608" y="1052735"/>
            <a:ext cx="7776864" cy="5688633"/>
          </a:xfrm>
        </p:spPr>
        <p:txBody>
          <a:bodyPr>
            <a:noAutofit/>
          </a:bodyPr>
          <a:lstStyle/>
          <a:p>
            <a:pPr marL="313182" indent="-285750">
              <a:lnSpc>
                <a:spcPct val="150000"/>
              </a:lnSpc>
              <a:spcBef>
                <a:spcPts val="0"/>
              </a:spcBef>
              <a:buFont typeface="Wingdings" panose="05000000000000000000" pitchFamily="2" charset="2"/>
              <a:buChar char="q"/>
            </a:pPr>
            <a:r>
              <a:rPr lang="pl-PL" sz="1700" b="1" dirty="0">
                <a:latin typeface="Calibri" panose="020F0502020204030204" pitchFamily="34" charset="0"/>
                <a:cs typeface="Calibri" panose="020F0502020204030204" pitchFamily="34" charset="0"/>
              </a:rPr>
              <a:t>Badanie pełne (całkowite, wyczerpujące) obejmuje wszystkie jednostki </a:t>
            </a:r>
            <a:br>
              <a:rPr lang="pl-PL" sz="1700" b="1" dirty="0">
                <a:latin typeface="Calibri" panose="020F0502020204030204" pitchFamily="34" charset="0"/>
                <a:cs typeface="Calibri" panose="020F0502020204030204" pitchFamily="34" charset="0"/>
              </a:rPr>
            </a:br>
            <a:r>
              <a:rPr lang="pl-PL" sz="1700" b="1" dirty="0">
                <a:latin typeface="Calibri" panose="020F0502020204030204" pitchFamily="34" charset="0"/>
                <a:cs typeface="Calibri" panose="020F0502020204030204" pitchFamily="34" charset="0"/>
              </a:rPr>
              <a:t>zbiorowości. </a:t>
            </a:r>
          </a:p>
          <a:p>
            <a:pPr algn="just">
              <a:lnSpc>
                <a:spcPct val="150000"/>
              </a:lnSpc>
              <a:spcBef>
                <a:spcPts val="0"/>
              </a:spcBef>
            </a:pPr>
            <a:r>
              <a:rPr lang="pl-PL" sz="1700" b="1" i="1" dirty="0">
                <a:effectLst/>
                <a:latin typeface="Calibri" panose="020F0502020204030204" pitchFamily="34" charset="0"/>
                <a:ea typeface="Times New Roman" panose="02020603050405020304" pitchFamily="18" charset="0"/>
                <a:cs typeface="Calibri" panose="020F0502020204030204" pitchFamily="34" charset="0"/>
              </a:rPr>
              <a:t>Spis statystyczny</a:t>
            </a:r>
            <a:r>
              <a:rPr lang="pl-PL" sz="1700" i="1" dirty="0">
                <a:effectLst/>
                <a:latin typeface="Calibri" panose="020F0502020204030204" pitchFamily="34" charset="0"/>
                <a:ea typeface="Times New Roman" panose="02020603050405020304" pitchFamily="18" charset="0"/>
                <a:cs typeface="Calibri" panose="020F0502020204030204" pitchFamily="34" charset="0"/>
              </a:rPr>
              <a:t> </a:t>
            </a:r>
            <a:r>
              <a:rPr lang="pl-PL" sz="1700" dirty="0">
                <a:effectLst/>
                <a:latin typeface="Calibri" panose="020F0502020204030204" pitchFamily="34" charset="0"/>
                <a:ea typeface="Times New Roman" panose="02020603050405020304" pitchFamily="18" charset="0"/>
                <a:cs typeface="Calibri" panose="020F0502020204030204" pitchFamily="34" charset="0"/>
              </a:rPr>
              <a:t>są to jednorazowe lub cykliczne badania, odzwierciedlające szczegółowy stan danej zbiorowości statystycznej z punktu widzenia określonych cech. Spisy są badaniami bardzo drogimi i wymagają odpowiedniego przygotowania technicznego i organizacyjnego (np. narodowy spis powszechny ludności Polski).</a:t>
            </a:r>
          </a:p>
          <a:p>
            <a:pPr algn="just">
              <a:lnSpc>
                <a:spcPct val="150000"/>
              </a:lnSpc>
              <a:spcBef>
                <a:spcPts val="0"/>
              </a:spcBef>
            </a:pPr>
            <a:endParaRPr lang="pl-PL" sz="1200" dirty="0">
              <a:effectLst/>
              <a:latin typeface="Calibri" panose="020F0502020204030204" pitchFamily="34" charset="0"/>
              <a:ea typeface="Times New Roman" panose="02020603050405020304" pitchFamily="18" charset="0"/>
              <a:cs typeface="Calibri" panose="020F0502020204030204" pitchFamily="34" charset="0"/>
            </a:endParaRPr>
          </a:p>
          <a:p>
            <a:pPr algn="just">
              <a:lnSpc>
                <a:spcPct val="150000"/>
              </a:lnSpc>
              <a:spcBef>
                <a:spcPts val="0"/>
              </a:spcBef>
            </a:pPr>
            <a:r>
              <a:rPr lang="pl-PL" sz="1700" b="1" i="1" dirty="0">
                <a:effectLst/>
                <a:latin typeface="Calibri" panose="020F0502020204030204" pitchFamily="34" charset="0"/>
                <a:ea typeface="Times New Roman" panose="02020603050405020304" pitchFamily="18" charset="0"/>
                <a:cs typeface="Calibri" panose="020F0502020204030204" pitchFamily="34" charset="0"/>
              </a:rPr>
              <a:t>Rejestracja bieżąca</a:t>
            </a:r>
            <a:r>
              <a:rPr lang="pl-PL" sz="1700" i="1" dirty="0">
                <a:effectLst/>
                <a:latin typeface="Calibri" panose="020F0502020204030204" pitchFamily="34" charset="0"/>
                <a:ea typeface="Times New Roman" panose="02020603050405020304" pitchFamily="18" charset="0"/>
                <a:cs typeface="Calibri" panose="020F0502020204030204" pitchFamily="34" charset="0"/>
              </a:rPr>
              <a:t> </a:t>
            </a:r>
            <a:r>
              <a:rPr lang="pl-PL" sz="1700" dirty="0">
                <a:effectLst/>
                <a:latin typeface="Calibri" panose="020F0502020204030204" pitchFamily="34" charset="0"/>
                <a:ea typeface="Times New Roman" panose="02020603050405020304" pitchFamily="18" charset="0"/>
                <a:cs typeface="Calibri" panose="020F0502020204030204" pitchFamily="34" charset="0"/>
              </a:rPr>
              <a:t>to systematyczne notowanie określonych zdarzeń, ma ona formę spisu i dotyczy specyficznych zagadnień. Do rejestracji bieżącej zaliczyć można np. ewidencję urodzeń i zgonów, rejestrację przedsiębiorstw REGON. </a:t>
            </a:r>
          </a:p>
          <a:p>
            <a:endParaRPr lang="pl-PL" sz="1800" dirty="0">
              <a:latin typeface="Calibri" pitchFamily="34" charset="0"/>
            </a:endParaRPr>
          </a:p>
          <a:p>
            <a:r>
              <a:rPr lang="pl-PL" sz="1800" dirty="0">
                <a:latin typeface="Calibri" pitchFamily="34" charset="0"/>
              </a:rPr>
              <a:t> </a:t>
            </a:r>
          </a:p>
          <a:p>
            <a:pPr algn="just">
              <a:spcBef>
                <a:spcPts val="0"/>
              </a:spcBef>
            </a:pPr>
            <a:br>
              <a:rPr lang="pl-PL" sz="1800" dirty="0">
                <a:latin typeface="Calibri" pitchFamily="34" charset="0"/>
              </a:rPr>
            </a:br>
            <a:endParaRPr lang="pl-PL" sz="1800" dirty="0">
              <a:latin typeface="Calibri" pitchFamily="34" charset="0"/>
            </a:endParaRPr>
          </a:p>
          <a:p>
            <a:pPr algn="just">
              <a:spcBef>
                <a:spcPts val="0"/>
              </a:spcBef>
            </a:pPr>
            <a:br>
              <a:rPr lang="pl-PL" sz="1800" dirty="0">
                <a:latin typeface="Calibri" pitchFamily="34" charset="0"/>
              </a:rPr>
            </a:br>
            <a:endParaRPr lang="pl-PL" sz="1800" b="1" dirty="0">
              <a:latin typeface="Calibri" pitchFamily="34" charset="0"/>
            </a:endParaRPr>
          </a:p>
        </p:txBody>
      </p:sp>
      <p:sp>
        <p:nvSpPr>
          <p:cNvPr id="4" name="Tytuł 3"/>
          <p:cNvSpPr txBox="1">
            <a:spLocks/>
          </p:cNvSpPr>
          <p:nvPr/>
        </p:nvSpPr>
        <p:spPr>
          <a:xfrm>
            <a:off x="1043608" y="188640"/>
            <a:ext cx="7642096" cy="504056"/>
          </a:xfrm>
          <a:prstGeom prst="rect">
            <a:avLst/>
          </a:prstGeom>
        </p:spPr>
        <p:txBody>
          <a:bodyPr anchor="b">
            <a:normAutofit fontScale="92500" lnSpcReduction="1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200" b="1" dirty="0">
                <a:latin typeface="Calibri" pitchFamily="34" charset="0"/>
                <a:cs typeface="Segoe UI" pitchFamily="34" charset="0"/>
              </a:rPr>
              <a:t>Rodzaje badań statystycznych</a:t>
            </a:r>
            <a:endParaRPr lang="pl-PL" sz="3200" dirty="0">
              <a:latin typeface="Calibri" pitchFamily="34" charset="0"/>
            </a:endParaRPr>
          </a:p>
        </p:txBody>
      </p:sp>
    </p:spTree>
    <p:extLst>
      <p:ext uri="{BB962C8B-B14F-4D97-AF65-F5344CB8AC3E}">
        <p14:creationId xmlns:p14="http://schemas.microsoft.com/office/powerpoint/2010/main" val="9699704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115616" y="1052736"/>
            <a:ext cx="7632848" cy="5356710"/>
          </a:xfrm>
        </p:spPr>
        <p:txBody>
          <a:bodyPr>
            <a:noAutofit/>
          </a:bodyPr>
          <a:lstStyle/>
          <a:p>
            <a:pPr marL="313182" indent="-285750" algn="just">
              <a:lnSpc>
                <a:spcPct val="150000"/>
              </a:lnSpc>
              <a:spcBef>
                <a:spcPts val="0"/>
              </a:spcBef>
              <a:buFont typeface="Wingdings" panose="05000000000000000000" pitchFamily="2" charset="2"/>
              <a:buChar char="q"/>
            </a:pPr>
            <a:r>
              <a:rPr lang="pl-PL" sz="1700" b="1" dirty="0">
                <a:latin typeface="Calibri" panose="020F0502020204030204" pitchFamily="34" charset="0"/>
                <a:cs typeface="Calibri" panose="020F0502020204030204" pitchFamily="34" charset="0"/>
              </a:rPr>
              <a:t>Badanie częściowe (niekompletne) obejmuje tylko niektóre jednostki zbiorowości, tzw. próbę</a:t>
            </a:r>
            <a:r>
              <a:rPr lang="pl-PL" sz="1700" dirty="0">
                <a:latin typeface="Calibri" panose="020F0502020204030204" pitchFamily="34" charset="0"/>
                <a:cs typeface="Calibri" panose="020F0502020204030204" pitchFamily="34" charset="0"/>
              </a:rPr>
              <a:t>. Jest znacznie tańsze, a po zastosowaniu właściwych technik, wyniki można uogólnić na całą zbiorowość np. badania ankietowe, monograficzne, przeprowadzane metodą reprezentatywną.</a:t>
            </a:r>
          </a:p>
          <a:p>
            <a:pPr algn="just">
              <a:lnSpc>
                <a:spcPct val="150000"/>
              </a:lnSpc>
              <a:spcBef>
                <a:spcPts val="0"/>
              </a:spcBef>
            </a:pPr>
            <a:endParaRPr lang="pl-PL" sz="600" dirty="0">
              <a:latin typeface="Calibri" panose="020F0502020204030204" pitchFamily="34" charset="0"/>
              <a:cs typeface="Calibri" panose="020F0502020204030204" pitchFamily="34" charset="0"/>
            </a:endParaRPr>
          </a:p>
          <a:p>
            <a:pPr algn="just">
              <a:lnSpc>
                <a:spcPct val="150000"/>
              </a:lnSpc>
              <a:spcBef>
                <a:spcPts val="0"/>
              </a:spcBef>
            </a:pPr>
            <a:r>
              <a:rPr lang="pl-PL" sz="1700" b="1" i="1" dirty="0">
                <a:effectLst/>
                <a:latin typeface="Calibri" panose="020F0502020204030204" pitchFamily="34" charset="0"/>
                <a:ea typeface="Times New Roman" panose="02020603050405020304" pitchFamily="18" charset="0"/>
                <a:cs typeface="Calibri" panose="020F0502020204030204" pitchFamily="34" charset="0"/>
              </a:rPr>
              <a:t>Badania ankietowe</a:t>
            </a:r>
            <a:r>
              <a:rPr lang="pl-PL" sz="1700" i="1" dirty="0">
                <a:effectLst/>
                <a:latin typeface="Calibri" panose="020F0502020204030204" pitchFamily="34" charset="0"/>
                <a:ea typeface="Times New Roman" panose="02020603050405020304" pitchFamily="18" charset="0"/>
                <a:cs typeface="Calibri" panose="020F0502020204030204" pitchFamily="34" charset="0"/>
              </a:rPr>
              <a:t> </a:t>
            </a:r>
            <a:r>
              <a:rPr lang="pl-PL" sz="1700" dirty="0">
                <a:effectLst/>
                <a:latin typeface="Calibri" panose="020F0502020204030204" pitchFamily="34" charset="0"/>
                <a:ea typeface="Times New Roman" panose="02020603050405020304" pitchFamily="18" charset="0"/>
                <a:cs typeface="Calibri" panose="020F0502020204030204" pitchFamily="34" charset="0"/>
              </a:rPr>
              <a:t>są to badania opinii dotyczących określonego problemu lub zjawiska według ustalonego zestawu pytań. Kwestionariusz kierowany jest do wybranej grupy osób (respondentów). Badanie może mieć charakter otwarty (ankieta internetowa) bądź może być skierowane do wytypowanego lub wybranego losowo grona respondentów. Jedną z podstawowych zasad stosowanych w tego typu badaniach jest anonimowość respondentów. </a:t>
            </a:r>
            <a:endParaRPr lang="pl-PL" sz="1800" dirty="0">
              <a:latin typeface="Calibri" pitchFamily="34" charset="0"/>
            </a:endParaRPr>
          </a:p>
          <a:p>
            <a:r>
              <a:rPr lang="pl-PL" sz="1800" dirty="0">
                <a:latin typeface="Calibri" pitchFamily="34" charset="0"/>
              </a:rPr>
              <a:t> </a:t>
            </a:r>
          </a:p>
          <a:p>
            <a:pPr algn="just">
              <a:spcBef>
                <a:spcPts val="0"/>
              </a:spcBef>
            </a:pPr>
            <a:br>
              <a:rPr lang="pl-PL" sz="1800" dirty="0">
                <a:latin typeface="Calibri" pitchFamily="34" charset="0"/>
              </a:rPr>
            </a:br>
            <a:endParaRPr lang="pl-PL" sz="1800" dirty="0">
              <a:latin typeface="Calibri" pitchFamily="34" charset="0"/>
            </a:endParaRPr>
          </a:p>
          <a:p>
            <a:pPr algn="just">
              <a:spcBef>
                <a:spcPts val="0"/>
              </a:spcBef>
            </a:pPr>
            <a:br>
              <a:rPr lang="pl-PL" sz="1800" dirty="0">
                <a:latin typeface="Calibri" pitchFamily="34" charset="0"/>
              </a:rPr>
            </a:br>
            <a:endParaRPr lang="pl-PL" sz="1800" b="1" dirty="0">
              <a:latin typeface="Calibri" pitchFamily="34" charset="0"/>
            </a:endParaRPr>
          </a:p>
        </p:txBody>
      </p:sp>
      <p:sp>
        <p:nvSpPr>
          <p:cNvPr id="4" name="Tytuł 3"/>
          <p:cNvSpPr txBox="1">
            <a:spLocks/>
          </p:cNvSpPr>
          <p:nvPr/>
        </p:nvSpPr>
        <p:spPr>
          <a:xfrm>
            <a:off x="1043608" y="188640"/>
            <a:ext cx="7642096" cy="504056"/>
          </a:xfrm>
          <a:prstGeom prst="rect">
            <a:avLst/>
          </a:prstGeom>
        </p:spPr>
        <p:txBody>
          <a:bodyPr anchor="b">
            <a:normAutofit fontScale="92500" lnSpcReduction="1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200" b="1" dirty="0">
                <a:latin typeface="Calibri" pitchFamily="34" charset="0"/>
                <a:cs typeface="Segoe UI" pitchFamily="34" charset="0"/>
              </a:rPr>
              <a:t>Rodzaje badań statystycznych</a:t>
            </a:r>
            <a:endParaRPr lang="pl-PL" sz="3200" dirty="0">
              <a:latin typeface="Calibri" pitchFamily="34" charset="0"/>
            </a:endParaRPr>
          </a:p>
        </p:txBody>
      </p:sp>
    </p:spTree>
    <p:extLst>
      <p:ext uri="{BB962C8B-B14F-4D97-AF65-F5344CB8AC3E}">
        <p14:creationId xmlns:p14="http://schemas.microsoft.com/office/powerpoint/2010/main" val="8096139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115616" y="1340768"/>
            <a:ext cx="7731646" cy="5231504"/>
          </a:xfrm>
        </p:spPr>
        <p:txBody>
          <a:bodyPr>
            <a:noAutofit/>
          </a:bodyPr>
          <a:lstStyle/>
          <a:p>
            <a:pPr algn="just">
              <a:lnSpc>
                <a:spcPct val="150000"/>
              </a:lnSpc>
              <a:spcBef>
                <a:spcPts val="0"/>
              </a:spcBef>
            </a:pPr>
            <a:r>
              <a:rPr lang="pl-PL" sz="1700" b="1" i="1" dirty="0">
                <a:effectLst/>
                <a:latin typeface="Calibri" panose="020F0502020204030204" pitchFamily="34" charset="0"/>
                <a:ea typeface="Times New Roman" panose="02020603050405020304" pitchFamily="18" charset="0"/>
                <a:cs typeface="Calibri" panose="020F0502020204030204" pitchFamily="34" charset="0"/>
              </a:rPr>
              <a:t>Badania monograficzne</a:t>
            </a:r>
            <a:r>
              <a:rPr lang="pl-PL" sz="1700" i="1" dirty="0">
                <a:effectLst/>
                <a:latin typeface="Calibri" panose="020F0502020204030204" pitchFamily="34" charset="0"/>
                <a:ea typeface="Times New Roman" panose="02020603050405020304" pitchFamily="18" charset="0"/>
                <a:cs typeface="Calibri" panose="020F0502020204030204" pitchFamily="34" charset="0"/>
              </a:rPr>
              <a:t> </a:t>
            </a:r>
            <a:r>
              <a:rPr lang="pl-PL" sz="1700" dirty="0">
                <a:effectLst/>
                <a:latin typeface="Calibri" panose="020F0502020204030204" pitchFamily="34" charset="0"/>
                <a:ea typeface="Times New Roman" panose="02020603050405020304" pitchFamily="18" charset="0"/>
                <a:cs typeface="Calibri" panose="020F0502020204030204" pitchFamily="34" charset="0"/>
              </a:rPr>
              <a:t>jest to wielostronny opis i szczegółowa analiza wybranej jednostki lub niewielkiego zespołu. Wybrana świadomie jednostka powinna być typowa lub wyróżniająca się (wzorzec). Z uwagi na subiektywny dobór badanej jednostki wyników badania nie można uogólnić na całą zbiorowość. Badania te są szczególnie ważne, gdy w późniejszym etapie inne obiekty porównywane są do obiektu typowego bądź do wzorca. </a:t>
            </a:r>
          </a:p>
          <a:p>
            <a:pPr algn="just">
              <a:lnSpc>
                <a:spcPct val="150000"/>
              </a:lnSpc>
              <a:spcBef>
                <a:spcPts val="0"/>
              </a:spcBef>
            </a:pPr>
            <a:endParaRPr lang="pl-PL" sz="1700" dirty="0">
              <a:effectLst/>
              <a:latin typeface="Calibri" panose="020F0502020204030204" pitchFamily="34" charset="0"/>
              <a:ea typeface="Times New Roman" panose="02020603050405020304" pitchFamily="18" charset="0"/>
              <a:cs typeface="Calibri" panose="020F0502020204030204" pitchFamily="34" charset="0"/>
            </a:endParaRPr>
          </a:p>
          <a:p>
            <a:pPr algn="just">
              <a:lnSpc>
                <a:spcPct val="150000"/>
              </a:lnSpc>
              <a:spcBef>
                <a:spcPts val="0"/>
              </a:spcBef>
            </a:pPr>
            <a:r>
              <a:rPr lang="pl-PL" sz="1700" b="1" i="1" dirty="0">
                <a:effectLst/>
                <a:latin typeface="Calibri" panose="020F0502020204030204" pitchFamily="34" charset="0"/>
                <a:ea typeface="Times New Roman" panose="02020603050405020304" pitchFamily="18" charset="0"/>
                <a:cs typeface="Calibri" panose="020F0502020204030204" pitchFamily="34" charset="0"/>
              </a:rPr>
              <a:t>Badanie przeprowadzane metodą reprezentatywną</a:t>
            </a:r>
            <a:r>
              <a:rPr lang="pl-PL" sz="1700" i="1" dirty="0">
                <a:effectLst/>
                <a:latin typeface="Calibri" panose="020F0502020204030204" pitchFamily="34" charset="0"/>
                <a:ea typeface="Times New Roman" panose="02020603050405020304" pitchFamily="18" charset="0"/>
                <a:cs typeface="Calibri" panose="020F0502020204030204" pitchFamily="34" charset="0"/>
              </a:rPr>
              <a:t> </a:t>
            </a:r>
            <a:r>
              <a:rPr lang="pl-PL" sz="1700" dirty="0">
                <a:effectLst/>
                <a:latin typeface="Calibri" panose="020F0502020204030204" pitchFamily="34" charset="0"/>
                <a:ea typeface="Times New Roman" panose="02020603050405020304" pitchFamily="18" charset="0"/>
                <a:cs typeface="Calibri" panose="020F0502020204030204" pitchFamily="34" charset="0"/>
              </a:rPr>
              <a:t>to częściowe badanie statystyczne, oparte na próbie pobranej ze zbiorowości generalnej w sposób losowy, a następnie przeniesienie wyników badania tej próby na całą zbiorowość. Z teoretycznego i praktycznego punktu widzenia metoda ta jest najbardziej prawidłową formą badania częściowego. </a:t>
            </a:r>
            <a:endParaRPr lang="pl-PL" sz="1800" dirty="0">
              <a:latin typeface="Calibri" pitchFamily="34" charset="0"/>
            </a:endParaRPr>
          </a:p>
          <a:p>
            <a:pPr algn="just"/>
            <a:endParaRPr lang="pl-PL" sz="900" dirty="0">
              <a:latin typeface="Calibri" pitchFamily="34" charset="0"/>
            </a:endParaRPr>
          </a:p>
          <a:p>
            <a:endParaRPr lang="pl-PL" sz="1800" dirty="0">
              <a:latin typeface="Calibri" pitchFamily="34" charset="0"/>
            </a:endParaRPr>
          </a:p>
          <a:p>
            <a:r>
              <a:rPr lang="pl-PL" sz="1800" dirty="0">
                <a:latin typeface="Calibri" pitchFamily="34" charset="0"/>
              </a:rPr>
              <a:t> </a:t>
            </a:r>
          </a:p>
          <a:p>
            <a:pPr algn="just">
              <a:spcBef>
                <a:spcPts val="0"/>
              </a:spcBef>
            </a:pPr>
            <a:br>
              <a:rPr lang="pl-PL" sz="1800" dirty="0">
                <a:latin typeface="Calibri" pitchFamily="34" charset="0"/>
              </a:rPr>
            </a:br>
            <a:endParaRPr lang="pl-PL" sz="1800" dirty="0">
              <a:latin typeface="Calibri" pitchFamily="34" charset="0"/>
            </a:endParaRPr>
          </a:p>
          <a:p>
            <a:pPr algn="just">
              <a:spcBef>
                <a:spcPts val="0"/>
              </a:spcBef>
            </a:pPr>
            <a:br>
              <a:rPr lang="pl-PL" sz="1800" dirty="0">
                <a:latin typeface="Calibri" pitchFamily="34" charset="0"/>
              </a:rPr>
            </a:br>
            <a:endParaRPr lang="pl-PL" sz="1800" b="1" dirty="0">
              <a:latin typeface="Calibri" pitchFamily="34" charset="0"/>
            </a:endParaRPr>
          </a:p>
        </p:txBody>
      </p:sp>
      <p:sp>
        <p:nvSpPr>
          <p:cNvPr id="4" name="Tytuł 3"/>
          <p:cNvSpPr txBox="1">
            <a:spLocks/>
          </p:cNvSpPr>
          <p:nvPr/>
        </p:nvSpPr>
        <p:spPr>
          <a:xfrm>
            <a:off x="1043608" y="188640"/>
            <a:ext cx="7642096" cy="504056"/>
          </a:xfrm>
          <a:prstGeom prst="rect">
            <a:avLst/>
          </a:prstGeom>
        </p:spPr>
        <p:txBody>
          <a:bodyPr anchor="b">
            <a:normAutofit fontScale="92500" lnSpcReduction="1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200" b="1" dirty="0">
                <a:latin typeface="Calibri" pitchFamily="34" charset="0"/>
                <a:cs typeface="Segoe UI" pitchFamily="34" charset="0"/>
              </a:rPr>
              <a:t>Rodzaje badań statystycznych</a:t>
            </a:r>
            <a:endParaRPr lang="pl-PL" sz="3200" dirty="0">
              <a:latin typeface="Calibri" pitchFamily="34" charset="0"/>
            </a:endParaRPr>
          </a:p>
        </p:txBody>
      </p:sp>
    </p:spTree>
    <p:extLst>
      <p:ext uri="{BB962C8B-B14F-4D97-AF65-F5344CB8AC3E}">
        <p14:creationId xmlns:p14="http://schemas.microsoft.com/office/powerpoint/2010/main" val="32114618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214414" y="1071546"/>
            <a:ext cx="7632848" cy="5500726"/>
          </a:xfrm>
        </p:spPr>
        <p:txBody>
          <a:bodyPr>
            <a:noAutofit/>
          </a:bodyPr>
          <a:lstStyle/>
          <a:p>
            <a:endParaRPr lang="pl-PL" sz="1800" dirty="0">
              <a:latin typeface="Calibri" pitchFamily="34" charset="0"/>
            </a:endParaRPr>
          </a:p>
          <a:p>
            <a:pPr indent="270510" algn="just">
              <a:lnSpc>
                <a:spcPct val="150000"/>
              </a:lnSpc>
              <a:spcBef>
                <a:spcPts val="0"/>
              </a:spcBef>
            </a:pPr>
            <a:r>
              <a:rPr lang="pl-PL" sz="1800" dirty="0">
                <a:effectLst/>
                <a:latin typeface="Calibri" panose="020F0502020204030204" pitchFamily="34" charset="0"/>
                <a:ea typeface="Times New Roman" panose="02020603050405020304" pitchFamily="18" charset="0"/>
                <a:cs typeface="Calibri" panose="020F0502020204030204" pitchFamily="34" charset="0"/>
              </a:rPr>
              <a:t>Ze względu na częstotliwość obserwacji badania statystyczne możemy podzielić na:</a:t>
            </a:r>
          </a:p>
          <a:p>
            <a:pPr marL="342900" lvl="0" indent="-342900" algn="just">
              <a:lnSpc>
                <a:spcPct val="150000"/>
              </a:lnSpc>
              <a:spcBef>
                <a:spcPts val="0"/>
              </a:spcBef>
              <a:buFont typeface="Symbol" panose="05050102010706020507" pitchFamily="18" charset="2"/>
              <a:buChar char=""/>
            </a:pPr>
            <a:r>
              <a:rPr lang="pl-PL" sz="1800" b="1" dirty="0">
                <a:effectLst/>
                <a:latin typeface="Calibri" panose="020F0502020204030204" pitchFamily="34" charset="0"/>
                <a:ea typeface="Times New Roman" panose="02020603050405020304" pitchFamily="18" charset="0"/>
                <a:cs typeface="Calibri" panose="020F0502020204030204" pitchFamily="34" charset="0"/>
              </a:rPr>
              <a:t>badanie ciągłe</a:t>
            </a:r>
            <a:r>
              <a:rPr lang="pl-PL" sz="1800" dirty="0">
                <a:effectLst/>
                <a:latin typeface="Calibri" panose="020F0502020204030204" pitchFamily="34" charset="0"/>
                <a:ea typeface="Times New Roman" panose="02020603050405020304" pitchFamily="18" charset="0"/>
                <a:cs typeface="Calibri" panose="020F0502020204030204" pitchFamily="34" charset="0"/>
              </a:rPr>
              <a:t> – zmieniające się w czasie zjawiska są obserwowane i analizowane sukcesywnie oraz nieprzerwanie, np. ewidencja urodzin oraz zgonów, ewidencja pojazdów, ewidencja przedsiębiorstw; </a:t>
            </a:r>
          </a:p>
          <a:p>
            <a:pPr marL="342900" lvl="0" indent="-342900" algn="just">
              <a:lnSpc>
                <a:spcPct val="150000"/>
              </a:lnSpc>
              <a:spcBef>
                <a:spcPts val="0"/>
              </a:spcBef>
              <a:buFont typeface="Symbol" panose="05050102010706020507" pitchFamily="18" charset="2"/>
              <a:buChar char=""/>
            </a:pPr>
            <a:r>
              <a:rPr lang="pl-PL" sz="1800" b="1" dirty="0">
                <a:effectLst/>
                <a:latin typeface="Calibri" panose="020F0502020204030204" pitchFamily="34" charset="0"/>
                <a:ea typeface="Times New Roman" panose="02020603050405020304" pitchFamily="18" charset="0"/>
                <a:cs typeface="Calibri" panose="020F0502020204030204" pitchFamily="34" charset="0"/>
              </a:rPr>
              <a:t>badanie okresowe</a:t>
            </a:r>
            <a:r>
              <a:rPr lang="pl-PL" sz="1800" dirty="0">
                <a:effectLst/>
                <a:latin typeface="Calibri" panose="020F0502020204030204" pitchFamily="34" charset="0"/>
                <a:ea typeface="Times New Roman" panose="02020603050405020304" pitchFamily="18" charset="0"/>
                <a:cs typeface="Calibri" panose="020F0502020204030204" pitchFamily="34" charset="0"/>
              </a:rPr>
              <a:t> – zmieniające się w czasie zjawiska są obserwowane i analizowane w pewnych, zazwyczaj ściśle określonych odstępach czasu, np. spisy rolne, powszechne spisy ludności, niektóre badania sondażowe typu badania nastrojów społecznych;</a:t>
            </a:r>
          </a:p>
          <a:p>
            <a:pPr marL="342900" lvl="0" indent="-342900" algn="just">
              <a:lnSpc>
                <a:spcPct val="150000"/>
              </a:lnSpc>
              <a:spcBef>
                <a:spcPts val="0"/>
              </a:spcBef>
              <a:buFont typeface="Symbol" panose="05050102010706020507" pitchFamily="18" charset="2"/>
              <a:buChar char=""/>
            </a:pPr>
            <a:r>
              <a:rPr lang="pl-PL" sz="1800" b="1" dirty="0">
                <a:effectLst/>
                <a:latin typeface="Calibri" panose="020F0502020204030204" pitchFamily="34" charset="0"/>
                <a:ea typeface="Times New Roman" panose="02020603050405020304" pitchFamily="18" charset="0"/>
                <a:cs typeface="Calibri" panose="020F0502020204030204" pitchFamily="34" charset="0"/>
              </a:rPr>
              <a:t>badania doraźne</a:t>
            </a:r>
            <a:r>
              <a:rPr lang="pl-PL" sz="1800" dirty="0">
                <a:effectLst/>
                <a:latin typeface="Calibri" panose="020F0502020204030204" pitchFamily="34" charset="0"/>
                <a:ea typeface="Times New Roman" panose="02020603050405020304" pitchFamily="18" charset="0"/>
                <a:cs typeface="Calibri" panose="020F0502020204030204" pitchFamily="34" charset="0"/>
              </a:rPr>
              <a:t> – zmieniające się w czasie zjawiska są obserwowane i analizowane w pewnych szczególnych okolicznościach, np. badania preferencji wyborczych, badania szkód pogodowych w rolnictwie, itp.</a:t>
            </a:r>
          </a:p>
          <a:p>
            <a:pPr>
              <a:lnSpc>
                <a:spcPct val="150000"/>
              </a:lnSpc>
              <a:spcBef>
                <a:spcPts val="0"/>
              </a:spcBef>
            </a:pPr>
            <a:endParaRPr lang="pl-PL" sz="1800" dirty="0">
              <a:latin typeface="Calibri" panose="020F0502020204030204" pitchFamily="34" charset="0"/>
              <a:cs typeface="Calibri" panose="020F0502020204030204" pitchFamily="34" charset="0"/>
            </a:endParaRPr>
          </a:p>
          <a:p>
            <a:pPr>
              <a:lnSpc>
                <a:spcPct val="150000"/>
              </a:lnSpc>
              <a:spcBef>
                <a:spcPts val="0"/>
              </a:spcBef>
            </a:pPr>
            <a:r>
              <a:rPr lang="pl-PL" sz="1800" dirty="0">
                <a:latin typeface="Calibri" panose="020F0502020204030204" pitchFamily="34" charset="0"/>
                <a:cs typeface="Calibri" panose="020F0502020204030204" pitchFamily="34" charset="0"/>
              </a:rPr>
              <a:t> </a:t>
            </a:r>
          </a:p>
          <a:p>
            <a:pPr algn="just">
              <a:lnSpc>
                <a:spcPct val="150000"/>
              </a:lnSpc>
              <a:spcBef>
                <a:spcPts val="0"/>
              </a:spcBef>
            </a:pPr>
            <a:br>
              <a:rPr lang="pl-PL" sz="1800" dirty="0">
                <a:latin typeface="Calibri" panose="020F0502020204030204" pitchFamily="34" charset="0"/>
                <a:cs typeface="Calibri" panose="020F0502020204030204" pitchFamily="34" charset="0"/>
              </a:rPr>
            </a:br>
            <a:endParaRPr lang="pl-PL" sz="1800" dirty="0">
              <a:latin typeface="Calibri" panose="020F0502020204030204" pitchFamily="34" charset="0"/>
              <a:cs typeface="Calibri" panose="020F0502020204030204" pitchFamily="34" charset="0"/>
            </a:endParaRPr>
          </a:p>
          <a:p>
            <a:pPr algn="just">
              <a:spcBef>
                <a:spcPts val="0"/>
              </a:spcBef>
            </a:pPr>
            <a:br>
              <a:rPr lang="pl-PL" sz="1800" dirty="0">
                <a:latin typeface="Calibri" pitchFamily="34" charset="0"/>
              </a:rPr>
            </a:br>
            <a:endParaRPr lang="pl-PL" sz="1800" b="1" dirty="0">
              <a:latin typeface="Calibri" pitchFamily="34" charset="0"/>
            </a:endParaRPr>
          </a:p>
        </p:txBody>
      </p:sp>
      <p:sp>
        <p:nvSpPr>
          <p:cNvPr id="4" name="Tytuł 3"/>
          <p:cNvSpPr txBox="1">
            <a:spLocks/>
          </p:cNvSpPr>
          <p:nvPr/>
        </p:nvSpPr>
        <p:spPr>
          <a:xfrm>
            <a:off x="1043608" y="188640"/>
            <a:ext cx="7642096" cy="648072"/>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200" b="1" dirty="0">
                <a:latin typeface="Calibri" pitchFamily="34" charset="0"/>
                <a:cs typeface="Segoe UI" pitchFamily="34" charset="0"/>
              </a:rPr>
              <a:t>Rodzaje badań statystycznych</a:t>
            </a:r>
            <a:endParaRPr lang="pl-PL" sz="3200" dirty="0">
              <a:latin typeface="Calibri" pitchFamily="34" charset="0"/>
            </a:endParaRPr>
          </a:p>
        </p:txBody>
      </p:sp>
    </p:spTree>
    <p:extLst>
      <p:ext uri="{BB962C8B-B14F-4D97-AF65-F5344CB8AC3E}">
        <p14:creationId xmlns:p14="http://schemas.microsoft.com/office/powerpoint/2010/main" val="9469380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043608" y="1336990"/>
            <a:ext cx="7632848" cy="5500726"/>
          </a:xfrm>
        </p:spPr>
        <p:txBody>
          <a:bodyPr>
            <a:noAutofit/>
          </a:bodyPr>
          <a:lstStyle/>
          <a:p>
            <a:pPr marL="313182" indent="-285750" algn="just">
              <a:lnSpc>
                <a:spcPct val="150000"/>
              </a:lnSpc>
              <a:spcBef>
                <a:spcPts val="0"/>
              </a:spcBef>
              <a:buFont typeface="Wingdings" panose="05000000000000000000" pitchFamily="2" charset="2"/>
              <a:buChar char="q"/>
            </a:pPr>
            <a:r>
              <a:rPr lang="pl-PL" sz="1800" b="1" dirty="0">
                <a:effectLst/>
                <a:latin typeface="Calibri" panose="020F0502020204030204" pitchFamily="34" charset="0"/>
                <a:ea typeface="Times New Roman" panose="02020603050405020304" pitchFamily="18" charset="0"/>
                <a:cs typeface="Calibri" panose="020F0502020204030204" pitchFamily="34" charset="0"/>
              </a:rPr>
              <a:t>Szacunek statystyczny</a:t>
            </a:r>
            <a:r>
              <a:rPr lang="pl-PL" sz="1800" dirty="0">
                <a:effectLst/>
                <a:latin typeface="Calibri" panose="020F0502020204030204" pitchFamily="34" charset="0"/>
                <a:ea typeface="Times New Roman" panose="02020603050405020304" pitchFamily="18" charset="0"/>
                <a:cs typeface="Calibri" panose="020F0502020204030204" pitchFamily="34" charset="0"/>
              </a:rPr>
              <a:t> polega na określeniu właściwości lub wielkości nieznanej cechy zbiorowości generalnej na podstawie obserwacji innej cechy albo innej zbiorowości generalnej pozostającej w ścisłym związku ze zbiorowością będącą podmiotem zainteresowania. </a:t>
            </a:r>
          </a:p>
          <a:p>
            <a:pPr algn="just">
              <a:lnSpc>
                <a:spcPct val="150000"/>
              </a:lnSpc>
              <a:spcBef>
                <a:spcPts val="0"/>
              </a:spcBef>
            </a:pPr>
            <a:endParaRPr lang="pl-PL" sz="1800" dirty="0">
              <a:effectLst/>
              <a:latin typeface="Calibri" panose="020F0502020204030204" pitchFamily="34" charset="0"/>
              <a:ea typeface="Times New Roman" panose="02020603050405020304" pitchFamily="18" charset="0"/>
              <a:cs typeface="Calibri" panose="020F0502020204030204" pitchFamily="34" charset="0"/>
            </a:endParaRPr>
          </a:p>
          <a:p>
            <a:pPr algn="just">
              <a:lnSpc>
                <a:spcPct val="150000"/>
              </a:lnSpc>
              <a:spcBef>
                <a:spcPts val="0"/>
              </a:spcBef>
            </a:pPr>
            <a:r>
              <a:rPr lang="pl-PL" sz="1800" dirty="0">
                <a:effectLst/>
                <a:latin typeface="Calibri" panose="020F0502020204030204" pitchFamily="34" charset="0"/>
                <a:ea typeface="Times New Roman" panose="02020603050405020304" pitchFamily="18" charset="0"/>
                <a:cs typeface="Calibri" panose="020F0502020204030204" pitchFamily="34" charset="0"/>
              </a:rPr>
              <a:t>Przykłady:</a:t>
            </a:r>
          </a:p>
          <a:p>
            <a:pPr marL="370332" indent="-342900" algn="just">
              <a:lnSpc>
                <a:spcPct val="150000"/>
              </a:lnSpc>
              <a:spcBef>
                <a:spcPts val="0"/>
              </a:spcBef>
              <a:buAutoNum type="arabicParenR"/>
            </a:pPr>
            <a:r>
              <a:rPr lang="pl-PL" sz="1800" dirty="0">
                <a:effectLst/>
                <a:latin typeface="Calibri" panose="020F0502020204030204" pitchFamily="34" charset="0"/>
                <a:ea typeface="Times New Roman" panose="02020603050405020304" pitchFamily="18" charset="0"/>
                <a:cs typeface="Calibri" panose="020F0502020204030204" pitchFamily="34" charset="0"/>
              </a:rPr>
              <a:t>szacowanie liczby turystów w danej miejscowości na podstawie zmian w ilości sprzedawanego pieczywa.</a:t>
            </a:r>
          </a:p>
          <a:p>
            <a:pPr marL="370332" indent="-342900" algn="just">
              <a:lnSpc>
                <a:spcPct val="150000"/>
              </a:lnSpc>
              <a:spcBef>
                <a:spcPts val="0"/>
              </a:spcBef>
              <a:buAutoNum type="arabicParenR"/>
            </a:pPr>
            <a:r>
              <a:rPr lang="pl-PL" sz="1800" dirty="0">
                <a:latin typeface="Calibri" panose="020F0502020204030204" pitchFamily="34" charset="0"/>
                <a:ea typeface="Times New Roman" panose="02020603050405020304" pitchFamily="18" charset="0"/>
                <a:cs typeface="Calibri" panose="020F0502020204030204" pitchFamily="34" charset="0"/>
              </a:rPr>
              <a:t>Szacowanie czasu poświęconego na oglądanie filmów w kinie na podstawie liczby sprzedanych biletów.</a:t>
            </a:r>
          </a:p>
          <a:p>
            <a:pPr algn="just">
              <a:lnSpc>
                <a:spcPct val="150000"/>
              </a:lnSpc>
              <a:spcBef>
                <a:spcPts val="0"/>
              </a:spcBef>
            </a:pPr>
            <a:endParaRPr lang="pl-PL" sz="600" dirty="0">
              <a:effectLst/>
              <a:latin typeface="Calibri" panose="020F0502020204030204" pitchFamily="34" charset="0"/>
              <a:ea typeface="Times New Roman" panose="02020603050405020304" pitchFamily="18" charset="0"/>
              <a:cs typeface="Calibri" panose="020F0502020204030204" pitchFamily="34" charset="0"/>
            </a:endParaRPr>
          </a:p>
          <a:p>
            <a:pPr algn="just">
              <a:lnSpc>
                <a:spcPct val="150000"/>
              </a:lnSpc>
              <a:spcBef>
                <a:spcPts val="0"/>
              </a:spcBef>
            </a:pPr>
            <a:r>
              <a:rPr lang="pl-PL" sz="1800" dirty="0">
                <a:effectLst/>
                <a:latin typeface="Calibri" panose="020F0502020204030204" pitchFamily="34" charset="0"/>
                <a:ea typeface="Times New Roman" panose="02020603050405020304" pitchFamily="18" charset="0"/>
                <a:cs typeface="Calibri" panose="020F0502020204030204" pitchFamily="34" charset="0"/>
              </a:rPr>
              <a:t> Tego typu szacunki są z reguły obarczone nieznanym błędem.</a:t>
            </a:r>
          </a:p>
        </p:txBody>
      </p:sp>
      <p:sp>
        <p:nvSpPr>
          <p:cNvPr id="4" name="Tytuł 3"/>
          <p:cNvSpPr txBox="1">
            <a:spLocks/>
          </p:cNvSpPr>
          <p:nvPr/>
        </p:nvSpPr>
        <p:spPr>
          <a:xfrm>
            <a:off x="1043608" y="188640"/>
            <a:ext cx="7642096" cy="648072"/>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200" b="1" dirty="0">
                <a:latin typeface="Calibri" pitchFamily="34" charset="0"/>
                <a:cs typeface="Segoe UI" pitchFamily="34" charset="0"/>
              </a:rPr>
              <a:t>Rodzaje badań statystycznych</a:t>
            </a:r>
            <a:endParaRPr lang="pl-PL" sz="3200" dirty="0">
              <a:latin typeface="Calibri" pitchFamily="34" charset="0"/>
            </a:endParaRPr>
          </a:p>
        </p:txBody>
      </p:sp>
    </p:spTree>
    <p:extLst>
      <p:ext uri="{BB962C8B-B14F-4D97-AF65-F5344CB8AC3E}">
        <p14:creationId xmlns:p14="http://schemas.microsoft.com/office/powerpoint/2010/main" val="20478369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85580B3E-3410-484E-813D-C2188D58A554}"/>
              </a:ext>
            </a:extLst>
          </p:cNvPr>
          <p:cNvSpPr>
            <a:spLocks noGrp="1"/>
          </p:cNvSpPr>
          <p:nvPr>
            <p:ph idx="1"/>
          </p:nvPr>
        </p:nvSpPr>
        <p:spPr>
          <a:xfrm>
            <a:off x="1259632" y="836712"/>
            <a:ext cx="7498080" cy="4800600"/>
          </a:xfrm>
        </p:spPr>
        <p:txBody>
          <a:bodyPr>
            <a:normAutofit/>
          </a:bodyPr>
          <a:lstStyle/>
          <a:p>
            <a:pPr marL="82296" indent="0" algn="ctr">
              <a:buNone/>
            </a:pPr>
            <a:r>
              <a:rPr lang="pl-PL" sz="2400" b="1" dirty="0">
                <a:effectLst/>
                <a:latin typeface="Calibri" panose="020F0502020204030204" pitchFamily="34" charset="0"/>
                <a:ea typeface="Calibri" panose="020F0502020204030204" pitchFamily="34" charset="0"/>
                <a:cs typeface="Times New Roman" panose="02020603050405020304" pitchFamily="18" charset="0"/>
              </a:rPr>
              <a:t>Błędy statystyczne w badaniach</a:t>
            </a:r>
          </a:p>
          <a:p>
            <a:pPr marL="82296" indent="0" algn="just">
              <a:lnSpc>
                <a:spcPct val="150000"/>
              </a:lnSpc>
              <a:buNone/>
            </a:pPr>
            <a:endParaRPr lang="pl-PL" sz="800" dirty="0">
              <a:effectLst/>
              <a:latin typeface="Calibri" panose="020F0502020204030204" pitchFamily="34" charset="0"/>
              <a:ea typeface="Calibri" panose="020F0502020204030204" pitchFamily="34" charset="0"/>
              <a:cs typeface="Times New Roman" panose="02020603050405020304" pitchFamily="18" charset="0"/>
            </a:endParaRPr>
          </a:p>
          <a:p>
            <a:pPr marL="539496" indent="-457200" algn="just">
              <a:lnSpc>
                <a:spcPct val="150000"/>
              </a:lnSpc>
              <a:buAutoNum type="arabicPeriod"/>
            </a:pPr>
            <a:r>
              <a:rPr lang="pl-PL" sz="2000" dirty="0">
                <a:latin typeface="Calibri" panose="020F0502020204030204" pitchFamily="34" charset="0"/>
                <a:ea typeface="Calibri" panose="020F0502020204030204" pitchFamily="34" charset="0"/>
                <a:cs typeface="Times New Roman" panose="02020603050405020304" pitchFamily="18" charset="0"/>
              </a:rPr>
              <a:t>Nielosowe: błędy pokrycia, błędy treści, błędy systematyczne</a:t>
            </a:r>
          </a:p>
          <a:p>
            <a:pPr marL="539496" indent="-457200" algn="just">
              <a:lnSpc>
                <a:spcPct val="150000"/>
              </a:lnSpc>
              <a:buAutoNum type="arabicPeriod"/>
            </a:pPr>
            <a:r>
              <a:rPr lang="pl-PL" sz="2000" dirty="0">
                <a:effectLst/>
                <a:latin typeface="Calibri" panose="020F0502020204030204" pitchFamily="34" charset="0"/>
                <a:ea typeface="Calibri" panose="020F0502020204030204" pitchFamily="34" charset="0"/>
                <a:cs typeface="Times New Roman" panose="02020603050405020304" pitchFamily="18" charset="0"/>
              </a:rPr>
              <a:t>Losowe: w przypadku badań niepełnych, zniekształcenie wyników i wniosków dla populacji.</a:t>
            </a:r>
          </a:p>
        </p:txBody>
      </p:sp>
    </p:spTree>
    <p:extLst>
      <p:ext uri="{BB962C8B-B14F-4D97-AF65-F5344CB8AC3E}">
        <p14:creationId xmlns:p14="http://schemas.microsoft.com/office/powerpoint/2010/main" val="12513243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85580B3E-3410-484E-813D-C2188D58A554}"/>
              </a:ext>
            </a:extLst>
          </p:cNvPr>
          <p:cNvSpPr>
            <a:spLocks noGrp="1"/>
          </p:cNvSpPr>
          <p:nvPr>
            <p:ph idx="1"/>
          </p:nvPr>
        </p:nvSpPr>
        <p:spPr>
          <a:xfrm>
            <a:off x="1259632" y="836712"/>
            <a:ext cx="7498080" cy="4800600"/>
          </a:xfrm>
        </p:spPr>
        <p:txBody>
          <a:bodyPr>
            <a:normAutofit/>
          </a:bodyPr>
          <a:lstStyle/>
          <a:p>
            <a:pPr algn="just"/>
            <a:r>
              <a:rPr lang="pl-PL" sz="2000" b="1" dirty="0">
                <a:effectLst/>
                <a:latin typeface="Calibri" panose="020F0502020204030204" pitchFamily="34" charset="0"/>
                <a:ea typeface="Calibri" panose="020F0502020204030204" pitchFamily="34" charset="0"/>
                <a:cs typeface="Times New Roman" panose="02020603050405020304" pitchFamily="18" charset="0"/>
              </a:rPr>
              <a:t>Zadanie </a:t>
            </a:r>
          </a:p>
          <a:p>
            <a:pPr marL="82296" indent="0" algn="just">
              <a:buNone/>
            </a:pPr>
            <a:endParaRPr lang="pl-PL" sz="2000" dirty="0">
              <a:latin typeface="Calibri" panose="020F0502020204030204" pitchFamily="34" charset="0"/>
              <a:cs typeface="Calibri" panose="020F0502020204030204" pitchFamily="34" charset="0"/>
            </a:endParaRPr>
          </a:p>
          <a:p>
            <a:pPr marL="82296" indent="0" algn="just">
              <a:buNone/>
            </a:pPr>
            <a:r>
              <a:rPr lang="pl-PL" sz="2000" dirty="0">
                <a:latin typeface="Calibri" panose="020F0502020204030204" pitchFamily="34" charset="0"/>
                <a:cs typeface="Calibri" panose="020F0502020204030204" pitchFamily="34" charset="0"/>
              </a:rPr>
              <a:t>W dniu 5.10.2023 roku na terenie całej Polski przeprowadzono sondaż przedwyborczy na próbie 1061 uprawnionych do głosowania. </a:t>
            </a:r>
          </a:p>
          <a:p>
            <a:pPr marL="82296" indent="0" algn="just">
              <a:buNone/>
            </a:pPr>
            <a:r>
              <a:rPr lang="pl-PL" sz="2000" dirty="0">
                <a:latin typeface="Calibri" panose="020F0502020204030204" pitchFamily="34" charset="0"/>
                <a:cs typeface="Calibri" panose="020F0502020204030204" pitchFamily="34" charset="0"/>
              </a:rPr>
              <a:t>1) Zidentyfikuj zbiorowość statystyczną, jednostkę statystyczną, cechy stałe i zmienne. </a:t>
            </a:r>
          </a:p>
          <a:p>
            <a:pPr marL="82296" indent="0" algn="just">
              <a:buNone/>
            </a:pPr>
            <a:r>
              <a:rPr lang="pl-PL" sz="2000" dirty="0">
                <a:latin typeface="Calibri" panose="020F0502020204030204" pitchFamily="34" charset="0"/>
                <a:cs typeface="Calibri" panose="020F0502020204030204" pitchFamily="34" charset="0"/>
              </a:rPr>
              <a:t>2) Jaki to rodzaj badania? </a:t>
            </a:r>
          </a:p>
          <a:p>
            <a:pPr marL="82296" indent="0" algn="just">
              <a:buNone/>
            </a:pPr>
            <a:r>
              <a:rPr lang="pl-PL" sz="2000" dirty="0">
                <a:latin typeface="Calibri" panose="020F0502020204030204" pitchFamily="34" charset="0"/>
                <a:cs typeface="Calibri" panose="020F0502020204030204" pitchFamily="34" charset="0"/>
              </a:rPr>
              <a:t>3) Czy jest możliwe w takim badaniu pojawienie się błędu systematycznego, jeśli nie to dlaczego, a jeśli tak to na czym może on polegać?</a:t>
            </a:r>
          </a:p>
        </p:txBody>
      </p:sp>
    </p:spTree>
    <p:extLst>
      <p:ext uri="{BB962C8B-B14F-4D97-AF65-F5344CB8AC3E}">
        <p14:creationId xmlns:p14="http://schemas.microsoft.com/office/powerpoint/2010/main" val="2191841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331640" y="944724"/>
            <a:ext cx="7272808" cy="4968552"/>
          </a:xfrm>
        </p:spPr>
        <p:txBody>
          <a:bodyPr>
            <a:noAutofit/>
          </a:bodyPr>
          <a:lstStyle/>
          <a:p>
            <a:pPr algn="just">
              <a:spcBef>
                <a:spcPts val="0"/>
              </a:spcBef>
            </a:pPr>
            <a:endParaRPr lang="pl-PL" sz="1800" b="1" dirty="0">
              <a:latin typeface="Calibri" pitchFamily="34" charset="0"/>
            </a:endParaRPr>
          </a:p>
          <a:p>
            <a:pPr algn="ctr">
              <a:lnSpc>
                <a:spcPct val="150000"/>
              </a:lnSpc>
              <a:spcBef>
                <a:spcPts val="0"/>
              </a:spcBef>
            </a:pPr>
            <a:br>
              <a:rPr lang="pl-PL" sz="1800" b="1" dirty="0">
                <a:latin typeface="Calibri" pitchFamily="34" charset="0"/>
              </a:rPr>
            </a:br>
            <a:r>
              <a:rPr lang="pl-PL" sz="1800" dirty="0">
                <a:latin typeface="Calibri" pitchFamily="34" charset="0"/>
              </a:rPr>
              <a:t>Naczelnym organem statystyki państwowej w Polsce jest utworzony w 1918 roku </a:t>
            </a:r>
            <a:r>
              <a:rPr lang="pl-PL" sz="1800" b="1" dirty="0">
                <a:latin typeface="Calibri" pitchFamily="34" charset="0"/>
              </a:rPr>
              <a:t>Główny Urząd Statystyczny – GUS</a:t>
            </a:r>
          </a:p>
          <a:p>
            <a:pPr algn="ctr">
              <a:lnSpc>
                <a:spcPct val="150000"/>
              </a:lnSpc>
              <a:spcBef>
                <a:spcPts val="0"/>
              </a:spcBef>
            </a:pPr>
            <a:endParaRPr lang="pl-PL" sz="1800" b="1" dirty="0">
              <a:latin typeface="Calibri" pitchFamily="34" charset="0"/>
            </a:endParaRPr>
          </a:p>
          <a:p>
            <a:pPr algn="just">
              <a:lnSpc>
                <a:spcPct val="150000"/>
              </a:lnSpc>
              <a:spcBef>
                <a:spcPts val="0"/>
              </a:spcBef>
            </a:pPr>
            <a:r>
              <a:rPr lang="pl-PL" sz="1800" b="1" dirty="0">
                <a:latin typeface="Calibri" pitchFamily="34" charset="0"/>
                <a:hlinkClick r:id="rId3"/>
              </a:rPr>
              <a:t>www.stat.gov.pl</a:t>
            </a:r>
            <a:endParaRPr lang="pl-PL" sz="1800" b="1" dirty="0">
              <a:latin typeface="Calibri" pitchFamily="34" charset="0"/>
            </a:endParaRPr>
          </a:p>
          <a:p>
            <a:pPr algn="just">
              <a:lnSpc>
                <a:spcPct val="150000"/>
              </a:lnSpc>
              <a:spcBef>
                <a:spcPts val="0"/>
              </a:spcBef>
            </a:pPr>
            <a:endParaRPr lang="pl-PL" sz="1800" b="1" dirty="0">
              <a:latin typeface="Calibri" pitchFamily="34" charset="0"/>
            </a:endParaRPr>
          </a:p>
          <a:p>
            <a:pPr algn="just">
              <a:lnSpc>
                <a:spcPct val="150000"/>
              </a:lnSpc>
              <a:spcBef>
                <a:spcPts val="0"/>
              </a:spcBef>
            </a:pPr>
            <a:r>
              <a:rPr lang="pl-PL" sz="1800" b="1" dirty="0">
                <a:latin typeface="Calibri" pitchFamily="34" charset="0"/>
                <a:hlinkClick r:id="rId4"/>
              </a:rPr>
              <a:t>www.unstats.un.org</a:t>
            </a:r>
            <a:endParaRPr lang="pl-PL" sz="1800" b="1" dirty="0">
              <a:latin typeface="Calibri" pitchFamily="34" charset="0"/>
            </a:endParaRPr>
          </a:p>
          <a:p>
            <a:pPr algn="just">
              <a:lnSpc>
                <a:spcPct val="150000"/>
              </a:lnSpc>
              <a:spcBef>
                <a:spcPts val="0"/>
              </a:spcBef>
            </a:pPr>
            <a:endParaRPr lang="pl-PL" sz="1800" b="1" dirty="0">
              <a:latin typeface="Calibri" pitchFamily="34" charset="0"/>
            </a:endParaRPr>
          </a:p>
          <a:p>
            <a:pPr algn="just">
              <a:lnSpc>
                <a:spcPct val="150000"/>
              </a:lnSpc>
              <a:spcBef>
                <a:spcPts val="0"/>
              </a:spcBef>
            </a:pPr>
            <a:r>
              <a:rPr lang="pl-PL" sz="1800" b="1" dirty="0">
                <a:latin typeface="Calibri" pitchFamily="34" charset="0"/>
                <a:hlinkClick r:id="rId5"/>
              </a:rPr>
              <a:t>https://ec.europa.eu/eurostat/web/main/data/database</a:t>
            </a:r>
            <a:endParaRPr lang="pl-PL" sz="1800" b="1" dirty="0">
              <a:latin typeface="Calibri" pitchFamily="34" charset="0"/>
            </a:endParaRPr>
          </a:p>
          <a:p>
            <a:pPr algn="just">
              <a:lnSpc>
                <a:spcPct val="150000"/>
              </a:lnSpc>
              <a:spcBef>
                <a:spcPts val="0"/>
              </a:spcBef>
            </a:pPr>
            <a:endParaRPr lang="pl-PL" sz="1800" b="1" dirty="0">
              <a:latin typeface="Calibri" pitchFamily="34" charset="0"/>
            </a:endParaRPr>
          </a:p>
        </p:txBody>
      </p:sp>
    </p:spTree>
    <p:extLst>
      <p:ext uri="{BB962C8B-B14F-4D97-AF65-F5344CB8AC3E}">
        <p14:creationId xmlns:p14="http://schemas.microsoft.com/office/powerpoint/2010/main" val="37001476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331640" y="1224136"/>
            <a:ext cx="7488832" cy="5445224"/>
          </a:xfrm>
        </p:spPr>
        <p:txBody>
          <a:bodyPr>
            <a:noAutofit/>
          </a:bodyPr>
          <a:lstStyle/>
          <a:p>
            <a:pPr algn="just">
              <a:spcBef>
                <a:spcPts val="0"/>
              </a:spcBef>
            </a:pPr>
            <a:endParaRPr lang="pl-PL" sz="500" b="1" dirty="0">
              <a:latin typeface="Calibri" pitchFamily="34" charset="0"/>
            </a:endParaRPr>
          </a:p>
          <a:p>
            <a:pPr algn="just">
              <a:spcBef>
                <a:spcPts val="0"/>
              </a:spcBef>
            </a:pPr>
            <a:endParaRPr lang="pl-PL" sz="500" b="1" dirty="0">
              <a:latin typeface="Calibri" pitchFamily="34" charset="0"/>
            </a:endParaRPr>
          </a:p>
          <a:p>
            <a:pPr marL="0" algn="just">
              <a:lnSpc>
                <a:spcPct val="150000"/>
              </a:lnSpc>
              <a:spcBef>
                <a:spcPts val="0"/>
              </a:spcBef>
            </a:pPr>
            <a:r>
              <a:rPr lang="pl-PL" sz="1800" b="1" dirty="0">
                <a:latin typeface="Calibri" pitchFamily="34" charset="0"/>
              </a:rPr>
              <a:t>Pomiar - </a:t>
            </a:r>
            <a:r>
              <a:rPr lang="pl-PL" sz="1800" dirty="0">
                <a:latin typeface="Calibri" pitchFamily="34" charset="0"/>
              </a:rPr>
              <a:t>polega na określeniu kategorii, do której należy zaliczyć daną jednostkę statystyczną – określa nasilenie analizowanej cechy i opisuje cechy jednostki. To czynność przyporządkowania liczb przedmiotom lub wydarzeniom zgodnie z pewnym zbiorem reguł.</a:t>
            </a:r>
          </a:p>
          <a:p>
            <a:pPr marL="0" algn="just">
              <a:lnSpc>
                <a:spcPct val="150000"/>
              </a:lnSpc>
              <a:spcBef>
                <a:spcPts val="0"/>
              </a:spcBef>
            </a:pPr>
            <a:endParaRPr lang="pl-PL" sz="1800" dirty="0">
              <a:latin typeface="Calibri" pitchFamily="34" charset="0"/>
            </a:endParaRPr>
          </a:p>
          <a:p>
            <a:pPr marL="0" algn="just">
              <a:lnSpc>
                <a:spcPct val="150000"/>
              </a:lnSpc>
              <a:spcBef>
                <a:spcPts val="0"/>
              </a:spcBef>
            </a:pPr>
            <a:r>
              <a:rPr lang="pl-PL" sz="1800" i="1" u="sng" dirty="0">
                <a:latin typeface="Calibri" pitchFamily="34" charset="0"/>
              </a:rPr>
              <a:t>Na przykład </a:t>
            </a:r>
            <a:r>
              <a:rPr lang="pl-PL" sz="1800" dirty="0">
                <a:latin typeface="Calibri" pitchFamily="34" charset="0"/>
              </a:rPr>
              <a:t>przy określaniu płci ankietowanej osoby należy jej przypisać jedną z dwóch kategorii: </a:t>
            </a:r>
            <a:r>
              <a:rPr lang="pl-PL" sz="1800" i="1" dirty="0">
                <a:latin typeface="Calibri" pitchFamily="34" charset="0"/>
              </a:rPr>
              <a:t>mężczyzna, kobieta. </a:t>
            </a:r>
          </a:p>
          <a:p>
            <a:pPr marL="0" algn="just">
              <a:lnSpc>
                <a:spcPct val="150000"/>
              </a:lnSpc>
              <a:spcBef>
                <a:spcPts val="0"/>
              </a:spcBef>
            </a:pPr>
            <a:r>
              <a:rPr lang="pl-PL" sz="1800" dirty="0">
                <a:latin typeface="Calibri" pitchFamily="34" charset="0"/>
              </a:rPr>
              <a:t>W przypadku badań opinii na jakiś temat może to być zaliczenie do jednej z trzech kategorii: </a:t>
            </a:r>
            <a:r>
              <a:rPr lang="pl-PL" sz="1800" i="1" dirty="0">
                <a:latin typeface="Calibri" pitchFamily="34" charset="0"/>
              </a:rPr>
              <a:t>zgadzam się, nie zgadzam się, nie mam zdania</a:t>
            </a:r>
            <a:r>
              <a:rPr lang="pl-PL" sz="1800" dirty="0">
                <a:latin typeface="Calibri" pitchFamily="34" charset="0"/>
              </a:rPr>
              <a:t>. </a:t>
            </a:r>
          </a:p>
          <a:p>
            <a:pPr marL="0" algn="just">
              <a:lnSpc>
                <a:spcPct val="150000"/>
              </a:lnSpc>
              <a:spcBef>
                <a:spcPts val="0"/>
              </a:spcBef>
            </a:pPr>
            <a:r>
              <a:rPr lang="pl-PL" sz="1800" dirty="0">
                <a:latin typeface="Calibri" pitchFamily="34" charset="0"/>
              </a:rPr>
              <a:t>Podział na kategorie na ogół jest arbitralny i zależy od celu badania. </a:t>
            </a:r>
          </a:p>
          <a:p>
            <a:pPr marL="0" algn="just">
              <a:lnSpc>
                <a:spcPct val="150000"/>
              </a:lnSpc>
              <a:spcBef>
                <a:spcPts val="0"/>
              </a:spcBef>
            </a:pPr>
            <a:endParaRPr lang="pl-PL" sz="1000" dirty="0">
              <a:latin typeface="Calibri" pitchFamily="34" charset="0"/>
            </a:endParaRPr>
          </a:p>
          <a:p>
            <a:pPr algn="just">
              <a:spcBef>
                <a:spcPts val="0"/>
              </a:spcBef>
            </a:pPr>
            <a:endParaRPr lang="pl-PL" sz="1750" dirty="0">
              <a:solidFill>
                <a:schemeClr val="tx1"/>
              </a:solidFill>
              <a:latin typeface="Calibri" panose="020F0502020204030204" pitchFamily="34" charset="0"/>
              <a:cs typeface="Segoe UI" pitchFamily="34" charset="0"/>
            </a:endParaRPr>
          </a:p>
        </p:txBody>
      </p:sp>
      <p:sp>
        <p:nvSpPr>
          <p:cNvPr id="4" name="Tytuł 3"/>
          <p:cNvSpPr txBox="1">
            <a:spLocks/>
          </p:cNvSpPr>
          <p:nvPr/>
        </p:nvSpPr>
        <p:spPr>
          <a:xfrm>
            <a:off x="1043608" y="188640"/>
            <a:ext cx="7642096" cy="648072"/>
          </a:xfrm>
          <a:prstGeom prst="rect">
            <a:avLst/>
          </a:prstGeom>
        </p:spPr>
        <p:txBody>
          <a:bodyPr anchor="b">
            <a:normAutofit fontScale="925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200" b="1" dirty="0">
                <a:latin typeface="Calibri" pitchFamily="34" charset="0"/>
                <a:cs typeface="Segoe UI" pitchFamily="34" charset="0"/>
              </a:rPr>
              <a:t>Pomiar – przyporządkowanie liczb kategoriom</a:t>
            </a:r>
            <a:endParaRPr lang="pl-PL" sz="3200" dirty="0">
              <a:latin typeface="Calibri" pitchFamily="34" charset="0"/>
            </a:endParaRPr>
          </a:p>
        </p:txBody>
      </p:sp>
    </p:spTree>
    <p:extLst>
      <p:ext uri="{BB962C8B-B14F-4D97-AF65-F5344CB8AC3E}">
        <p14:creationId xmlns:p14="http://schemas.microsoft.com/office/powerpoint/2010/main" val="23540505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187624" y="1340768"/>
            <a:ext cx="7272808" cy="4941168"/>
          </a:xfrm>
        </p:spPr>
        <p:txBody>
          <a:bodyPr>
            <a:noAutofit/>
          </a:bodyPr>
          <a:lstStyle/>
          <a:p>
            <a:pPr algn="just">
              <a:spcBef>
                <a:spcPts val="0"/>
              </a:spcBef>
            </a:pPr>
            <a:endParaRPr lang="pl-PL" sz="500" b="1" dirty="0">
              <a:latin typeface="Calibri" pitchFamily="34" charset="0"/>
            </a:endParaRPr>
          </a:p>
          <a:p>
            <a:pPr algn="just">
              <a:spcBef>
                <a:spcPts val="0"/>
              </a:spcBef>
            </a:pPr>
            <a:endParaRPr lang="pl-PL" sz="500" b="1" dirty="0">
              <a:latin typeface="Calibri" pitchFamily="34" charset="0"/>
            </a:endParaRPr>
          </a:p>
          <a:p>
            <a:pPr marL="0" algn="just">
              <a:lnSpc>
                <a:spcPct val="150000"/>
              </a:lnSpc>
              <a:spcBef>
                <a:spcPts val="0"/>
              </a:spcBef>
            </a:pPr>
            <a:endParaRPr lang="pl-PL" sz="1000" dirty="0">
              <a:latin typeface="Calibri" pitchFamily="34" charset="0"/>
            </a:endParaRPr>
          </a:p>
          <a:p>
            <a:pPr marL="0" algn="just">
              <a:lnSpc>
                <a:spcPct val="150000"/>
              </a:lnSpc>
              <a:spcBef>
                <a:spcPts val="0"/>
              </a:spcBef>
            </a:pPr>
            <a:r>
              <a:rPr lang="pl-PL" sz="1800" b="1" i="1" dirty="0">
                <a:latin typeface="Calibri" pitchFamily="34" charset="0"/>
              </a:rPr>
              <a:t>Definicja pomiaru dotyczy wszystkich cech zarówno mierzalnych, jak i niemierzalnych.</a:t>
            </a:r>
          </a:p>
          <a:p>
            <a:pPr marL="0" algn="just">
              <a:lnSpc>
                <a:spcPct val="150000"/>
              </a:lnSpc>
              <a:spcBef>
                <a:spcPts val="0"/>
              </a:spcBef>
            </a:pPr>
            <a:r>
              <a:rPr lang="pl-PL" sz="1800" dirty="0">
                <a:latin typeface="Calibri" pitchFamily="34" charset="0"/>
              </a:rPr>
              <a:t>Różnica tkwi w tym, że kategorie cech mierzalnych wyrażone są liczbami, natomiast cech niemierzalnych opisem słownym, który zastępuje się liczbami (kodowanie). </a:t>
            </a:r>
          </a:p>
          <a:p>
            <a:pPr marL="0" algn="just">
              <a:lnSpc>
                <a:spcPct val="150000"/>
              </a:lnSpc>
              <a:spcBef>
                <a:spcPts val="0"/>
              </a:spcBef>
            </a:pPr>
            <a:r>
              <a:rPr lang="pl-PL" sz="1800" dirty="0">
                <a:latin typeface="Calibri" pitchFamily="34" charset="0"/>
              </a:rPr>
              <a:t>W przypadku cech niemierzalnych liczba pełni tylko rolę identyfikatora, który informuje o przynależności do danej kategorii.</a:t>
            </a:r>
          </a:p>
          <a:p>
            <a:pPr algn="just">
              <a:spcBef>
                <a:spcPts val="0"/>
              </a:spcBef>
            </a:pPr>
            <a:endParaRPr lang="pl-PL" sz="1800" dirty="0">
              <a:latin typeface="Calibri" pitchFamily="34" charset="0"/>
            </a:endParaRPr>
          </a:p>
          <a:p>
            <a:pPr algn="just">
              <a:spcBef>
                <a:spcPts val="0"/>
              </a:spcBef>
            </a:pPr>
            <a:endParaRPr lang="pl-PL" sz="1750" dirty="0">
              <a:solidFill>
                <a:schemeClr val="tx1"/>
              </a:solidFill>
              <a:latin typeface="Calibri" panose="020F0502020204030204" pitchFamily="34" charset="0"/>
              <a:cs typeface="Segoe UI" pitchFamily="34" charset="0"/>
            </a:endParaRPr>
          </a:p>
        </p:txBody>
      </p:sp>
      <p:sp>
        <p:nvSpPr>
          <p:cNvPr id="4" name="Tytuł 3"/>
          <p:cNvSpPr txBox="1">
            <a:spLocks/>
          </p:cNvSpPr>
          <p:nvPr/>
        </p:nvSpPr>
        <p:spPr>
          <a:xfrm>
            <a:off x="1043608" y="188640"/>
            <a:ext cx="7642096" cy="648072"/>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200" b="1" dirty="0">
                <a:latin typeface="Calibri" pitchFamily="34" charset="0"/>
                <a:cs typeface="Segoe UI" pitchFamily="34" charset="0"/>
              </a:rPr>
              <a:t>Podstawowe pojęcia statystyczne</a:t>
            </a:r>
            <a:endParaRPr lang="pl-PL" sz="3200" dirty="0">
              <a:latin typeface="Calibri" pitchFamily="34" charset="0"/>
            </a:endParaRPr>
          </a:p>
        </p:txBody>
      </p:sp>
    </p:spTree>
    <p:extLst>
      <p:ext uri="{BB962C8B-B14F-4D97-AF65-F5344CB8AC3E}">
        <p14:creationId xmlns:p14="http://schemas.microsoft.com/office/powerpoint/2010/main" val="7329581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214414" y="1124744"/>
            <a:ext cx="7678066" cy="5518966"/>
          </a:xfrm>
        </p:spPr>
        <p:txBody>
          <a:bodyPr>
            <a:noAutofit/>
          </a:bodyPr>
          <a:lstStyle/>
          <a:p>
            <a:pPr marL="0" algn="just">
              <a:lnSpc>
                <a:spcPct val="150000"/>
              </a:lnSpc>
              <a:spcBef>
                <a:spcPts val="0"/>
              </a:spcBef>
            </a:pPr>
            <a:r>
              <a:rPr lang="pl-PL" sz="1800" b="1" dirty="0">
                <a:latin typeface="Calibri" pitchFamily="34" charset="0"/>
              </a:rPr>
              <a:t>Skala nominalna</a:t>
            </a:r>
            <a:r>
              <a:rPr lang="pl-PL" sz="1800" dirty="0">
                <a:latin typeface="Calibri" pitchFamily="34" charset="0"/>
              </a:rPr>
              <a:t> — najmniej precyzyjna, liczby pełnią tu rolę znaków umownych służących do identyfikacji jednostek statystycznych i ich klasyfikacji do wyróżnionych kategorii. Pomiar polega na przypisaniu jednostki do określonej kategorii. </a:t>
            </a:r>
          </a:p>
          <a:p>
            <a:pPr marL="0" algn="just">
              <a:lnSpc>
                <a:spcPct val="150000"/>
              </a:lnSpc>
              <a:spcBef>
                <a:spcPts val="0"/>
              </a:spcBef>
            </a:pPr>
            <a:endParaRPr lang="pl-PL" sz="1800" b="1" i="1" dirty="0">
              <a:latin typeface="Calibri" panose="020F0502020204030204" pitchFamily="34" charset="0"/>
            </a:endParaRPr>
          </a:p>
          <a:p>
            <a:pPr marL="0" algn="just">
              <a:lnSpc>
                <a:spcPct val="150000"/>
              </a:lnSpc>
              <a:spcBef>
                <a:spcPts val="0"/>
              </a:spcBef>
            </a:pPr>
            <a:r>
              <a:rPr lang="pl-PL" sz="1800" b="1" i="1" dirty="0">
                <a:latin typeface="Calibri" panose="020F0502020204030204" pitchFamily="34" charset="0"/>
              </a:rPr>
              <a:t>Typowe zastosowania skali nominalnej dotyczą takich cech, jak np.:</a:t>
            </a:r>
          </a:p>
          <a:p>
            <a:pPr marL="0" algn="just">
              <a:lnSpc>
                <a:spcPct val="150000"/>
              </a:lnSpc>
              <a:spcBef>
                <a:spcPts val="0"/>
              </a:spcBef>
            </a:pPr>
            <a:r>
              <a:rPr lang="pl-PL" sz="1800" dirty="0">
                <a:latin typeface="Calibri" pitchFamily="34" charset="0"/>
              </a:rPr>
              <a:t>płeć, kierunek studiów, stan cywilny, status zawodowy, pochodzenie społeczne, wyznawana religia, rodzaj lub profil firmy, preferowana marka handlowa, gatunek towarów, rodzaj produktu, typ reakcji lub </a:t>
            </a:r>
            <a:r>
              <a:rPr lang="pl-PL" sz="1800" dirty="0" err="1">
                <a:latin typeface="Calibri" pitchFamily="34" charset="0"/>
              </a:rPr>
              <a:t>zachowań</a:t>
            </a:r>
            <a:r>
              <a:rPr lang="pl-PL" sz="1800" dirty="0">
                <a:latin typeface="Calibri" pitchFamily="34" charset="0"/>
              </a:rPr>
              <a:t> konsumenckich, rodzaj nieruchomości.</a:t>
            </a:r>
          </a:p>
          <a:p>
            <a:pPr marL="0" algn="just">
              <a:lnSpc>
                <a:spcPct val="150000"/>
              </a:lnSpc>
              <a:spcBef>
                <a:spcPts val="0"/>
              </a:spcBef>
            </a:pPr>
            <a:endParaRPr lang="pl-PL" sz="1800" dirty="0">
              <a:latin typeface="Calibri" pitchFamily="34" charset="0"/>
            </a:endParaRPr>
          </a:p>
          <a:p>
            <a:pPr algn="just">
              <a:spcBef>
                <a:spcPts val="0"/>
              </a:spcBef>
            </a:pPr>
            <a:br>
              <a:rPr lang="pl-PL" sz="1750" dirty="0">
                <a:latin typeface="Calibri" pitchFamily="34" charset="0"/>
              </a:rPr>
            </a:br>
            <a:endParaRPr lang="pl-PL" sz="1750" dirty="0">
              <a:solidFill>
                <a:schemeClr val="tx1"/>
              </a:solidFill>
              <a:latin typeface="Calibri" panose="020F0502020204030204" pitchFamily="34" charset="0"/>
              <a:cs typeface="Segoe UI" pitchFamily="34" charset="0"/>
            </a:endParaRPr>
          </a:p>
        </p:txBody>
      </p:sp>
      <p:sp>
        <p:nvSpPr>
          <p:cNvPr id="4" name="Tytuł 3"/>
          <p:cNvSpPr txBox="1">
            <a:spLocks/>
          </p:cNvSpPr>
          <p:nvPr/>
        </p:nvSpPr>
        <p:spPr>
          <a:xfrm>
            <a:off x="1043608" y="188640"/>
            <a:ext cx="7642096" cy="648072"/>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200" b="1" dirty="0">
                <a:latin typeface="Calibri" pitchFamily="34" charset="0"/>
                <a:cs typeface="Segoe UI" pitchFamily="34" charset="0"/>
              </a:rPr>
              <a:t>Poziomy pomiaru - skale pomiarowe</a:t>
            </a:r>
            <a:endParaRPr lang="pl-PL" sz="3200" dirty="0">
              <a:latin typeface="Calibri" pitchFamily="34" charset="0"/>
            </a:endParaRPr>
          </a:p>
        </p:txBody>
      </p:sp>
    </p:spTree>
    <p:extLst>
      <p:ext uri="{BB962C8B-B14F-4D97-AF65-F5344CB8AC3E}">
        <p14:creationId xmlns:p14="http://schemas.microsoft.com/office/powerpoint/2010/main" val="23540505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214414" y="1071546"/>
            <a:ext cx="7678066" cy="5572164"/>
          </a:xfrm>
        </p:spPr>
        <p:txBody>
          <a:bodyPr>
            <a:noAutofit/>
          </a:bodyPr>
          <a:lstStyle/>
          <a:p>
            <a:pPr marL="0" algn="just">
              <a:lnSpc>
                <a:spcPct val="150000"/>
              </a:lnSpc>
              <a:spcBef>
                <a:spcPts val="0"/>
              </a:spcBef>
            </a:pPr>
            <a:r>
              <a:rPr lang="pl-PL" sz="1700" b="1" u="sng" dirty="0">
                <a:latin typeface="Calibri" pitchFamily="34" charset="0"/>
              </a:rPr>
              <a:t>Przykład</a:t>
            </a:r>
            <a:endParaRPr lang="pl-PL" sz="1750" u="sng" dirty="0">
              <a:latin typeface="Calibri" pitchFamily="34" charset="0"/>
            </a:endParaRPr>
          </a:p>
          <a:p>
            <a:pPr marL="0" algn="just">
              <a:lnSpc>
                <a:spcPct val="150000"/>
              </a:lnSpc>
              <a:spcBef>
                <a:spcPts val="0"/>
              </a:spcBef>
            </a:pPr>
            <a:r>
              <a:rPr lang="pl-PL" sz="1750" dirty="0">
                <a:latin typeface="Calibri" pitchFamily="34" charset="0"/>
              </a:rPr>
              <a:t>Sposób kodowania możemy przedstawić jako:</a:t>
            </a:r>
          </a:p>
          <a:p>
            <a:pPr algn="just">
              <a:spcBef>
                <a:spcPts val="0"/>
              </a:spcBef>
            </a:pPr>
            <a:r>
              <a:rPr lang="pl-PL" sz="1750" b="1" dirty="0">
                <a:latin typeface="Calibri" pitchFamily="34" charset="0"/>
              </a:rPr>
              <a:t>Płeć:</a:t>
            </a:r>
          </a:p>
          <a:p>
            <a:pPr algn="just">
              <a:spcBef>
                <a:spcPts val="0"/>
              </a:spcBef>
            </a:pPr>
            <a:r>
              <a:rPr lang="pl-PL" sz="1750" dirty="0">
                <a:latin typeface="Calibri" pitchFamily="34" charset="0"/>
              </a:rPr>
              <a:t>Mężczyzna – kod 1</a:t>
            </a:r>
          </a:p>
          <a:p>
            <a:pPr algn="just">
              <a:spcBef>
                <a:spcPts val="0"/>
              </a:spcBef>
            </a:pPr>
            <a:r>
              <a:rPr lang="pl-PL" sz="1750" dirty="0">
                <a:latin typeface="Calibri" pitchFamily="34" charset="0"/>
              </a:rPr>
              <a:t>Kobieta – kod 2</a:t>
            </a:r>
          </a:p>
          <a:p>
            <a:pPr algn="just">
              <a:spcBef>
                <a:spcPts val="0"/>
              </a:spcBef>
            </a:pPr>
            <a:endParaRPr lang="pl-PL" sz="1750" dirty="0">
              <a:latin typeface="Calibri" pitchFamily="34" charset="0"/>
            </a:endParaRPr>
          </a:p>
          <a:p>
            <a:pPr algn="just">
              <a:spcBef>
                <a:spcPts val="0"/>
              </a:spcBef>
            </a:pPr>
            <a:r>
              <a:rPr lang="pl-PL" sz="1750" b="1" dirty="0">
                <a:latin typeface="Calibri" pitchFamily="34" charset="0"/>
              </a:rPr>
              <a:t>Religia:</a:t>
            </a:r>
          </a:p>
          <a:p>
            <a:pPr algn="just">
              <a:spcBef>
                <a:spcPts val="0"/>
              </a:spcBef>
            </a:pPr>
            <a:r>
              <a:rPr lang="pl-PL" sz="1750" dirty="0">
                <a:latin typeface="Calibri" pitchFamily="34" charset="0"/>
              </a:rPr>
              <a:t>Katolicyzm – kod 1</a:t>
            </a:r>
          </a:p>
          <a:p>
            <a:pPr algn="just">
              <a:spcBef>
                <a:spcPts val="0"/>
              </a:spcBef>
            </a:pPr>
            <a:r>
              <a:rPr lang="pl-PL" sz="1750" dirty="0">
                <a:latin typeface="Calibri" pitchFamily="34" charset="0"/>
              </a:rPr>
              <a:t>Prawosławie – kod 2</a:t>
            </a:r>
          </a:p>
          <a:p>
            <a:pPr algn="just">
              <a:spcBef>
                <a:spcPts val="0"/>
              </a:spcBef>
            </a:pPr>
            <a:r>
              <a:rPr lang="pl-PL" sz="1750" dirty="0">
                <a:latin typeface="Calibri" pitchFamily="34" charset="0"/>
              </a:rPr>
              <a:t>Protestantyzm – Kod 3</a:t>
            </a:r>
          </a:p>
          <a:p>
            <a:pPr algn="just">
              <a:spcBef>
                <a:spcPts val="0"/>
              </a:spcBef>
            </a:pPr>
            <a:r>
              <a:rPr lang="pl-PL" sz="1750" dirty="0">
                <a:latin typeface="Calibri" pitchFamily="34" charset="0"/>
              </a:rPr>
              <a:t>	</a:t>
            </a:r>
          </a:p>
          <a:p>
            <a:pPr algn="just">
              <a:lnSpc>
                <a:spcPct val="150000"/>
              </a:lnSpc>
              <a:spcBef>
                <a:spcPts val="0"/>
              </a:spcBef>
            </a:pPr>
            <a:r>
              <a:rPr lang="pl-PL" sz="1750" dirty="0">
                <a:latin typeface="Calibri" pitchFamily="34" charset="0"/>
              </a:rPr>
              <a:t>W szczególnym przypadku, gdy mamy do czynienia tylko z dwoma wariantami cechy (np. kobieta/ mężczyzna, odpowiedź: tak/ nie), skalowanie nominalne nazywamy </a:t>
            </a:r>
            <a:r>
              <a:rPr lang="pl-PL" sz="1750" b="1" dirty="0">
                <a:latin typeface="Calibri" pitchFamily="34" charset="0"/>
              </a:rPr>
              <a:t>dychotomicznym</a:t>
            </a:r>
            <a:r>
              <a:rPr lang="pl-PL" sz="1750" dirty="0">
                <a:latin typeface="Calibri" pitchFamily="34" charset="0"/>
              </a:rPr>
              <a:t>, gdy zaś z trzema (np. odpowiedź: tak/ nie/ nie wiem) — </a:t>
            </a:r>
            <a:r>
              <a:rPr lang="pl-PL" sz="1750" b="1" dirty="0">
                <a:latin typeface="Calibri" pitchFamily="34" charset="0"/>
              </a:rPr>
              <a:t>trychotomicznym.</a:t>
            </a:r>
          </a:p>
          <a:p>
            <a:pPr algn="just">
              <a:lnSpc>
                <a:spcPct val="150000"/>
              </a:lnSpc>
              <a:spcBef>
                <a:spcPts val="0"/>
              </a:spcBef>
            </a:pPr>
            <a:r>
              <a:rPr lang="pl-PL" sz="1750" b="1" dirty="0">
                <a:latin typeface="Calibri" pitchFamily="34" charset="0"/>
              </a:rPr>
              <a:t>Pomiar nominalny dotyczy cech jakościowych.</a:t>
            </a:r>
          </a:p>
          <a:p>
            <a:pPr algn="just">
              <a:spcBef>
                <a:spcPts val="0"/>
              </a:spcBef>
            </a:pPr>
            <a:br>
              <a:rPr lang="pl-PL" sz="1750" dirty="0">
                <a:latin typeface="Calibri" pitchFamily="34" charset="0"/>
              </a:rPr>
            </a:br>
            <a:endParaRPr lang="pl-PL" sz="1750" dirty="0">
              <a:solidFill>
                <a:schemeClr val="tx1"/>
              </a:solidFill>
              <a:latin typeface="Calibri" panose="020F0502020204030204" pitchFamily="34" charset="0"/>
              <a:cs typeface="Segoe UI" pitchFamily="34" charset="0"/>
            </a:endParaRPr>
          </a:p>
        </p:txBody>
      </p:sp>
      <p:sp>
        <p:nvSpPr>
          <p:cNvPr id="4" name="Tytuł 3"/>
          <p:cNvSpPr txBox="1">
            <a:spLocks/>
          </p:cNvSpPr>
          <p:nvPr/>
        </p:nvSpPr>
        <p:spPr>
          <a:xfrm>
            <a:off x="1043608" y="188640"/>
            <a:ext cx="7642096" cy="648072"/>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200" b="1" dirty="0">
                <a:latin typeface="Calibri" pitchFamily="34" charset="0"/>
                <a:cs typeface="Segoe UI" pitchFamily="34" charset="0"/>
              </a:rPr>
              <a:t>Skale pomiaru</a:t>
            </a:r>
            <a:endParaRPr lang="pl-PL" sz="3200" dirty="0">
              <a:latin typeface="Calibri" pitchFamily="34" charset="0"/>
            </a:endParaRPr>
          </a:p>
        </p:txBody>
      </p:sp>
    </p:spTree>
    <p:extLst>
      <p:ext uri="{BB962C8B-B14F-4D97-AF65-F5344CB8AC3E}">
        <p14:creationId xmlns:p14="http://schemas.microsoft.com/office/powerpoint/2010/main" val="9139315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214414" y="1412776"/>
            <a:ext cx="7678066" cy="5230934"/>
          </a:xfrm>
        </p:spPr>
        <p:txBody>
          <a:bodyPr>
            <a:noAutofit/>
          </a:bodyPr>
          <a:lstStyle/>
          <a:p>
            <a:pPr marL="0" algn="just">
              <a:lnSpc>
                <a:spcPct val="150000"/>
              </a:lnSpc>
              <a:spcBef>
                <a:spcPts val="0"/>
              </a:spcBef>
            </a:pPr>
            <a:r>
              <a:rPr lang="pl-PL" sz="1700" b="1" dirty="0">
                <a:latin typeface="Calibri" pitchFamily="34" charset="0"/>
              </a:rPr>
              <a:t>Skala porządkowa (rangowa) </a:t>
            </a:r>
            <a:r>
              <a:rPr lang="pl-PL" sz="1700" dirty="0">
                <a:latin typeface="Calibri" pitchFamily="34" charset="0"/>
              </a:rPr>
              <a:t>— posiada wszystkie cechy skali nominalnej i pozwala dodatkowo na </a:t>
            </a:r>
            <a:r>
              <a:rPr lang="pl-PL" sz="1800" dirty="0">
                <a:latin typeface="Calibri" pitchFamily="34" charset="0"/>
              </a:rPr>
              <a:t>uszeregowanie (uporządkowanie) elementów w zależności od ich znaczenia lub rozmiarów (w porządku rosnącym lub malejącym). </a:t>
            </a:r>
          </a:p>
          <a:p>
            <a:pPr marL="0" algn="just">
              <a:lnSpc>
                <a:spcPct val="150000"/>
              </a:lnSpc>
              <a:spcBef>
                <a:spcPts val="0"/>
              </a:spcBef>
            </a:pPr>
            <a:r>
              <a:rPr lang="pl-PL" sz="1800" dirty="0">
                <a:latin typeface="Calibri" pitchFamily="34" charset="0"/>
              </a:rPr>
              <a:t>W wyniku pomiaru porządkowego otrzymujemy nie tylko przypisanie jednostek do określonej kategorii, ale też ustalamy porządek (następstwo) tych kategorii. </a:t>
            </a:r>
          </a:p>
          <a:p>
            <a:pPr marL="0" algn="just">
              <a:lnSpc>
                <a:spcPct val="150000"/>
              </a:lnSpc>
              <a:spcBef>
                <a:spcPts val="0"/>
              </a:spcBef>
            </a:pPr>
            <a:r>
              <a:rPr lang="pl-PL" sz="1800" b="1" i="1" dirty="0">
                <a:latin typeface="Calibri" pitchFamily="34" charset="0"/>
              </a:rPr>
              <a:t>Typowe przykłady zastosowania skali porządkowej to</a:t>
            </a:r>
            <a:r>
              <a:rPr lang="pl-PL" sz="1800" dirty="0">
                <a:latin typeface="Calibri" pitchFamily="34" charset="0"/>
              </a:rPr>
              <a:t>:</a:t>
            </a:r>
          </a:p>
          <a:p>
            <a:pPr marL="0" algn="just">
              <a:lnSpc>
                <a:spcPct val="150000"/>
              </a:lnSpc>
              <a:spcBef>
                <a:spcPts val="0"/>
              </a:spcBef>
            </a:pPr>
            <a:r>
              <a:rPr lang="pl-PL" sz="1800" dirty="0">
                <a:latin typeface="Calibri" pitchFamily="34" charset="0"/>
              </a:rPr>
              <a:t> klasa społeczna, wyksztalcenie, status zawodowy, siła reakcji na bodziec, ocena różnych aspektów produktów, usług czy reklamy,	wyrażenie opinii lub poglądu na dany temat, ocena w szkole.</a:t>
            </a:r>
          </a:p>
          <a:p>
            <a:pPr marL="0" algn="just">
              <a:lnSpc>
                <a:spcPct val="150000"/>
              </a:lnSpc>
              <a:spcBef>
                <a:spcPts val="0"/>
              </a:spcBef>
            </a:pPr>
            <a:endParaRPr lang="pl-PL" sz="1800" dirty="0">
              <a:latin typeface="Calibri" pitchFamily="34" charset="0"/>
            </a:endParaRPr>
          </a:p>
        </p:txBody>
      </p:sp>
      <p:sp>
        <p:nvSpPr>
          <p:cNvPr id="4" name="Tytuł 3"/>
          <p:cNvSpPr txBox="1">
            <a:spLocks/>
          </p:cNvSpPr>
          <p:nvPr/>
        </p:nvSpPr>
        <p:spPr>
          <a:xfrm>
            <a:off x="1043608" y="188640"/>
            <a:ext cx="7642096" cy="648072"/>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200" b="1" dirty="0">
                <a:latin typeface="Calibri" pitchFamily="34" charset="0"/>
                <a:cs typeface="Segoe UI" pitchFamily="34" charset="0"/>
              </a:rPr>
              <a:t>Podstawowe pojęcia statystyczne</a:t>
            </a:r>
            <a:endParaRPr lang="pl-PL" sz="3200" dirty="0">
              <a:latin typeface="Calibri" pitchFamily="34" charset="0"/>
            </a:endParaRPr>
          </a:p>
        </p:txBody>
      </p:sp>
    </p:spTree>
    <p:extLst>
      <p:ext uri="{BB962C8B-B14F-4D97-AF65-F5344CB8AC3E}">
        <p14:creationId xmlns:p14="http://schemas.microsoft.com/office/powerpoint/2010/main" val="41761014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214414" y="1071546"/>
            <a:ext cx="7678066" cy="5572164"/>
          </a:xfrm>
        </p:spPr>
        <p:txBody>
          <a:bodyPr>
            <a:noAutofit/>
          </a:bodyPr>
          <a:lstStyle/>
          <a:p>
            <a:pPr marL="0" algn="just">
              <a:lnSpc>
                <a:spcPct val="150000"/>
              </a:lnSpc>
              <a:spcBef>
                <a:spcPts val="0"/>
              </a:spcBef>
            </a:pPr>
            <a:r>
              <a:rPr lang="pl-PL" sz="1700" b="1" u="sng" dirty="0">
                <a:latin typeface="Calibri" pitchFamily="34" charset="0"/>
              </a:rPr>
              <a:t>Przykład</a:t>
            </a:r>
          </a:p>
          <a:p>
            <a:pPr marL="0" algn="just">
              <a:lnSpc>
                <a:spcPct val="150000"/>
              </a:lnSpc>
              <a:spcBef>
                <a:spcPts val="0"/>
              </a:spcBef>
            </a:pPr>
            <a:r>
              <a:rPr lang="pl-PL" sz="1800" dirty="0">
                <a:latin typeface="Calibri" pitchFamily="34" charset="0"/>
              </a:rPr>
              <a:t>Przykładem zmiennej mierzonej w skali porządkowej jest poziom wykształcenia. Jeśli chcemy dokonać klasyfikacji osób ze względu na poziom wykształcenia, to porządek kategorii może wyglądać tak: podstawowe, zawodowe, średnie, wyższe. </a:t>
            </a:r>
          </a:p>
          <a:p>
            <a:pPr marL="0" algn="just">
              <a:lnSpc>
                <a:spcPct val="150000"/>
              </a:lnSpc>
              <a:spcBef>
                <a:spcPts val="0"/>
              </a:spcBef>
            </a:pPr>
            <a:r>
              <a:rPr lang="pl-PL" sz="1800" dirty="0">
                <a:latin typeface="Calibri" pitchFamily="34" charset="0"/>
              </a:rPr>
              <a:t>Porządek kategorii po przypisaniu kodów: </a:t>
            </a:r>
          </a:p>
          <a:p>
            <a:pPr marL="0" algn="just">
              <a:lnSpc>
                <a:spcPct val="150000"/>
              </a:lnSpc>
              <a:spcBef>
                <a:spcPts val="0"/>
              </a:spcBef>
            </a:pPr>
            <a:r>
              <a:rPr lang="pl-PL" sz="1800" b="1" dirty="0">
                <a:latin typeface="Calibri" pitchFamily="34" charset="0"/>
              </a:rPr>
              <a:t>Poziom wykształcenia:                        Kod:</a:t>
            </a:r>
          </a:p>
          <a:p>
            <a:pPr marL="0" algn="just">
              <a:lnSpc>
                <a:spcPct val="150000"/>
              </a:lnSpc>
              <a:spcBef>
                <a:spcPts val="0"/>
              </a:spcBef>
            </a:pPr>
            <a:r>
              <a:rPr lang="pl-PL" sz="1800" dirty="0">
                <a:latin typeface="Calibri" pitchFamily="34" charset="0"/>
              </a:rPr>
              <a:t>Podstawowe                                            1    </a:t>
            </a:r>
          </a:p>
          <a:p>
            <a:pPr marL="0" algn="just">
              <a:lnSpc>
                <a:spcPct val="150000"/>
              </a:lnSpc>
              <a:spcBef>
                <a:spcPts val="0"/>
              </a:spcBef>
            </a:pPr>
            <a:r>
              <a:rPr lang="pl-PL" sz="1800" dirty="0">
                <a:latin typeface="Calibri" pitchFamily="34" charset="0"/>
              </a:rPr>
              <a:t>Zawodowe                                               2  </a:t>
            </a:r>
          </a:p>
          <a:p>
            <a:pPr marL="0" algn="just">
              <a:lnSpc>
                <a:spcPct val="150000"/>
              </a:lnSpc>
              <a:spcBef>
                <a:spcPts val="0"/>
              </a:spcBef>
            </a:pPr>
            <a:r>
              <a:rPr lang="pl-PL" sz="1800" dirty="0">
                <a:latin typeface="Calibri" pitchFamily="34" charset="0"/>
              </a:rPr>
              <a:t>Średnie                                                     3</a:t>
            </a:r>
          </a:p>
          <a:p>
            <a:pPr marL="0" algn="just">
              <a:lnSpc>
                <a:spcPct val="150000"/>
              </a:lnSpc>
              <a:spcBef>
                <a:spcPts val="0"/>
              </a:spcBef>
            </a:pPr>
            <a:r>
              <a:rPr lang="pl-PL" sz="1800" dirty="0">
                <a:latin typeface="Calibri" pitchFamily="34" charset="0"/>
              </a:rPr>
              <a:t>Wyższe                                                     4</a:t>
            </a:r>
          </a:p>
        </p:txBody>
      </p:sp>
      <p:sp>
        <p:nvSpPr>
          <p:cNvPr id="4" name="Tytuł 3"/>
          <p:cNvSpPr txBox="1">
            <a:spLocks/>
          </p:cNvSpPr>
          <p:nvPr/>
        </p:nvSpPr>
        <p:spPr>
          <a:xfrm>
            <a:off x="1043608" y="188640"/>
            <a:ext cx="7642096" cy="648072"/>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200" b="1" dirty="0">
                <a:latin typeface="Calibri" pitchFamily="34" charset="0"/>
                <a:cs typeface="Segoe UI" pitchFamily="34" charset="0"/>
              </a:rPr>
              <a:t>Podstawowe pojęcia statystyczne</a:t>
            </a:r>
            <a:endParaRPr lang="pl-PL" sz="3200" dirty="0">
              <a:latin typeface="Calibri" pitchFamily="34" charset="0"/>
            </a:endParaRPr>
          </a:p>
        </p:txBody>
      </p:sp>
    </p:spTree>
    <p:extLst>
      <p:ext uri="{BB962C8B-B14F-4D97-AF65-F5344CB8AC3E}">
        <p14:creationId xmlns:p14="http://schemas.microsoft.com/office/powerpoint/2010/main" val="24207877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202437" y="1268760"/>
            <a:ext cx="7618035" cy="4896544"/>
          </a:xfrm>
        </p:spPr>
        <p:txBody>
          <a:bodyPr>
            <a:noAutofit/>
          </a:bodyPr>
          <a:lstStyle/>
          <a:p>
            <a:pPr marL="0" algn="just">
              <a:lnSpc>
                <a:spcPct val="150000"/>
              </a:lnSpc>
              <a:spcBef>
                <a:spcPts val="0"/>
              </a:spcBef>
            </a:pPr>
            <a:r>
              <a:rPr lang="pl-PL" sz="1800" dirty="0">
                <a:latin typeface="Calibri" pitchFamily="34" charset="0"/>
              </a:rPr>
              <a:t>Specjalnym rodzajem skali porządkowej jest często stosowana w badaniu zjawisk społecznych – forma kwestionariuszowych opinii i poglądów - </a:t>
            </a:r>
            <a:r>
              <a:rPr lang="pl-PL" sz="1800" b="1" dirty="0">
                <a:latin typeface="Calibri" pitchFamily="34" charset="0"/>
              </a:rPr>
              <a:t>skala </a:t>
            </a:r>
            <a:r>
              <a:rPr lang="pl-PL" sz="1800" b="1" dirty="0" err="1">
                <a:latin typeface="Calibri" pitchFamily="34" charset="0"/>
              </a:rPr>
              <a:t>Likerta</a:t>
            </a:r>
            <a:r>
              <a:rPr lang="pl-PL" sz="1800" b="1" dirty="0">
                <a:latin typeface="Calibri" pitchFamily="34" charset="0"/>
              </a:rPr>
              <a:t> </a:t>
            </a:r>
            <a:r>
              <a:rPr lang="pl-PL" sz="1800" dirty="0">
                <a:latin typeface="Calibri" pitchFamily="34" charset="0"/>
              </a:rPr>
              <a:t>(inaczej skala ocen </a:t>
            </a:r>
            <a:r>
              <a:rPr lang="pl-PL" sz="1800" dirty="0" err="1">
                <a:latin typeface="Calibri" pitchFamily="34" charset="0"/>
              </a:rPr>
              <a:t>Likerta</a:t>
            </a:r>
            <a:r>
              <a:rPr lang="pl-PL" sz="1800" dirty="0">
                <a:latin typeface="Calibri" pitchFamily="34" charset="0"/>
              </a:rPr>
              <a:t> lub pytanie </a:t>
            </a:r>
            <a:r>
              <a:rPr lang="pl-PL" sz="1800" dirty="0" err="1">
                <a:latin typeface="Calibri" pitchFamily="34" charset="0"/>
              </a:rPr>
              <a:t>Likerta</a:t>
            </a:r>
            <a:r>
              <a:rPr lang="pl-PL" sz="1800" dirty="0">
                <a:latin typeface="Calibri" pitchFamily="34" charset="0"/>
              </a:rPr>
              <a:t>). </a:t>
            </a:r>
          </a:p>
          <a:p>
            <a:pPr marL="0" algn="just">
              <a:lnSpc>
                <a:spcPct val="150000"/>
              </a:lnSpc>
              <a:spcBef>
                <a:spcPts val="0"/>
              </a:spcBef>
            </a:pPr>
            <a:r>
              <a:rPr lang="pl-PL" sz="1800" dirty="0">
                <a:latin typeface="Calibri" pitchFamily="34" charset="0"/>
              </a:rPr>
              <a:t>Jest to taka forma pytania i odpowiedzi, która pozwala ocenić „siłę poparcia” danego poglądu. W skali </a:t>
            </a:r>
            <a:r>
              <a:rPr lang="pl-PL" sz="1800" dirty="0" err="1">
                <a:latin typeface="Calibri" pitchFamily="34" charset="0"/>
              </a:rPr>
              <a:t>Likerta</a:t>
            </a:r>
            <a:r>
              <a:rPr lang="pl-PL" sz="1800" dirty="0">
                <a:latin typeface="Calibri" pitchFamily="34" charset="0"/>
              </a:rPr>
              <a:t> występuje z reguły 5 kategorii odpowiedzi, które respondent może wybrać:</a:t>
            </a:r>
          </a:p>
          <a:p>
            <a:pPr marL="285750" indent="-285750" algn="just">
              <a:lnSpc>
                <a:spcPct val="150000"/>
              </a:lnSpc>
              <a:spcBef>
                <a:spcPts val="0"/>
              </a:spcBef>
              <a:buFont typeface="Arial" panose="020B0604020202020204" pitchFamily="34" charset="0"/>
              <a:buChar char="•"/>
            </a:pPr>
            <a:r>
              <a:rPr lang="pl-PL" sz="1800" dirty="0">
                <a:latin typeface="Calibri" pitchFamily="34" charset="0"/>
              </a:rPr>
              <a:t>zgadzam się zdecydowanie,</a:t>
            </a:r>
          </a:p>
          <a:p>
            <a:pPr marL="285750" indent="-285750" algn="just">
              <a:lnSpc>
                <a:spcPct val="150000"/>
              </a:lnSpc>
              <a:spcBef>
                <a:spcPts val="0"/>
              </a:spcBef>
              <a:buFont typeface="Arial" panose="020B0604020202020204" pitchFamily="34" charset="0"/>
              <a:buChar char="•"/>
            </a:pPr>
            <a:r>
              <a:rPr lang="pl-PL" sz="1800" dirty="0">
                <a:latin typeface="Calibri" pitchFamily="34" charset="0"/>
              </a:rPr>
              <a:t>zgadzam się, </a:t>
            </a:r>
          </a:p>
          <a:p>
            <a:pPr marL="285750" indent="-285750" algn="just">
              <a:lnSpc>
                <a:spcPct val="150000"/>
              </a:lnSpc>
              <a:spcBef>
                <a:spcPts val="0"/>
              </a:spcBef>
              <a:buFont typeface="Arial" panose="020B0604020202020204" pitchFamily="34" charset="0"/>
              <a:buChar char="•"/>
            </a:pPr>
            <a:r>
              <a:rPr lang="pl-PL" sz="1800" dirty="0">
                <a:latin typeface="Calibri" pitchFamily="34" charset="0"/>
              </a:rPr>
              <a:t>trudno powiedzieć,</a:t>
            </a:r>
          </a:p>
          <a:p>
            <a:pPr marL="285750" indent="-285750" algn="just">
              <a:lnSpc>
                <a:spcPct val="150000"/>
              </a:lnSpc>
              <a:spcBef>
                <a:spcPts val="0"/>
              </a:spcBef>
              <a:buFont typeface="Arial" panose="020B0604020202020204" pitchFamily="34" charset="0"/>
              <a:buChar char="•"/>
            </a:pPr>
            <a:r>
              <a:rPr lang="pl-PL" sz="1800" dirty="0">
                <a:latin typeface="Calibri" pitchFamily="34" charset="0"/>
              </a:rPr>
              <a:t>nie zgadzam się,</a:t>
            </a:r>
          </a:p>
          <a:p>
            <a:pPr marL="285750" indent="-285750" algn="just">
              <a:lnSpc>
                <a:spcPct val="150000"/>
              </a:lnSpc>
              <a:spcBef>
                <a:spcPts val="0"/>
              </a:spcBef>
              <a:buFont typeface="Arial" panose="020B0604020202020204" pitchFamily="34" charset="0"/>
              <a:buChar char="•"/>
            </a:pPr>
            <a:r>
              <a:rPr lang="pl-PL" sz="1800" dirty="0">
                <a:latin typeface="Calibri" pitchFamily="34" charset="0"/>
              </a:rPr>
              <a:t>nie zgadzam się zdecydowanie.</a:t>
            </a:r>
          </a:p>
          <a:p>
            <a:endParaRPr lang="pl-PL" sz="1800" dirty="0">
              <a:latin typeface="Calibri" pitchFamily="34" charset="0"/>
            </a:endParaRPr>
          </a:p>
          <a:p>
            <a:r>
              <a:rPr lang="pl-PL" sz="1800" dirty="0">
                <a:latin typeface="Calibri" pitchFamily="34" charset="0"/>
              </a:rPr>
              <a:t> </a:t>
            </a:r>
          </a:p>
        </p:txBody>
      </p:sp>
      <p:sp>
        <p:nvSpPr>
          <p:cNvPr id="4" name="Tytuł 3"/>
          <p:cNvSpPr txBox="1">
            <a:spLocks/>
          </p:cNvSpPr>
          <p:nvPr/>
        </p:nvSpPr>
        <p:spPr>
          <a:xfrm>
            <a:off x="1060861" y="332656"/>
            <a:ext cx="7642096" cy="648072"/>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200" b="1" dirty="0">
                <a:latin typeface="Calibri" pitchFamily="34" charset="0"/>
              </a:rPr>
              <a:t>Skale pomiaru</a:t>
            </a:r>
            <a:endParaRPr lang="pl-PL" sz="3200" dirty="0">
              <a:latin typeface="Calibri" pitchFamily="34" charset="0"/>
            </a:endParaRPr>
          </a:p>
        </p:txBody>
      </p:sp>
    </p:spTree>
    <p:extLst>
      <p:ext uri="{BB962C8B-B14F-4D97-AF65-F5344CB8AC3E}">
        <p14:creationId xmlns:p14="http://schemas.microsoft.com/office/powerpoint/2010/main" val="31807137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202437" y="1484784"/>
            <a:ext cx="7618035" cy="4680520"/>
          </a:xfrm>
        </p:spPr>
        <p:txBody>
          <a:bodyPr>
            <a:noAutofit/>
          </a:bodyPr>
          <a:lstStyle/>
          <a:p>
            <a:pPr marL="0" algn="just">
              <a:lnSpc>
                <a:spcPct val="150000"/>
              </a:lnSpc>
              <a:spcBef>
                <a:spcPts val="0"/>
              </a:spcBef>
            </a:pPr>
            <a:r>
              <a:rPr lang="pl-PL" sz="1800" dirty="0">
                <a:latin typeface="Calibri" pitchFamily="34" charset="0"/>
              </a:rPr>
              <a:t>W naukach społecznych często tworzy się kategoryzacje zmiennych na podstawie skali </a:t>
            </a:r>
            <a:r>
              <a:rPr lang="pl-PL" sz="1800" dirty="0" err="1">
                <a:latin typeface="Calibri" pitchFamily="34" charset="0"/>
              </a:rPr>
              <a:t>Likerta</a:t>
            </a:r>
            <a:r>
              <a:rPr lang="pl-PL" sz="1800" dirty="0">
                <a:latin typeface="Calibri" pitchFamily="34" charset="0"/>
              </a:rPr>
              <a:t>. </a:t>
            </a:r>
          </a:p>
          <a:p>
            <a:pPr marL="0" algn="just">
              <a:lnSpc>
                <a:spcPct val="150000"/>
              </a:lnSpc>
              <a:spcBef>
                <a:spcPts val="0"/>
              </a:spcBef>
            </a:pPr>
            <a:r>
              <a:rPr lang="pl-PL" sz="1800" b="1" u="sng" dirty="0">
                <a:latin typeface="Calibri" pitchFamily="34" charset="0"/>
              </a:rPr>
              <a:t>Przykładem</a:t>
            </a:r>
            <a:r>
              <a:rPr lang="pl-PL" sz="1800" dirty="0">
                <a:latin typeface="Calibri" pitchFamily="34" charset="0"/>
              </a:rPr>
              <a:t> może być badanie orientacji politycznej, gdzie kategoryzacja odpowiedzi na temat poglądów jest następująca  :</a:t>
            </a:r>
          </a:p>
          <a:p>
            <a:pPr marL="285750" indent="-285750" algn="just">
              <a:lnSpc>
                <a:spcPct val="150000"/>
              </a:lnSpc>
              <a:spcBef>
                <a:spcPts val="0"/>
              </a:spcBef>
              <a:buClrTx/>
              <a:buFont typeface="Calibri" panose="020F0502020204030204" pitchFamily="34" charset="0"/>
              <a:buChar char="‒"/>
            </a:pPr>
            <a:r>
              <a:rPr lang="pl-PL" sz="1800" dirty="0">
                <a:latin typeface="Calibri" pitchFamily="34" charset="0"/>
              </a:rPr>
              <a:t>zdecydowanie lewicowe,</a:t>
            </a:r>
          </a:p>
          <a:p>
            <a:pPr marL="285750" indent="-285750" algn="just">
              <a:lnSpc>
                <a:spcPct val="150000"/>
              </a:lnSpc>
              <a:spcBef>
                <a:spcPts val="0"/>
              </a:spcBef>
              <a:buClrTx/>
              <a:buFont typeface="Calibri" panose="020F0502020204030204" pitchFamily="34" charset="0"/>
              <a:buChar char="‒"/>
            </a:pPr>
            <a:r>
              <a:rPr lang="pl-PL" sz="1800" dirty="0">
                <a:latin typeface="Calibri" pitchFamily="34" charset="0"/>
              </a:rPr>
              <a:t>lewicowe, </a:t>
            </a:r>
          </a:p>
          <a:p>
            <a:pPr marL="285750" indent="-285750" algn="just">
              <a:lnSpc>
                <a:spcPct val="150000"/>
              </a:lnSpc>
              <a:spcBef>
                <a:spcPts val="0"/>
              </a:spcBef>
              <a:buClrTx/>
              <a:buFont typeface="Calibri" panose="020F0502020204030204" pitchFamily="34" charset="0"/>
              <a:buChar char="‒"/>
            </a:pPr>
            <a:r>
              <a:rPr lang="pl-PL" sz="1800" dirty="0">
                <a:latin typeface="Calibri" pitchFamily="34" charset="0"/>
              </a:rPr>
              <a:t>centrowe,</a:t>
            </a:r>
          </a:p>
          <a:p>
            <a:pPr marL="285750" indent="-285750" algn="just">
              <a:lnSpc>
                <a:spcPct val="150000"/>
              </a:lnSpc>
              <a:spcBef>
                <a:spcPts val="0"/>
              </a:spcBef>
              <a:buClrTx/>
              <a:buFont typeface="Calibri" panose="020F0502020204030204" pitchFamily="34" charset="0"/>
              <a:buChar char="‒"/>
            </a:pPr>
            <a:r>
              <a:rPr lang="pl-PL" sz="1800" dirty="0">
                <a:latin typeface="Calibri" pitchFamily="34" charset="0"/>
              </a:rPr>
              <a:t>prawicowe,</a:t>
            </a:r>
          </a:p>
          <a:p>
            <a:pPr marL="285750" indent="-285750" algn="just">
              <a:lnSpc>
                <a:spcPct val="150000"/>
              </a:lnSpc>
              <a:spcBef>
                <a:spcPts val="0"/>
              </a:spcBef>
              <a:buClrTx/>
              <a:buFont typeface="Calibri" panose="020F0502020204030204" pitchFamily="34" charset="0"/>
              <a:buChar char="‒"/>
            </a:pPr>
            <a:r>
              <a:rPr lang="pl-PL" sz="1800" dirty="0">
                <a:latin typeface="Calibri" pitchFamily="34" charset="0"/>
              </a:rPr>
              <a:t>zdecydowanie prawicowe.</a:t>
            </a:r>
          </a:p>
          <a:p>
            <a:endParaRPr lang="pl-PL" sz="1800" dirty="0">
              <a:latin typeface="Calibri" pitchFamily="34" charset="0"/>
            </a:endParaRPr>
          </a:p>
          <a:p>
            <a:r>
              <a:rPr lang="pl-PL" sz="1800" dirty="0">
                <a:latin typeface="Calibri" pitchFamily="34" charset="0"/>
              </a:rPr>
              <a:t> </a:t>
            </a:r>
          </a:p>
        </p:txBody>
      </p:sp>
      <p:sp>
        <p:nvSpPr>
          <p:cNvPr id="4" name="Tytuł 3"/>
          <p:cNvSpPr txBox="1">
            <a:spLocks/>
          </p:cNvSpPr>
          <p:nvPr/>
        </p:nvSpPr>
        <p:spPr>
          <a:xfrm>
            <a:off x="1060861" y="332656"/>
            <a:ext cx="7642096" cy="648072"/>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200" b="1" dirty="0">
                <a:latin typeface="Calibri" pitchFamily="34" charset="0"/>
              </a:rPr>
              <a:t>Skale pomiaru</a:t>
            </a:r>
            <a:endParaRPr lang="pl-PL" sz="3200" dirty="0">
              <a:latin typeface="Calibri" pitchFamily="34" charset="0"/>
            </a:endParaRPr>
          </a:p>
        </p:txBody>
      </p:sp>
    </p:spTree>
    <p:extLst>
      <p:ext uri="{BB962C8B-B14F-4D97-AF65-F5344CB8AC3E}">
        <p14:creationId xmlns:p14="http://schemas.microsoft.com/office/powerpoint/2010/main" val="8812206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115616" y="1340768"/>
            <a:ext cx="7776864" cy="5302942"/>
          </a:xfrm>
        </p:spPr>
        <p:txBody>
          <a:bodyPr>
            <a:noAutofit/>
          </a:bodyPr>
          <a:lstStyle/>
          <a:p>
            <a:pPr marL="0" algn="just">
              <a:lnSpc>
                <a:spcPct val="150000"/>
              </a:lnSpc>
              <a:spcBef>
                <a:spcPts val="0"/>
              </a:spcBef>
            </a:pPr>
            <a:r>
              <a:rPr lang="pl-PL" sz="1700" b="1" dirty="0">
                <a:latin typeface="Calibri" pitchFamily="34" charset="0"/>
              </a:rPr>
              <a:t>Skala</a:t>
            </a:r>
            <a:r>
              <a:rPr lang="pl-PL" sz="1700" dirty="0">
                <a:latin typeface="Calibri" pitchFamily="34" charset="0"/>
              </a:rPr>
              <a:t> </a:t>
            </a:r>
            <a:r>
              <a:rPr lang="pl-PL" sz="1700" b="1" dirty="0">
                <a:latin typeface="Calibri" pitchFamily="34" charset="0"/>
              </a:rPr>
              <a:t>przedziałowa </a:t>
            </a:r>
            <a:r>
              <a:rPr lang="pl-PL" sz="1700" dirty="0">
                <a:latin typeface="Calibri" pitchFamily="34" charset="0"/>
              </a:rPr>
              <a:t>(interwałowa) — w </a:t>
            </a:r>
            <a:r>
              <a:rPr lang="pl-PL" sz="1800" dirty="0">
                <a:latin typeface="Calibri" pitchFamily="34" charset="0"/>
              </a:rPr>
              <a:t>tej skali warianty cechy każdej jednostki wyrażone są w postaci w</a:t>
            </a:r>
            <a:r>
              <a:rPr lang="pl-PL" sz="1800" b="1" dirty="0">
                <a:latin typeface="Calibri" pitchFamily="34" charset="0"/>
              </a:rPr>
              <a:t>artości liczbowych</a:t>
            </a:r>
            <a:r>
              <a:rPr lang="pl-PL" sz="1800" dirty="0">
                <a:latin typeface="Calibri" pitchFamily="34" charset="0"/>
              </a:rPr>
              <a:t>. Skala ta pozwala na porównywanie jednostek analizy przez określenie różnicy (dystansu) między poszczególnymi jednostkami. </a:t>
            </a:r>
          </a:p>
          <a:p>
            <a:pPr marL="0" algn="just">
              <a:lnSpc>
                <a:spcPct val="150000"/>
              </a:lnSpc>
              <a:spcBef>
                <a:spcPts val="0"/>
              </a:spcBef>
            </a:pPr>
            <a:r>
              <a:rPr lang="pl-PL" sz="1800" i="1" dirty="0">
                <a:latin typeface="Calibri" pitchFamily="34" charset="0"/>
              </a:rPr>
              <a:t>Niemożliwy natomiast do wykonania w skali przedziałowej zabieg to obliczanie ilorazów (określenie ile razy jedna wartość jest większa lub mniejsza od drugiej). </a:t>
            </a:r>
            <a:endParaRPr lang="pl-PL" sz="1750" i="1" dirty="0">
              <a:solidFill>
                <a:schemeClr val="tx1"/>
              </a:solidFill>
              <a:latin typeface="Calibri" panose="020F0502020204030204" pitchFamily="34" charset="0"/>
              <a:cs typeface="Segoe UI" pitchFamily="34" charset="0"/>
            </a:endParaRPr>
          </a:p>
        </p:txBody>
      </p:sp>
      <p:sp>
        <p:nvSpPr>
          <p:cNvPr id="4" name="Tytuł 3"/>
          <p:cNvSpPr txBox="1">
            <a:spLocks/>
          </p:cNvSpPr>
          <p:nvPr/>
        </p:nvSpPr>
        <p:spPr>
          <a:xfrm>
            <a:off x="1043608" y="188640"/>
            <a:ext cx="7642096" cy="648072"/>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200" b="1" dirty="0">
                <a:latin typeface="Calibri" pitchFamily="34" charset="0"/>
                <a:cs typeface="Segoe UI" pitchFamily="34" charset="0"/>
              </a:rPr>
              <a:t>Podstawowe pojęcia statystyczne</a:t>
            </a:r>
            <a:endParaRPr lang="pl-PL" sz="3200" dirty="0">
              <a:latin typeface="Calibri" pitchFamily="34" charset="0"/>
            </a:endParaRPr>
          </a:p>
        </p:txBody>
      </p:sp>
    </p:spTree>
    <p:extLst>
      <p:ext uri="{BB962C8B-B14F-4D97-AF65-F5344CB8AC3E}">
        <p14:creationId xmlns:p14="http://schemas.microsoft.com/office/powerpoint/2010/main" val="35960914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115616" y="980728"/>
            <a:ext cx="7776864" cy="5662982"/>
          </a:xfrm>
        </p:spPr>
        <p:txBody>
          <a:bodyPr>
            <a:noAutofit/>
          </a:bodyPr>
          <a:lstStyle/>
          <a:p>
            <a:pPr marL="0" algn="just">
              <a:lnSpc>
                <a:spcPct val="150000"/>
              </a:lnSpc>
              <a:spcBef>
                <a:spcPts val="0"/>
              </a:spcBef>
            </a:pPr>
            <a:r>
              <a:rPr lang="pl-PL" sz="1700" b="1" u="sng" dirty="0">
                <a:latin typeface="Calibri" pitchFamily="34" charset="0"/>
              </a:rPr>
              <a:t>Przykład</a:t>
            </a:r>
          </a:p>
          <a:p>
            <a:pPr marL="0" algn="just">
              <a:lnSpc>
                <a:spcPct val="150000"/>
              </a:lnSpc>
              <a:spcBef>
                <a:spcPts val="0"/>
              </a:spcBef>
            </a:pPr>
            <a:r>
              <a:rPr lang="pl-PL" sz="1800" dirty="0">
                <a:latin typeface="Calibri" pitchFamily="34" charset="0"/>
              </a:rPr>
              <a:t>Przykładem cechy w skali przedziałowej jest temperatura. W wybranych czterech miastach temperatura powietrza wyrażona w stopniach Celsjusza może wyglądać następująco:</a:t>
            </a:r>
          </a:p>
          <a:p>
            <a:pPr marL="0" algn="just">
              <a:lnSpc>
                <a:spcPct val="150000"/>
              </a:lnSpc>
              <a:spcBef>
                <a:spcPts val="0"/>
              </a:spcBef>
            </a:pPr>
            <a:endParaRPr lang="pl-PL" sz="1800" dirty="0">
              <a:latin typeface="Calibri" pitchFamily="34" charset="0"/>
            </a:endParaRPr>
          </a:p>
          <a:p>
            <a:pPr marL="0" algn="just">
              <a:lnSpc>
                <a:spcPct val="150000"/>
              </a:lnSpc>
              <a:spcBef>
                <a:spcPts val="0"/>
              </a:spcBef>
            </a:pPr>
            <a:endParaRPr lang="pl-PL" sz="1800" dirty="0">
              <a:latin typeface="Calibri" pitchFamily="34" charset="0"/>
            </a:endParaRPr>
          </a:p>
          <a:p>
            <a:pPr marL="0" algn="just">
              <a:lnSpc>
                <a:spcPct val="150000"/>
              </a:lnSpc>
              <a:spcBef>
                <a:spcPts val="0"/>
              </a:spcBef>
            </a:pPr>
            <a:r>
              <a:rPr lang="pl-PL" sz="1800" dirty="0">
                <a:latin typeface="Calibri" pitchFamily="34" charset="0"/>
              </a:rPr>
              <a:t>Wnioski np.:</a:t>
            </a:r>
          </a:p>
          <a:p>
            <a:pPr marL="285750" indent="-285750" algn="just">
              <a:lnSpc>
                <a:spcPct val="150000"/>
              </a:lnSpc>
              <a:spcBef>
                <a:spcPts val="0"/>
              </a:spcBef>
              <a:buFont typeface="Arial" panose="020B0604020202020204" pitchFamily="34" charset="0"/>
              <a:buChar char="•"/>
            </a:pPr>
            <a:r>
              <a:rPr lang="pl-PL" sz="1800" dirty="0">
                <a:latin typeface="Calibri" pitchFamily="34" charset="0"/>
              </a:rPr>
              <a:t>temperatura w Moskwie jest niższa od temperatury w Warszawie (tu: o 5</a:t>
            </a:r>
            <a:r>
              <a:rPr lang="pl-PL" sz="1800" baseline="30000" dirty="0">
                <a:latin typeface="Calibri" pitchFamily="34" charset="0"/>
              </a:rPr>
              <a:t>0</a:t>
            </a:r>
            <a:r>
              <a:rPr lang="pl-PL" sz="1800" dirty="0">
                <a:latin typeface="Calibri" pitchFamily="34" charset="0"/>
              </a:rPr>
              <a:t>C), </a:t>
            </a:r>
          </a:p>
          <a:p>
            <a:pPr marL="285750" indent="-285750" algn="just">
              <a:lnSpc>
                <a:spcPct val="150000"/>
              </a:lnSpc>
              <a:spcBef>
                <a:spcPts val="0"/>
              </a:spcBef>
              <a:buFont typeface="Arial" panose="020B0604020202020204" pitchFamily="34" charset="0"/>
              <a:buChar char="•"/>
            </a:pPr>
            <a:r>
              <a:rPr lang="pl-PL" sz="1800" dirty="0">
                <a:latin typeface="Calibri" pitchFamily="34" charset="0"/>
              </a:rPr>
              <a:t> różnica temperatur między Warszawą i Moskwą jest taka sama jak różnica między Moskwą a Oslo, największą różnicę temperatur obserwujemy między Atenami a Oslo.</a:t>
            </a:r>
          </a:p>
          <a:p>
            <a:pPr marL="0" algn="just">
              <a:lnSpc>
                <a:spcPct val="150000"/>
              </a:lnSpc>
              <a:spcBef>
                <a:spcPts val="0"/>
              </a:spcBef>
            </a:pPr>
            <a:r>
              <a:rPr lang="pl-PL" sz="1800" dirty="0">
                <a:latin typeface="Calibri" pitchFamily="34" charset="0"/>
              </a:rPr>
              <a:t>Nie można natomiast powiedzieć, że w Atenach jest 3 razy cieplej niż w Oslo (co wynikałoby z działania 30/ 10 = 3).</a:t>
            </a:r>
          </a:p>
          <a:p>
            <a:pPr marL="0" algn="just">
              <a:lnSpc>
                <a:spcPct val="150000"/>
              </a:lnSpc>
              <a:spcBef>
                <a:spcPts val="0"/>
              </a:spcBef>
            </a:pPr>
            <a:endParaRPr lang="pl-PL" sz="1800" dirty="0">
              <a:latin typeface="Calibri" pitchFamily="34" charset="0"/>
            </a:endParaRPr>
          </a:p>
          <a:p>
            <a:pPr algn="just">
              <a:spcBef>
                <a:spcPts val="0"/>
              </a:spcBef>
            </a:pPr>
            <a:br>
              <a:rPr lang="pl-PL" sz="1750" dirty="0">
                <a:latin typeface="Calibri" pitchFamily="34" charset="0"/>
              </a:rPr>
            </a:br>
            <a:endParaRPr lang="pl-PL" sz="1750" dirty="0">
              <a:solidFill>
                <a:schemeClr val="tx1"/>
              </a:solidFill>
              <a:latin typeface="Calibri" panose="020F0502020204030204" pitchFamily="34" charset="0"/>
              <a:cs typeface="Segoe UI" pitchFamily="34" charset="0"/>
            </a:endParaRPr>
          </a:p>
        </p:txBody>
      </p:sp>
      <p:sp>
        <p:nvSpPr>
          <p:cNvPr id="4" name="Tytuł 3"/>
          <p:cNvSpPr txBox="1">
            <a:spLocks/>
          </p:cNvSpPr>
          <p:nvPr/>
        </p:nvSpPr>
        <p:spPr>
          <a:xfrm>
            <a:off x="1043608" y="188640"/>
            <a:ext cx="7642096" cy="648072"/>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200" b="1" dirty="0">
                <a:latin typeface="Calibri" pitchFamily="34" charset="0"/>
                <a:cs typeface="Segoe UI" pitchFamily="34" charset="0"/>
              </a:rPr>
              <a:t>Podstawowe pojęcia statystyczne</a:t>
            </a:r>
            <a:endParaRPr lang="pl-PL" sz="3200" dirty="0">
              <a:latin typeface="Calibri" pitchFamily="34" charset="0"/>
            </a:endParaRPr>
          </a:p>
        </p:txBody>
      </p:sp>
      <p:pic>
        <p:nvPicPr>
          <p:cNvPr id="6" name="Obraz 5">
            <a:extLst>
              <a:ext uri="{FF2B5EF4-FFF2-40B4-BE49-F238E27FC236}">
                <a16:creationId xmlns:a16="http://schemas.microsoft.com/office/drawing/2014/main" id="{D9AE569C-4990-48B7-8B12-1BBAE2BCD669}"/>
              </a:ext>
            </a:extLst>
          </p:cNvPr>
          <p:cNvPicPr>
            <a:picLocks noChangeAspect="1"/>
          </p:cNvPicPr>
          <p:nvPr/>
        </p:nvPicPr>
        <p:blipFill>
          <a:blip r:embed="rId2"/>
          <a:stretch>
            <a:fillRect/>
          </a:stretch>
        </p:blipFill>
        <p:spPr>
          <a:xfrm>
            <a:off x="2843808" y="2276872"/>
            <a:ext cx="3807558" cy="1080120"/>
          </a:xfrm>
          <a:prstGeom prst="rect">
            <a:avLst/>
          </a:prstGeom>
        </p:spPr>
      </p:pic>
    </p:spTree>
    <p:extLst>
      <p:ext uri="{BB962C8B-B14F-4D97-AF65-F5344CB8AC3E}">
        <p14:creationId xmlns:p14="http://schemas.microsoft.com/office/powerpoint/2010/main" val="1155960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1475656" y="404664"/>
            <a:ext cx="7498080" cy="5904656"/>
          </a:xfrm>
        </p:spPr>
        <p:txBody>
          <a:bodyPr>
            <a:normAutofit/>
          </a:bodyPr>
          <a:lstStyle/>
          <a:p>
            <a:pPr marL="0">
              <a:spcBef>
                <a:spcPts val="0"/>
              </a:spcBef>
              <a:buNone/>
            </a:pPr>
            <a:r>
              <a:rPr lang="pl-PL" sz="1900" b="1" i="1" dirty="0">
                <a:latin typeface="Calibri" pitchFamily="34" charset="0"/>
              </a:rPr>
              <a:t>    </a:t>
            </a:r>
            <a:r>
              <a:rPr lang="pl-PL" sz="1800" b="1" i="1" dirty="0">
                <a:latin typeface="Calibri" pitchFamily="34" charset="0"/>
              </a:rPr>
              <a:t>„Są trzy rodzaje kłamstw:</a:t>
            </a:r>
          </a:p>
          <a:p>
            <a:pPr marL="0">
              <a:spcBef>
                <a:spcPts val="0"/>
              </a:spcBef>
              <a:buNone/>
            </a:pPr>
            <a:r>
              <a:rPr lang="pl-PL" sz="1800" b="1" i="1" dirty="0">
                <a:latin typeface="Calibri" pitchFamily="34" charset="0"/>
              </a:rPr>
              <a:t>     kłamstwa, okropne kłamstwa i statystyka” </a:t>
            </a:r>
          </a:p>
          <a:p>
            <a:pPr marL="0">
              <a:lnSpc>
                <a:spcPct val="170000"/>
              </a:lnSpc>
              <a:spcBef>
                <a:spcPts val="0"/>
              </a:spcBef>
              <a:buNone/>
            </a:pPr>
            <a:r>
              <a:rPr lang="pl-PL" sz="1800" dirty="0">
                <a:latin typeface="Calibri" pitchFamily="34" charset="0"/>
              </a:rPr>
              <a:t>                                            – Benjamin Disraeli</a:t>
            </a:r>
          </a:p>
          <a:p>
            <a:pPr marL="0" algn="just">
              <a:lnSpc>
                <a:spcPct val="170000"/>
              </a:lnSpc>
              <a:spcBef>
                <a:spcPts val="0"/>
              </a:spcBef>
              <a:buNone/>
            </a:pPr>
            <a:endParaRPr lang="pl-PL" sz="1900" dirty="0">
              <a:latin typeface="Calibri" pitchFamily="34" charset="0"/>
            </a:endParaRPr>
          </a:p>
          <a:p>
            <a:pPr marL="0">
              <a:lnSpc>
                <a:spcPct val="170000"/>
              </a:lnSpc>
              <a:spcBef>
                <a:spcPts val="0"/>
              </a:spcBef>
              <a:buNone/>
            </a:pPr>
            <a:r>
              <a:rPr lang="pl-PL" sz="1800" b="1" i="1" dirty="0">
                <a:latin typeface="Calibri" pitchFamily="34" charset="0"/>
              </a:rPr>
              <a:t>      „Statystyka nie kłamie. Kłamią statystycy” </a:t>
            </a:r>
          </a:p>
          <a:p>
            <a:pPr marL="0" algn="ctr">
              <a:lnSpc>
                <a:spcPct val="170000"/>
              </a:lnSpc>
              <a:spcBef>
                <a:spcPts val="0"/>
              </a:spcBef>
              <a:buNone/>
            </a:pPr>
            <a:r>
              <a:rPr lang="pl-PL" sz="1800" i="1" dirty="0">
                <a:latin typeface="Calibri" pitchFamily="34" charset="0"/>
              </a:rPr>
              <a:t>                        </a:t>
            </a:r>
            <a:r>
              <a:rPr lang="pl-PL" sz="1800" dirty="0">
                <a:latin typeface="Calibri" pitchFamily="34" charset="0"/>
              </a:rPr>
              <a:t> – Janusz Wiśniewski „</a:t>
            </a:r>
            <a:r>
              <a:rPr lang="pl-PL" sz="1800" dirty="0" err="1">
                <a:latin typeface="Calibri" pitchFamily="34" charset="0"/>
              </a:rPr>
              <a:t>S@motność</a:t>
            </a:r>
            <a:r>
              <a:rPr lang="pl-PL" sz="1800" dirty="0">
                <a:latin typeface="Calibri" pitchFamily="34" charset="0"/>
              </a:rPr>
              <a:t> w sieci”</a:t>
            </a:r>
          </a:p>
          <a:p>
            <a:pPr marL="0" algn="ctr">
              <a:lnSpc>
                <a:spcPct val="170000"/>
              </a:lnSpc>
              <a:spcBef>
                <a:spcPts val="0"/>
              </a:spcBef>
              <a:buNone/>
            </a:pPr>
            <a:endParaRPr lang="pl-PL" sz="1900" dirty="0">
              <a:latin typeface="Calibri" pitchFamily="34" charset="0"/>
            </a:endParaRPr>
          </a:p>
          <a:p>
            <a:pPr marL="0" algn="just">
              <a:lnSpc>
                <a:spcPct val="170000"/>
              </a:lnSpc>
              <a:spcBef>
                <a:spcPts val="0"/>
              </a:spcBef>
              <a:buNone/>
            </a:pPr>
            <a:r>
              <a:rPr lang="pl-PL" sz="1900" i="1" dirty="0">
                <a:latin typeface="Calibri" pitchFamily="34" charset="0"/>
              </a:rPr>
              <a:t>Statystyka wydobywa prawdę z chaosu:</a:t>
            </a:r>
          </a:p>
          <a:p>
            <a:pPr marL="342900" indent="-342900" algn="just">
              <a:lnSpc>
                <a:spcPct val="170000"/>
              </a:lnSpc>
              <a:spcBef>
                <a:spcPts val="0"/>
              </a:spcBef>
              <a:buClrTx/>
              <a:buFont typeface="Wingdings 2" panose="05020102010507070707" pitchFamily="18" charset="2"/>
              <a:buChar char=""/>
            </a:pPr>
            <a:r>
              <a:rPr lang="pl-PL" sz="1900" i="1" dirty="0">
                <a:latin typeface="Calibri" pitchFamily="34" charset="0"/>
              </a:rPr>
              <a:t>chroni przed skutkami niepewności wynikającej z przypadkowości wielu ważnych czynników, </a:t>
            </a:r>
          </a:p>
          <a:p>
            <a:pPr marL="342900" indent="-342900" algn="just">
              <a:lnSpc>
                <a:spcPct val="170000"/>
              </a:lnSpc>
              <a:spcBef>
                <a:spcPts val="0"/>
              </a:spcBef>
              <a:buClrTx/>
              <a:buFont typeface="Wingdings 2" panose="05020102010507070707" pitchFamily="18" charset="2"/>
              <a:buChar char=""/>
            </a:pPr>
            <a:r>
              <a:rPr lang="pl-PL" sz="1900" i="1" dirty="0">
                <a:latin typeface="Calibri" pitchFamily="34" charset="0"/>
              </a:rPr>
              <a:t>pomaga osiągnąć pewność i skuteczność w warunkach niepewności.</a:t>
            </a:r>
          </a:p>
          <a:p>
            <a:pPr marL="0" algn="just">
              <a:lnSpc>
                <a:spcPct val="170000"/>
              </a:lnSpc>
              <a:spcBef>
                <a:spcPts val="0"/>
              </a:spcBef>
              <a:buNone/>
            </a:pPr>
            <a:r>
              <a:rPr lang="pl-PL" sz="1900" dirty="0">
                <a:latin typeface="Calibri" pitchFamily="34" charset="0"/>
              </a:rPr>
              <a:t> </a:t>
            </a:r>
          </a:p>
          <a:p>
            <a:pPr algn="just">
              <a:lnSpc>
                <a:spcPct val="170000"/>
              </a:lnSpc>
              <a:spcBef>
                <a:spcPts val="0"/>
              </a:spcBef>
              <a:buNone/>
            </a:pPr>
            <a:endParaRPr lang="pl-PL" dirty="0"/>
          </a:p>
        </p:txBody>
      </p:sp>
    </p:spTree>
    <p:extLst>
      <p:ext uri="{BB962C8B-B14F-4D97-AF65-F5344CB8AC3E}">
        <p14:creationId xmlns:p14="http://schemas.microsoft.com/office/powerpoint/2010/main" val="20806339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115616" y="1196752"/>
            <a:ext cx="7776864" cy="5446958"/>
          </a:xfrm>
        </p:spPr>
        <p:txBody>
          <a:bodyPr>
            <a:noAutofit/>
          </a:bodyPr>
          <a:lstStyle/>
          <a:p>
            <a:pPr marL="0" algn="just">
              <a:lnSpc>
                <a:spcPct val="150000"/>
              </a:lnSpc>
              <a:spcBef>
                <a:spcPts val="0"/>
              </a:spcBef>
            </a:pPr>
            <a:r>
              <a:rPr lang="pl-PL" sz="1800" b="1" dirty="0">
                <a:latin typeface="Calibri" pitchFamily="34" charset="0"/>
              </a:rPr>
              <a:t>W skali przedziałowej nie występuje zero absolutne (bezwzględne).</a:t>
            </a:r>
          </a:p>
          <a:p>
            <a:pPr marL="0" algn="just">
              <a:lnSpc>
                <a:spcPct val="150000"/>
              </a:lnSpc>
              <a:spcBef>
                <a:spcPts val="0"/>
              </a:spcBef>
            </a:pPr>
            <a:r>
              <a:rPr lang="pl-PL" sz="1800" dirty="0">
                <a:latin typeface="Calibri" pitchFamily="34" charset="0"/>
              </a:rPr>
              <a:t> Punkt zerowy jest przyjęty w sposób umowny. Nie powiemy przecież, że obiekt mający temperaturę 0</a:t>
            </a:r>
            <a:r>
              <a:rPr lang="pl-PL" sz="1800" baseline="30000" dirty="0">
                <a:latin typeface="Calibri" pitchFamily="34" charset="0"/>
              </a:rPr>
              <a:t>o</a:t>
            </a:r>
            <a:r>
              <a:rPr lang="pl-PL" sz="1800" dirty="0">
                <a:latin typeface="Calibri" pitchFamily="34" charset="0"/>
              </a:rPr>
              <a:t>C „nie ma” temperatury (temperatura 0</a:t>
            </a:r>
            <a:r>
              <a:rPr lang="pl-PL" sz="1800" baseline="30000" dirty="0">
                <a:latin typeface="Calibri" pitchFamily="34" charset="0"/>
              </a:rPr>
              <a:t>o</a:t>
            </a:r>
            <a:r>
              <a:rPr lang="pl-PL" sz="1800" dirty="0">
                <a:latin typeface="Calibri" pitchFamily="34" charset="0"/>
              </a:rPr>
              <a:t>C = 32</a:t>
            </a:r>
            <a:r>
              <a:rPr lang="pl-PL" sz="1800" baseline="30000" dirty="0">
                <a:latin typeface="Calibri" pitchFamily="34" charset="0"/>
              </a:rPr>
              <a:t>o</a:t>
            </a:r>
            <a:r>
              <a:rPr lang="pl-PL" sz="1800" dirty="0">
                <a:latin typeface="Calibri" pitchFamily="34" charset="0"/>
              </a:rPr>
              <a:t>F).</a:t>
            </a:r>
          </a:p>
          <a:p>
            <a:pPr marL="0" algn="just">
              <a:lnSpc>
                <a:spcPct val="150000"/>
              </a:lnSpc>
              <a:spcBef>
                <a:spcPts val="0"/>
              </a:spcBef>
            </a:pPr>
            <a:r>
              <a:rPr lang="pl-PL" sz="1800" dirty="0">
                <a:latin typeface="Calibri" pitchFamily="34" charset="0"/>
              </a:rPr>
              <a:t> Tak więc brak zera absolutnego w skali przedziałowej powoduje, że zerowa wartość cechy nie oznacza braku jej występowania. </a:t>
            </a:r>
          </a:p>
          <a:p>
            <a:pPr marL="0" algn="just">
              <a:lnSpc>
                <a:spcPct val="150000"/>
              </a:lnSpc>
              <a:spcBef>
                <a:spcPts val="0"/>
              </a:spcBef>
            </a:pPr>
            <a:endParaRPr lang="pl-PL" sz="1200" dirty="0">
              <a:latin typeface="Calibri" pitchFamily="34" charset="0"/>
            </a:endParaRPr>
          </a:p>
          <a:p>
            <a:pPr marL="0" algn="just">
              <a:lnSpc>
                <a:spcPct val="150000"/>
              </a:lnSpc>
              <a:spcBef>
                <a:spcPts val="0"/>
              </a:spcBef>
            </a:pPr>
            <a:r>
              <a:rPr lang="pl-PL" sz="1800" i="1" u="sng" dirty="0">
                <a:latin typeface="Calibri" pitchFamily="34" charset="0"/>
              </a:rPr>
              <a:t>Typowe przykłady zastosowania skali przedziałowej to: </a:t>
            </a:r>
          </a:p>
          <a:p>
            <a:pPr marL="285750" indent="-285750" algn="just">
              <a:lnSpc>
                <a:spcPct val="150000"/>
              </a:lnSpc>
              <a:spcBef>
                <a:spcPts val="0"/>
              </a:spcBef>
              <a:buFont typeface="Wingdings" panose="05000000000000000000" pitchFamily="2" charset="2"/>
              <a:buChar char="§"/>
            </a:pPr>
            <a:r>
              <a:rPr lang="pl-PL" sz="1800" dirty="0">
                <a:latin typeface="Calibri" pitchFamily="34" charset="0"/>
              </a:rPr>
              <a:t>temperatura (w skali Celsjusza, Fahrenheita)</a:t>
            </a:r>
          </a:p>
          <a:p>
            <a:pPr marL="285750" indent="-285750" algn="just">
              <a:lnSpc>
                <a:spcPct val="150000"/>
              </a:lnSpc>
              <a:spcBef>
                <a:spcPts val="0"/>
              </a:spcBef>
              <a:buFont typeface="Wingdings" panose="05000000000000000000" pitchFamily="2" charset="2"/>
              <a:buChar char="§"/>
            </a:pPr>
            <a:r>
              <a:rPr lang="pl-PL" sz="1800" dirty="0">
                <a:latin typeface="Calibri" pitchFamily="34" charset="0"/>
              </a:rPr>
              <a:t>wysokość geograficzna (gdzie punkt zerowy to poziom morza) </a:t>
            </a:r>
          </a:p>
          <a:p>
            <a:pPr marL="285750" indent="-285750" algn="just">
              <a:lnSpc>
                <a:spcPct val="150000"/>
              </a:lnSpc>
              <a:spcBef>
                <a:spcPts val="0"/>
              </a:spcBef>
              <a:buFont typeface="Wingdings" panose="05000000000000000000" pitchFamily="2" charset="2"/>
              <a:buChar char="§"/>
            </a:pPr>
            <a:r>
              <a:rPr lang="pl-PL" sz="1800" dirty="0">
                <a:latin typeface="Calibri" pitchFamily="34" charset="0"/>
              </a:rPr>
              <a:t>rok urodzenia</a:t>
            </a:r>
          </a:p>
          <a:p>
            <a:pPr marL="285750" indent="-285750" algn="just">
              <a:lnSpc>
                <a:spcPct val="150000"/>
              </a:lnSpc>
              <a:spcBef>
                <a:spcPts val="0"/>
              </a:spcBef>
              <a:buFont typeface="Wingdings" panose="05000000000000000000" pitchFamily="2" charset="2"/>
              <a:buChar char="§"/>
            </a:pPr>
            <a:r>
              <a:rPr lang="pl-PL" sz="1800" dirty="0">
                <a:latin typeface="Calibri" pitchFamily="34" charset="0"/>
              </a:rPr>
              <a:t>kwalifikacje zawodowe (doświadczenie zawodowe)</a:t>
            </a:r>
          </a:p>
          <a:p>
            <a:pPr marL="0" algn="just">
              <a:lnSpc>
                <a:spcPct val="150000"/>
              </a:lnSpc>
              <a:spcBef>
                <a:spcPts val="0"/>
              </a:spcBef>
            </a:pPr>
            <a:endParaRPr lang="pl-PL" sz="1800" dirty="0">
              <a:latin typeface="Calibri" pitchFamily="34" charset="0"/>
            </a:endParaRPr>
          </a:p>
          <a:p>
            <a:pPr marL="0" algn="just">
              <a:lnSpc>
                <a:spcPct val="150000"/>
              </a:lnSpc>
              <a:spcBef>
                <a:spcPts val="0"/>
              </a:spcBef>
            </a:pPr>
            <a:r>
              <a:rPr lang="pl-PL" sz="1800" dirty="0">
                <a:latin typeface="Calibri" pitchFamily="34" charset="0"/>
              </a:rPr>
              <a:t>  </a:t>
            </a:r>
            <a:br>
              <a:rPr lang="pl-PL" sz="1800" dirty="0">
                <a:latin typeface="Calibri" pitchFamily="34" charset="0"/>
              </a:rPr>
            </a:br>
            <a:endParaRPr lang="pl-PL" sz="1800" dirty="0">
              <a:solidFill>
                <a:schemeClr val="tx1"/>
              </a:solidFill>
              <a:latin typeface="Calibri" panose="020F0502020204030204" pitchFamily="34" charset="0"/>
              <a:cs typeface="Segoe UI" pitchFamily="34" charset="0"/>
            </a:endParaRPr>
          </a:p>
        </p:txBody>
      </p:sp>
      <p:sp>
        <p:nvSpPr>
          <p:cNvPr id="4" name="Tytuł 3"/>
          <p:cNvSpPr txBox="1">
            <a:spLocks/>
          </p:cNvSpPr>
          <p:nvPr/>
        </p:nvSpPr>
        <p:spPr>
          <a:xfrm>
            <a:off x="1043608" y="188640"/>
            <a:ext cx="7642096" cy="648072"/>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200" b="1" dirty="0">
                <a:latin typeface="Calibri" pitchFamily="34" charset="0"/>
                <a:cs typeface="Segoe UI" pitchFamily="34" charset="0"/>
              </a:rPr>
              <a:t>Podstawowe pojęcia statystyczne</a:t>
            </a:r>
            <a:endParaRPr lang="pl-PL" sz="3200" dirty="0">
              <a:latin typeface="Calibri" pitchFamily="34" charset="0"/>
            </a:endParaRPr>
          </a:p>
        </p:txBody>
      </p:sp>
    </p:spTree>
    <p:extLst>
      <p:ext uri="{BB962C8B-B14F-4D97-AF65-F5344CB8AC3E}">
        <p14:creationId xmlns:p14="http://schemas.microsoft.com/office/powerpoint/2010/main" val="35840429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214414" y="1196752"/>
            <a:ext cx="7678066" cy="5446958"/>
          </a:xfrm>
        </p:spPr>
        <p:txBody>
          <a:bodyPr>
            <a:noAutofit/>
          </a:bodyPr>
          <a:lstStyle/>
          <a:p>
            <a:pPr marL="0" algn="just">
              <a:lnSpc>
                <a:spcPct val="150000"/>
              </a:lnSpc>
              <a:spcBef>
                <a:spcPts val="0"/>
              </a:spcBef>
            </a:pPr>
            <a:r>
              <a:rPr lang="pl-PL" sz="1700" dirty="0">
                <a:latin typeface="Calibri" pitchFamily="34" charset="0"/>
              </a:rPr>
              <a:t>Skala i</a:t>
            </a:r>
            <a:r>
              <a:rPr lang="pl-PL" sz="1700" b="1" dirty="0">
                <a:latin typeface="Calibri" pitchFamily="34" charset="0"/>
              </a:rPr>
              <a:t>lorazowa </a:t>
            </a:r>
            <a:r>
              <a:rPr lang="pl-PL" sz="1700" dirty="0">
                <a:latin typeface="Calibri" pitchFamily="34" charset="0"/>
              </a:rPr>
              <a:t>(stosunkowa) —</a:t>
            </a:r>
            <a:r>
              <a:rPr lang="pl-PL" sz="1750" dirty="0">
                <a:latin typeface="Calibri" pitchFamily="34" charset="0"/>
              </a:rPr>
              <a:t>w tej skali, podobnie jak w poprzedniej, warianty cechy każdej jednostki wyrażone są w postaci wartości liczbowych. Skala ta pozwala określić nie tylko różnice między danymi, ale również ilorazy (stosunki) tychże danych. Skala ilorazowa charakteryzuje się występowaniem zera absolutnego. </a:t>
            </a:r>
          </a:p>
          <a:p>
            <a:pPr marL="0" algn="just">
              <a:lnSpc>
                <a:spcPct val="150000"/>
              </a:lnSpc>
              <a:spcBef>
                <a:spcPts val="0"/>
              </a:spcBef>
            </a:pPr>
            <a:r>
              <a:rPr lang="pl-PL" sz="1750" b="1" dirty="0">
                <a:latin typeface="Calibri" pitchFamily="34" charset="0"/>
              </a:rPr>
              <a:t>Zero absolutne oznacza, że jeśli cecha przyjmuje wartość zero, to jest to jednoznaczne z brakiem jej występowania (w przypadku płacy — zerowy poziom dochodów oznacza brak tychże dochodów).</a:t>
            </a:r>
          </a:p>
          <a:p>
            <a:pPr marL="0" algn="just">
              <a:lnSpc>
                <a:spcPct val="150000"/>
              </a:lnSpc>
              <a:spcBef>
                <a:spcPts val="0"/>
              </a:spcBef>
            </a:pPr>
            <a:r>
              <a:rPr lang="pl-PL" sz="1750" b="1" i="1" u="sng" dirty="0">
                <a:latin typeface="Calibri" pitchFamily="34" charset="0"/>
              </a:rPr>
              <a:t>Typowe przykłady zastosowania skali ilorazowej to:</a:t>
            </a:r>
          </a:p>
          <a:p>
            <a:pPr marL="313182" indent="-285750" algn="just">
              <a:spcBef>
                <a:spcPts val="0"/>
              </a:spcBef>
              <a:buFont typeface="Arial" panose="020B0604020202020204" pitchFamily="34" charset="0"/>
              <a:buChar char="•"/>
            </a:pPr>
            <a:r>
              <a:rPr lang="pl-PL" sz="1750" dirty="0">
                <a:latin typeface="Calibri" pitchFamily="34" charset="0"/>
              </a:rPr>
              <a:t>wiek (w latach),</a:t>
            </a:r>
          </a:p>
          <a:p>
            <a:pPr marL="313182" indent="-285750" algn="just">
              <a:spcBef>
                <a:spcPts val="0"/>
              </a:spcBef>
              <a:buFont typeface="Arial" panose="020B0604020202020204" pitchFamily="34" charset="0"/>
              <a:buChar char="•"/>
            </a:pPr>
            <a:r>
              <a:rPr lang="pl-PL" sz="1750" dirty="0">
                <a:latin typeface="Calibri" pitchFamily="34" charset="0"/>
              </a:rPr>
              <a:t>płace, dochody, podatki,</a:t>
            </a:r>
          </a:p>
          <a:p>
            <a:pPr marL="313182" indent="-285750" algn="just">
              <a:spcBef>
                <a:spcPts val="0"/>
              </a:spcBef>
              <a:buFont typeface="Arial" panose="020B0604020202020204" pitchFamily="34" charset="0"/>
              <a:buChar char="•"/>
            </a:pPr>
            <a:r>
              <a:rPr lang="pl-PL" sz="1750" dirty="0">
                <a:latin typeface="Calibri" pitchFamily="34" charset="0"/>
              </a:rPr>
              <a:t>ceny towarów, usług,</a:t>
            </a:r>
          </a:p>
          <a:p>
            <a:pPr marL="313182" indent="-285750" algn="just">
              <a:spcBef>
                <a:spcPts val="0"/>
              </a:spcBef>
              <a:buFont typeface="Arial" panose="020B0604020202020204" pitchFamily="34" charset="0"/>
              <a:buChar char="•"/>
            </a:pPr>
            <a:r>
              <a:rPr lang="pl-PL" sz="1750" dirty="0">
                <a:latin typeface="Calibri" pitchFamily="34" charset="0"/>
              </a:rPr>
              <a:t>czas (np. dostawy, wykonania usługi)</a:t>
            </a:r>
          </a:p>
          <a:p>
            <a:pPr algn="just">
              <a:spcBef>
                <a:spcPts val="0"/>
              </a:spcBef>
            </a:pPr>
            <a:br>
              <a:rPr lang="pl-PL" sz="1750" dirty="0">
                <a:latin typeface="Calibri" pitchFamily="34" charset="0"/>
              </a:rPr>
            </a:br>
            <a:endParaRPr lang="pl-PL" sz="1750" dirty="0">
              <a:solidFill>
                <a:schemeClr val="tx1"/>
              </a:solidFill>
              <a:latin typeface="Calibri" panose="020F0502020204030204" pitchFamily="34" charset="0"/>
              <a:cs typeface="Segoe UI" pitchFamily="34" charset="0"/>
            </a:endParaRPr>
          </a:p>
        </p:txBody>
      </p:sp>
      <p:sp>
        <p:nvSpPr>
          <p:cNvPr id="4" name="Tytuł 3"/>
          <p:cNvSpPr txBox="1">
            <a:spLocks/>
          </p:cNvSpPr>
          <p:nvPr/>
        </p:nvSpPr>
        <p:spPr>
          <a:xfrm>
            <a:off x="1043608" y="188640"/>
            <a:ext cx="7642096" cy="648072"/>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200" b="1" dirty="0">
                <a:latin typeface="Calibri" pitchFamily="34" charset="0"/>
                <a:cs typeface="Segoe UI" pitchFamily="34" charset="0"/>
              </a:rPr>
              <a:t>Podstawowe pojęcia statystyczne</a:t>
            </a:r>
            <a:endParaRPr lang="pl-PL" sz="3200" dirty="0">
              <a:latin typeface="Calibri" pitchFamily="34" charset="0"/>
            </a:endParaRPr>
          </a:p>
        </p:txBody>
      </p:sp>
    </p:spTree>
    <p:extLst>
      <p:ext uri="{BB962C8B-B14F-4D97-AF65-F5344CB8AC3E}">
        <p14:creationId xmlns:p14="http://schemas.microsoft.com/office/powerpoint/2010/main" val="13213127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5E172428-912D-41E5-92B8-DCAB0725DF6C}"/>
              </a:ext>
            </a:extLst>
          </p:cNvPr>
          <p:cNvSpPr>
            <a:spLocks noGrp="1"/>
          </p:cNvSpPr>
          <p:nvPr>
            <p:ph idx="1"/>
          </p:nvPr>
        </p:nvSpPr>
        <p:spPr>
          <a:xfrm>
            <a:off x="1435608" y="476672"/>
            <a:ext cx="7498080" cy="5771728"/>
          </a:xfrm>
        </p:spPr>
        <p:txBody>
          <a:bodyPr/>
          <a:lstStyle/>
          <a:p>
            <a:pPr algn="just"/>
            <a:r>
              <a:rPr lang="pl-PL" sz="1800" b="1" dirty="0">
                <a:effectLst/>
                <a:latin typeface="Calibri" panose="020F0502020204030204" pitchFamily="34" charset="0"/>
                <a:ea typeface="Calibri" panose="020F0502020204030204" pitchFamily="34" charset="0"/>
                <a:cs typeface="Times New Roman" panose="02020603050405020304" pitchFamily="18" charset="0"/>
              </a:rPr>
              <a:t>Zadanie </a:t>
            </a:r>
          </a:p>
          <a:p>
            <a:pPr marL="82296" indent="0" algn="just">
              <a:buNone/>
            </a:pPr>
            <a:endParaRPr lang="pl-PL" sz="500" dirty="0">
              <a:effectLst/>
              <a:latin typeface="Calibri" panose="020F0502020204030204" pitchFamily="34" charset="0"/>
              <a:ea typeface="Calibri" panose="020F0502020204030204" pitchFamily="34" charset="0"/>
              <a:cs typeface="Times New Roman" panose="02020603050405020304" pitchFamily="18" charset="0"/>
            </a:endParaRPr>
          </a:p>
          <a:p>
            <a:pPr marL="82296" indent="0" algn="just">
              <a:buNone/>
            </a:pPr>
            <a:r>
              <a:rPr lang="pl-PL" sz="1800" dirty="0">
                <a:effectLst/>
                <a:latin typeface="Calibri" panose="020F0502020204030204" pitchFamily="34" charset="0"/>
                <a:ea typeface="Calibri" panose="020F0502020204030204" pitchFamily="34" charset="0"/>
                <a:cs typeface="Times New Roman" panose="02020603050405020304" pitchFamily="18" charset="0"/>
              </a:rPr>
              <a:t>Na koniec 2022 roku przeprowadzono badanie wśród przedsiębiorstw dotyczące planów zatrudnieniowych. </a:t>
            </a:r>
          </a:p>
          <a:p>
            <a:pPr marL="425196" indent="-342900" algn="just">
              <a:buAutoNum type="arabicParenR"/>
            </a:pPr>
            <a:r>
              <a:rPr lang="pl-PL" sz="1800" dirty="0">
                <a:effectLst/>
                <a:latin typeface="Calibri" panose="020F0502020204030204" pitchFamily="34" charset="0"/>
                <a:ea typeface="Calibri" panose="020F0502020204030204" pitchFamily="34" charset="0"/>
                <a:cs typeface="Times New Roman" panose="02020603050405020304" pitchFamily="18" charset="0"/>
              </a:rPr>
              <a:t>Zidentyfikuj zbiorowość statystyczną, jednostkę statystyczną, cechy stałe i zmienne. </a:t>
            </a:r>
          </a:p>
          <a:p>
            <a:pPr marL="425196" indent="-342900" algn="just">
              <a:buAutoNum type="arabicParenR"/>
            </a:pPr>
            <a:r>
              <a:rPr lang="pl-PL" sz="1800" dirty="0">
                <a:effectLst/>
                <a:latin typeface="Calibri" panose="020F0502020204030204" pitchFamily="34" charset="0"/>
                <a:ea typeface="Calibri" panose="020F0502020204030204" pitchFamily="34" charset="0"/>
                <a:cs typeface="Times New Roman" panose="02020603050405020304" pitchFamily="18" charset="0"/>
              </a:rPr>
              <a:t>Zaproponuj jak może być przeprowadzone takie badanie, w jaki sposób pozyskać informacje, jak sformułować pytanie, aby odpowiedź mogła być udzielona w różnych skalach pomiarowych (nominalnej, porządkowej, przedziałowej, stosunkowej)</a:t>
            </a:r>
          </a:p>
          <a:p>
            <a:pPr marL="82296" indent="0">
              <a:buNone/>
            </a:pPr>
            <a:endParaRPr lang="pl-PL" dirty="0"/>
          </a:p>
        </p:txBody>
      </p:sp>
    </p:spTree>
    <p:extLst>
      <p:ext uri="{BB962C8B-B14F-4D97-AF65-F5344CB8AC3E}">
        <p14:creationId xmlns:p14="http://schemas.microsoft.com/office/powerpoint/2010/main" val="13808465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4B47C62A-CB3A-4DBD-8746-2C4A463BA254}"/>
              </a:ext>
            </a:extLst>
          </p:cNvPr>
          <p:cNvSpPr>
            <a:spLocks noGrp="1"/>
          </p:cNvSpPr>
          <p:nvPr>
            <p:ph idx="1"/>
          </p:nvPr>
        </p:nvSpPr>
        <p:spPr>
          <a:xfrm>
            <a:off x="1435608" y="620688"/>
            <a:ext cx="7240848" cy="5627712"/>
          </a:xfrm>
        </p:spPr>
        <p:txBody>
          <a:bodyPr/>
          <a:lstStyle/>
          <a:p>
            <a:r>
              <a:rPr lang="pl-PL" sz="1800" b="1" dirty="0">
                <a:effectLst/>
                <a:latin typeface="Calibri" panose="020F0502020204030204" pitchFamily="34" charset="0"/>
                <a:ea typeface="Calibri" panose="020F0502020204030204" pitchFamily="34" charset="0"/>
                <a:cs typeface="Times New Roman" panose="02020603050405020304" pitchFamily="18" charset="0"/>
              </a:rPr>
              <a:t>Zadanie </a:t>
            </a:r>
          </a:p>
          <a:p>
            <a:pPr marL="82296" indent="0">
              <a:buNone/>
            </a:pPr>
            <a:endParaRPr lang="pl-PL" sz="500" dirty="0">
              <a:effectLst/>
              <a:latin typeface="Calibri" panose="020F0502020204030204" pitchFamily="34" charset="0"/>
              <a:ea typeface="Calibri" panose="020F0502020204030204" pitchFamily="34" charset="0"/>
              <a:cs typeface="Times New Roman" panose="02020603050405020304" pitchFamily="18" charset="0"/>
            </a:endParaRPr>
          </a:p>
          <a:p>
            <a:pPr marL="82296" indent="0" algn="just">
              <a:buNone/>
            </a:pPr>
            <a:r>
              <a:rPr lang="pl-PL" sz="1800" dirty="0">
                <a:effectLst/>
                <a:latin typeface="Calibri" panose="020F0502020204030204" pitchFamily="34" charset="0"/>
                <a:ea typeface="Calibri" panose="020F0502020204030204" pitchFamily="34" charset="0"/>
                <a:cs typeface="Times New Roman" panose="02020603050405020304" pitchFamily="18" charset="0"/>
              </a:rPr>
              <a:t>Podaj przykłady trzech cech zmiennych mierzonych na skali przedziałowej lub skali ilorazowej. Dokonaj transformacji na skalę porządkową,                              a następnie nominalną. Oceń przydatność informacji po zmianie skali.</a:t>
            </a:r>
          </a:p>
          <a:p>
            <a:pPr marL="82296" indent="0" algn="just">
              <a:buNone/>
            </a:pPr>
            <a:r>
              <a:rPr lang="pl-PL" sz="1800" dirty="0">
                <a:latin typeface="Calibri" panose="020F0502020204030204" pitchFamily="34" charset="0"/>
                <a:ea typeface="Calibri" panose="020F0502020204030204" pitchFamily="34" charset="0"/>
                <a:cs typeface="Times New Roman" panose="02020603050405020304" pitchFamily="18" charset="0"/>
              </a:rPr>
              <a:t>Np. wzrost człowieka, temperatura, przychód, dochód, …</a:t>
            </a:r>
          </a:p>
          <a:p>
            <a:pPr marL="82296" indent="0" algn="just">
              <a:buNone/>
            </a:pP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pPr marL="82296" indent="0" algn="just">
              <a:buNone/>
            </a:pP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pl-PL" sz="1800" b="1" dirty="0">
                <a:effectLst/>
                <a:latin typeface="Calibri" panose="020F0502020204030204" pitchFamily="34" charset="0"/>
                <a:ea typeface="Calibri" panose="020F0502020204030204" pitchFamily="34" charset="0"/>
                <a:cs typeface="Times New Roman" panose="02020603050405020304" pitchFamily="18" charset="0"/>
              </a:rPr>
              <a:t>Zadanie </a:t>
            </a:r>
          </a:p>
          <a:p>
            <a:pPr marL="82296" indent="0">
              <a:lnSpc>
                <a:spcPct val="107000"/>
              </a:lnSpc>
              <a:spcAft>
                <a:spcPts val="800"/>
              </a:spcAft>
              <a:buNone/>
            </a:pPr>
            <a:r>
              <a:rPr lang="pl-PL" sz="1800" dirty="0">
                <a:effectLst/>
                <a:latin typeface="Calibri" panose="020F0502020204030204" pitchFamily="34" charset="0"/>
                <a:ea typeface="Calibri" panose="020F0502020204030204" pitchFamily="34" charset="0"/>
                <a:cs typeface="Times New Roman" panose="02020603050405020304" pitchFamily="18" charset="0"/>
              </a:rPr>
              <a:t>Badanie ma dotyczyć opinii na temat wybranego kierunku studiów. </a:t>
            </a:r>
          </a:p>
          <a:p>
            <a:pPr marL="82296" indent="0">
              <a:lnSpc>
                <a:spcPct val="107000"/>
              </a:lnSpc>
              <a:spcAft>
                <a:spcPts val="800"/>
              </a:spcAft>
              <a:buNone/>
            </a:pPr>
            <a:r>
              <a:rPr lang="pl-PL" sz="1800" dirty="0">
                <a:latin typeface="Calibri" panose="020F0502020204030204" pitchFamily="34" charset="0"/>
                <a:ea typeface="Calibri" panose="020F0502020204030204" pitchFamily="34" charset="0"/>
                <a:cs typeface="Times New Roman" panose="02020603050405020304" pitchFamily="18" charset="0"/>
              </a:rPr>
              <a:t>1). </a:t>
            </a:r>
            <a:r>
              <a:rPr lang="pl-PL" sz="1800" dirty="0">
                <a:effectLst/>
                <a:latin typeface="Calibri" panose="020F0502020204030204" pitchFamily="34" charset="0"/>
                <a:ea typeface="Calibri" panose="020F0502020204030204" pitchFamily="34" charset="0"/>
                <a:cs typeface="Times New Roman" panose="02020603050405020304" pitchFamily="18" charset="0"/>
              </a:rPr>
              <a:t>Określ niezbędne cechy statystyczne. </a:t>
            </a:r>
          </a:p>
          <a:p>
            <a:pPr marL="82296" indent="0">
              <a:lnSpc>
                <a:spcPct val="107000"/>
              </a:lnSpc>
              <a:spcAft>
                <a:spcPts val="800"/>
              </a:spcAft>
              <a:buNone/>
            </a:pPr>
            <a:r>
              <a:rPr lang="pl-PL" sz="1800" dirty="0">
                <a:latin typeface="Calibri" panose="020F0502020204030204" pitchFamily="34" charset="0"/>
                <a:ea typeface="Calibri" panose="020F0502020204030204" pitchFamily="34" charset="0"/>
                <a:cs typeface="Times New Roman" panose="02020603050405020304" pitchFamily="18" charset="0"/>
              </a:rPr>
              <a:t>2). </a:t>
            </a:r>
            <a:r>
              <a:rPr lang="pl-PL" sz="1800" dirty="0">
                <a:effectLst/>
                <a:latin typeface="Calibri" panose="020F0502020204030204" pitchFamily="34" charset="0"/>
                <a:ea typeface="Calibri" panose="020F0502020204030204" pitchFamily="34" charset="0"/>
                <a:cs typeface="Times New Roman" panose="02020603050405020304" pitchFamily="18" charset="0"/>
              </a:rPr>
              <a:t>Zaproponuj trzy pytania z odpowiedziami według skali </a:t>
            </a:r>
            <a:r>
              <a:rPr lang="pl-PL" sz="1800" dirty="0" err="1">
                <a:effectLst/>
                <a:latin typeface="Calibri" panose="020F0502020204030204" pitchFamily="34" charset="0"/>
                <a:ea typeface="Calibri" panose="020F0502020204030204" pitchFamily="34" charset="0"/>
                <a:cs typeface="Times New Roman" panose="02020603050405020304" pitchFamily="18" charset="0"/>
              </a:rPr>
              <a:t>Likerta</a:t>
            </a:r>
            <a:r>
              <a:rPr lang="pl-PL" sz="18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6912154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4B47C62A-CB3A-4DBD-8746-2C4A463BA254}"/>
              </a:ext>
            </a:extLst>
          </p:cNvPr>
          <p:cNvSpPr>
            <a:spLocks noGrp="1"/>
          </p:cNvSpPr>
          <p:nvPr>
            <p:ph idx="1"/>
          </p:nvPr>
        </p:nvSpPr>
        <p:spPr>
          <a:xfrm>
            <a:off x="1435608" y="620688"/>
            <a:ext cx="7240848" cy="5627712"/>
          </a:xfrm>
        </p:spPr>
        <p:txBody>
          <a:bodyPr/>
          <a:lstStyle/>
          <a:p>
            <a:pPr>
              <a:lnSpc>
                <a:spcPct val="107000"/>
              </a:lnSpc>
              <a:spcAft>
                <a:spcPts val="800"/>
              </a:spcAft>
            </a:pPr>
            <a:endParaRPr lang="pl-PL"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pl-PL" sz="1800" b="1" dirty="0">
                <a:effectLst/>
                <a:latin typeface="Calibri" panose="020F0502020204030204" pitchFamily="34" charset="0"/>
                <a:ea typeface="Calibri" panose="020F0502020204030204" pitchFamily="34" charset="0"/>
                <a:cs typeface="Times New Roman" panose="02020603050405020304" pitchFamily="18" charset="0"/>
              </a:rPr>
              <a:t>Zadanie </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pPr marL="82296" indent="0" algn="just">
              <a:lnSpc>
                <a:spcPct val="107000"/>
              </a:lnSpc>
              <a:spcAft>
                <a:spcPts val="800"/>
              </a:spcAft>
              <a:buNone/>
            </a:pPr>
            <a:r>
              <a:rPr lang="pl-PL" sz="1800" dirty="0">
                <a:effectLst/>
                <a:latin typeface="Calibri" panose="020F0502020204030204" pitchFamily="34" charset="0"/>
                <a:ea typeface="Calibri" panose="020F0502020204030204" pitchFamily="34" charset="0"/>
                <a:cs typeface="Times New Roman" panose="02020603050405020304" pitchFamily="18" charset="0"/>
              </a:rPr>
              <a:t>Na liście wyborców w Okręgu nr 7 nie znalazło się nazwisko Ilony Lubicz.           Z jakim błędem mamy tu do czynienia?</a:t>
            </a:r>
          </a:p>
          <a:p>
            <a:pPr marL="82296" indent="0">
              <a:lnSpc>
                <a:spcPct val="107000"/>
              </a:lnSpc>
              <a:spcAft>
                <a:spcPts val="800"/>
              </a:spcAft>
              <a:buNone/>
            </a:pPr>
            <a:endParaRPr lang="pl-PL"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pl-PL" sz="1800" b="1" dirty="0">
                <a:effectLst/>
                <a:latin typeface="Calibri" panose="020F0502020204030204" pitchFamily="34" charset="0"/>
                <a:ea typeface="Calibri" panose="020F0502020204030204" pitchFamily="34" charset="0"/>
                <a:cs typeface="Times New Roman" panose="02020603050405020304" pitchFamily="18" charset="0"/>
              </a:rPr>
              <a:t>Zadanie </a:t>
            </a:r>
          </a:p>
          <a:p>
            <a:pPr marL="82296" indent="0">
              <a:lnSpc>
                <a:spcPct val="107000"/>
              </a:lnSpc>
              <a:spcAft>
                <a:spcPts val="800"/>
              </a:spcAft>
              <a:buNone/>
            </a:pPr>
            <a:r>
              <a:rPr lang="pl-PL" sz="1800" dirty="0">
                <a:effectLst/>
                <a:latin typeface="Calibri" panose="020F0502020204030204" pitchFamily="34" charset="0"/>
                <a:ea typeface="Calibri" panose="020F0502020204030204" pitchFamily="34" charset="0"/>
                <a:cs typeface="Times New Roman" panose="02020603050405020304" pitchFamily="18" charset="0"/>
              </a:rPr>
              <a:t>Podaj przykłady badań, w których mogą wystąpić błędy systematyczne i wskaż czym mogą być one powodowane.</a:t>
            </a:r>
          </a:p>
          <a:p>
            <a:pPr marL="82296" indent="0">
              <a:lnSpc>
                <a:spcPct val="107000"/>
              </a:lnSpc>
              <a:spcAft>
                <a:spcPts val="800"/>
              </a:spcAft>
              <a:buNone/>
            </a:pP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pPr marL="82296" indent="0" algn="just">
              <a:lnSpc>
                <a:spcPct val="107000"/>
              </a:lnSpc>
              <a:spcAft>
                <a:spcPts val="800"/>
              </a:spcAft>
              <a:buNone/>
            </a:pP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pPr marL="82296" indent="0">
              <a:lnSpc>
                <a:spcPct val="107000"/>
              </a:lnSpc>
              <a:spcAft>
                <a:spcPts val="800"/>
              </a:spcAft>
              <a:buNone/>
            </a:pP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pPr marL="82296" indent="0">
              <a:lnSpc>
                <a:spcPct val="107000"/>
              </a:lnSpc>
              <a:spcAft>
                <a:spcPts val="800"/>
              </a:spcAft>
              <a:buNone/>
            </a:pP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002876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4B47C62A-CB3A-4DBD-8746-2C4A463BA254}"/>
              </a:ext>
            </a:extLst>
          </p:cNvPr>
          <p:cNvSpPr>
            <a:spLocks noGrp="1"/>
          </p:cNvSpPr>
          <p:nvPr>
            <p:ph idx="1"/>
          </p:nvPr>
        </p:nvSpPr>
        <p:spPr>
          <a:xfrm>
            <a:off x="1435608" y="620688"/>
            <a:ext cx="7240848" cy="6048672"/>
          </a:xfrm>
        </p:spPr>
        <p:txBody>
          <a:bodyPr>
            <a:normAutofit/>
          </a:bodyPr>
          <a:lstStyle/>
          <a:p>
            <a:pPr marL="82296" indent="0">
              <a:lnSpc>
                <a:spcPct val="107000"/>
              </a:lnSpc>
              <a:spcAft>
                <a:spcPts val="800"/>
              </a:spcAft>
              <a:buNone/>
            </a:pPr>
            <a:r>
              <a:rPr lang="pl-PL"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pl-PL" sz="1800" b="1" dirty="0">
                <a:effectLst/>
                <a:latin typeface="Calibri" panose="020F0502020204030204" pitchFamily="34" charset="0"/>
                <a:ea typeface="Calibri" panose="020F0502020204030204" pitchFamily="34" charset="0"/>
                <a:cs typeface="Times New Roman" panose="02020603050405020304" pitchFamily="18" charset="0"/>
              </a:rPr>
              <a:t>Zadanie </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pPr marL="82296" indent="0">
              <a:lnSpc>
                <a:spcPct val="107000"/>
              </a:lnSpc>
              <a:spcAft>
                <a:spcPts val="800"/>
              </a:spcAft>
              <a:buNone/>
            </a:pPr>
            <a:r>
              <a:rPr lang="pl-PL" sz="1800" dirty="0">
                <a:effectLst/>
                <a:latin typeface="Calibri" panose="020F0502020204030204" pitchFamily="34" charset="0"/>
                <a:ea typeface="Calibri" panose="020F0502020204030204" pitchFamily="34" charset="0"/>
                <a:cs typeface="Times New Roman" panose="02020603050405020304" pitchFamily="18" charset="0"/>
              </a:rPr>
              <a:t>Wskaż przykłady populacji generalnych, dla których łatwo, i dla których trudno jest określić liczebność.</a:t>
            </a:r>
          </a:p>
          <a:p>
            <a:pPr marL="82296" indent="0">
              <a:lnSpc>
                <a:spcPct val="107000"/>
              </a:lnSpc>
              <a:spcAft>
                <a:spcPts val="800"/>
              </a:spcAft>
              <a:buNone/>
            </a:pPr>
            <a:r>
              <a:rPr lang="pl-PL"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pl-PL" sz="1800" b="1" dirty="0">
                <a:effectLst/>
                <a:latin typeface="Calibri" panose="020F0502020204030204" pitchFamily="34" charset="0"/>
                <a:ea typeface="Calibri" panose="020F0502020204030204" pitchFamily="34" charset="0"/>
                <a:cs typeface="Times New Roman" panose="02020603050405020304" pitchFamily="18" charset="0"/>
              </a:rPr>
              <a:t>Zadanie </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pPr marL="82296" indent="0">
              <a:lnSpc>
                <a:spcPct val="107000"/>
              </a:lnSpc>
              <a:spcAft>
                <a:spcPts val="800"/>
              </a:spcAft>
              <a:buNone/>
            </a:pPr>
            <a:r>
              <a:rPr lang="pl-PL" sz="1800" dirty="0">
                <a:effectLst/>
                <a:latin typeface="Calibri" panose="020F0502020204030204" pitchFamily="34" charset="0"/>
                <a:ea typeface="Calibri" panose="020F0502020204030204" pitchFamily="34" charset="0"/>
                <a:cs typeface="Times New Roman" panose="02020603050405020304" pitchFamily="18" charset="0"/>
              </a:rPr>
              <a:t>Wskaż przykłady prób, które nie są reprezentatywne. </a:t>
            </a:r>
          </a:p>
          <a:p>
            <a:pPr marL="82296" indent="0">
              <a:lnSpc>
                <a:spcPct val="107000"/>
              </a:lnSpc>
              <a:spcAft>
                <a:spcPts val="800"/>
              </a:spcAft>
              <a:buNone/>
            </a:pPr>
            <a:r>
              <a:rPr lang="pl-PL" sz="18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0149349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ymbol zastępczy zawartości 4">
            <a:extLst>
              <a:ext uri="{FF2B5EF4-FFF2-40B4-BE49-F238E27FC236}">
                <a16:creationId xmlns:a16="http://schemas.microsoft.com/office/drawing/2014/main" id="{6954EF4F-7BEA-48C1-DC6C-F134408B4196}"/>
              </a:ext>
            </a:extLst>
          </p:cNvPr>
          <p:cNvPicPr>
            <a:picLocks noGrp="1" noChangeAspect="1"/>
          </p:cNvPicPr>
          <p:nvPr>
            <p:ph idx="1"/>
          </p:nvPr>
        </p:nvPicPr>
        <p:blipFill>
          <a:blip r:embed="rId2"/>
          <a:stretch>
            <a:fillRect/>
          </a:stretch>
        </p:blipFill>
        <p:spPr>
          <a:xfrm>
            <a:off x="1043608" y="692696"/>
            <a:ext cx="8100392" cy="4710653"/>
          </a:xfrm>
        </p:spPr>
      </p:pic>
    </p:spTree>
    <p:extLst>
      <p:ext uri="{BB962C8B-B14F-4D97-AF65-F5344CB8AC3E}">
        <p14:creationId xmlns:p14="http://schemas.microsoft.com/office/powerpoint/2010/main" val="3198156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pPr algn="ctr"/>
            <a:r>
              <a:rPr lang="pl-PL" b="1" dirty="0"/>
              <a:t>Współczesne zastosowania statystyki</a:t>
            </a:r>
          </a:p>
        </p:txBody>
      </p:sp>
      <p:sp>
        <p:nvSpPr>
          <p:cNvPr id="3" name="Symbol zastępczy zawartości 2"/>
          <p:cNvSpPr>
            <a:spLocks noGrp="1"/>
          </p:cNvSpPr>
          <p:nvPr>
            <p:ph idx="1"/>
          </p:nvPr>
        </p:nvSpPr>
        <p:spPr>
          <a:xfrm>
            <a:off x="1435608" y="1447800"/>
            <a:ext cx="7498080" cy="5053034"/>
          </a:xfrm>
        </p:spPr>
        <p:txBody>
          <a:bodyPr>
            <a:normAutofit fontScale="25000" lnSpcReduction="20000"/>
          </a:bodyPr>
          <a:lstStyle/>
          <a:p>
            <a:pPr marL="857250" indent="-360000">
              <a:lnSpc>
                <a:spcPct val="170000"/>
              </a:lnSpc>
              <a:spcBef>
                <a:spcPts val="0"/>
              </a:spcBef>
              <a:buClr>
                <a:schemeClr val="accent6">
                  <a:lumMod val="75000"/>
                </a:schemeClr>
              </a:buClr>
              <a:buSzPct val="87000"/>
              <a:buFont typeface="Wingdings 2" panose="05020102010507070707" pitchFamily="18" charset="2"/>
              <a:buChar char="²"/>
            </a:pPr>
            <a:r>
              <a:rPr lang="pl-PL" sz="7200" dirty="0">
                <a:latin typeface="Calibri" pitchFamily="34" charset="0"/>
              </a:rPr>
              <a:t> Badania marketingowe i sondażowe</a:t>
            </a:r>
          </a:p>
          <a:p>
            <a:pPr marL="857250" indent="-360000">
              <a:lnSpc>
                <a:spcPct val="170000"/>
              </a:lnSpc>
              <a:spcBef>
                <a:spcPts val="0"/>
              </a:spcBef>
              <a:buClr>
                <a:schemeClr val="accent6">
                  <a:lumMod val="75000"/>
                </a:schemeClr>
              </a:buClr>
              <a:buSzPct val="87000"/>
              <a:buFont typeface="Wingdings 2" panose="05020102010507070707" pitchFamily="18" charset="2"/>
              <a:buChar char="²"/>
            </a:pPr>
            <a:r>
              <a:rPr lang="pl-PL" sz="7200" dirty="0">
                <a:latin typeface="Calibri" pitchFamily="34" charset="0"/>
              </a:rPr>
              <a:t>Demografia</a:t>
            </a:r>
          </a:p>
          <a:p>
            <a:pPr marL="857250" indent="-360000">
              <a:lnSpc>
                <a:spcPct val="170000"/>
              </a:lnSpc>
              <a:spcBef>
                <a:spcPts val="0"/>
              </a:spcBef>
              <a:buClr>
                <a:schemeClr val="accent6">
                  <a:lumMod val="75000"/>
                </a:schemeClr>
              </a:buClr>
              <a:buSzPct val="87000"/>
              <a:buFont typeface="Wingdings 2" panose="05020102010507070707" pitchFamily="18" charset="2"/>
              <a:buChar char="²"/>
            </a:pPr>
            <a:r>
              <a:rPr lang="pl-PL" sz="7200" dirty="0">
                <a:latin typeface="Calibri" pitchFamily="34" charset="0"/>
              </a:rPr>
              <a:t> Medycyna (np. porównanie skuteczności dwóch różnych lekarstw lub terapii, poszukiwanie </a:t>
            </a:r>
            <a:r>
              <a:rPr lang="pl-PL" sz="7200" dirty="0" err="1">
                <a:latin typeface="Calibri" pitchFamily="34" charset="0"/>
              </a:rPr>
              <a:t>biomarkerów</a:t>
            </a:r>
            <a:r>
              <a:rPr lang="pl-PL" sz="7200" dirty="0">
                <a:latin typeface="Calibri" pitchFamily="34" charset="0"/>
              </a:rPr>
              <a:t> nowotworowych, identyfikacja czynników ryzyka, itp.)</a:t>
            </a:r>
          </a:p>
          <a:p>
            <a:pPr marL="857250" indent="-360000">
              <a:lnSpc>
                <a:spcPct val="170000"/>
              </a:lnSpc>
              <a:spcBef>
                <a:spcPts val="0"/>
              </a:spcBef>
              <a:buClr>
                <a:schemeClr val="accent6">
                  <a:lumMod val="75000"/>
                </a:schemeClr>
              </a:buClr>
              <a:buSzPct val="87000"/>
              <a:buFont typeface="Wingdings 2" panose="05020102010507070707" pitchFamily="18" charset="2"/>
              <a:buChar char="²"/>
            </a:pPr>
            <a:r>
              <a:rPr lang="pl-PL" sz="7200" dirty="0">
                <a:latin typeface="Calibri" pitchFamily="34" charset="0"/>
              </a:rPr>
              <a:t>Biologia (biostatystyka, genetyka)</a:t>
            </a:r>
          </a:p>
          <a:p>
            <a:pPr marL="857250" indent="-360000">
              <a:lnSpc>
                <a:spcPct val="170000"/>
              </a:lnSpc>
              <a:spcBef>
                <a:spcPts val="0"/>
              </a:spcBef>
              <a:buClr>
                <a:schemeClr val="accent6">
                  <a:lumMod val="75000"/>
                </a:schemeClr>
              </a:buClr>
              <a:buSzPct val="87000"/>
              <a:buFont typeface="Wingdings 2" panose="05020102010507070707" pitchFamily="18" charset="2"/>
              <a:buChar char="²"/>
            </a:pPr>
            <a:r>
              <a:rPr lang="pl-PL" sz="7200" dirty="0">
                <a:latin typeface="Calibri" pitchFamily="34" charset="0"/>
              </a:rPr>
              <a:t> Ekonomia (prognozowanie wskaźników makroekonomicznych)</a:t>
            </a:r>
          </a:p>
          <a:p>
            <a:pPr marL="857250" indent="-360000">
              <a:lnSpc>
                <a:spcPct val="170000"/>
              </a:lnSpc>
              <a:spcBef>
                <a:spcPts val="0"/>
              </a:spcBef>
              <a:buClr>
                <a:schemeClr val="accent6">
                  <a:lumMod val="75000"/>
                </a:schemeClr>
              </a:buClr>
              <a:buSzPct val="87000"/>
              <a:buFont typeface="Wingdings 2" panose="05020102010507070707" pitchFamily="18" charset="2"/>
              <a:buChar char="²"/>
            </a:pPr>
            <a:r>
              <a:rPr lang="pl-PL" sz="7200" dirty="0">
                <a:latin typeface="Calibri" pitchFamily="34" charset="0"/>
              </a:rPr>
              <a:t> Finanse i bankowość (np. analiza ryzyka, prognozowanie)</a:t>
            </a:r>
          </a:p>
          <a:p>
            <a:pPr marL="857250" indent="-360000">
              <a:lnSpc>
                <a:spcPct val="170000"/>
              </a:lnSpc>
              <a:spcBef>
                <a:spcPts val="0"/>
              </a:spcBef>
              <a:buClr>
                <a:schemeClr val="accent6">
                  <a:lumMod val="75000"/>
                </a:schemeClr>
              </a:buClr>
              <a:buSzPct val="87000"/>
              <a:buFont typeface="Wingdings 2" panose="05020102010507070707" pitchFamily="18" charset="2"/>
              <a:buChar char="²"/>
            </a:pPr>
            <a:r>
              <a:rPr lang="pl-PL" sz="7200" dirty="0">
                <a:latin typeface="Calibri" pitchFamily="34" charset="0"/>
              </a:rPr>
              <a:t>  Zarządzanie</a:t>
            </a:r>
          </a:p>
          <a:p>
            <a:pPr marL="857250" indent="-360000">
              <a:lnSpc>
                <a:spcPct val="170000"/>
              </a:lnSpc>
              <a:spcBef>
                <a:spcPts val="0"/>
              </a:spcBef>
              <a:buClr>
                <a:schemeClr val="accent6">
                  <a:lumMod val="75000"/>
                </a:schemeClr>
              </a:buClr>
              <a:buSzPct val="87000"/>
              <a:buFont typeface="Wingdings 2" panose="05020102010507070707" pitchFamily="18" charset="2"/>
              <a:buChar char="²"/>
            </a:pPr>
            <a:r>
              <a:rPr lang="pl-PL" sz="7200" dirty="0">
                <a:latin typeface="Calibri" pitchFamily="34" charset="0"/>
              </a:rPr>
              <a:t> Przemysł (np. kontrola jakości, planowanie, kontrola zapasów)</a:t>
            </a:r>
          </a:p>
          <a:p>
            <a:pPr marL="857250" indent="-360000">
              <a:lnSpc>
                <a:spcPct val="170000"/>
              </a:lnSpc>
              <a:spcBef>
                <a:spcPts val="0"/>
              </a:spcBef>
              <a:buClr>
                <a:schemeClr val="accent6">
                  <a:lumMod val="75000"/>
                </a:schemeClr>
              </a:buClr>
              <a:buSzPct val="87000"/>
              <a:buFont typeface="Wingdings 2" panose="05020102010507070707" pitchFamily="18" charset="2"/>
              <a:buChar char="²"/>
            </a:pPr>
            <a:r>
              <a:rPr lang="pl-PL" sz="7200" dirty="0">
                <a:latin typeface="Calibri" pitchFamily="34" charset="0"/>
              </a:rPr>
              <a:t> Wiele innych…</a:t>
            </a:r>
          </a:p>
          <a:p>
            <a:endParaRPr lang="pl-PL" dirty="0"/>
          </a:p>
        </p:txBody>
      </p:sp>
    </p:spTree>
    <p:extLst>
      <p:ext uri="{BB962C8B-B14F-4D97-AF65-F5344CB8AC3E}">
        <p14:creationId xmlns:p14="http://schemas.microsoft.com/office/powerpoint/2010/main" val="3174614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285852" y="1428736"/>
            <a:ext cx="7500990" cy="5168616"/>
          </a:xfrm>
        </p:spPr>
        <p:txBody>
          <a:bodyPr>
            <a:noAutofit/>
          </a:bodyPr>
          <a:lstStyle/>
          <a:p>
            <a:pPr marL="285750" indent="-285750" algn="just">
              <a:lnSpc>
                <a:spcPct val="150000"/>
              </a:lnSpc>
              <a:spcBef>
                <a:spcPts val="0"/>
              </a:spcBef>
              <a:buClr>
                <a:schemeClr val="accent6">
                  <a:lumMod val="75000"/>
                </a:schemeClr>
              </a:buClr>
              <a:buFont typeface="Wingdings 2" panose="05020102010507070707" pitchFamily="18" charset="2"/>
              <a:buChar char="²"/>
            </a:pPr>
            <a:r>
              <a:rPr lang="pl-PL" sz="1800" dirty="0">
                <a:solidFill>
                  <a:schemeClr val="tx1"/>
                </a:solidFill>
                <a:latin typeface="Calibri" pitchFamily="34" charset="0"/>
                <a:cs typeface="Segoe UI" pitchFamily="34" charset="0"/>
              </a:rPr>
              <a:t>  Termin </a:t>
            </a:r>
            <a:r>
              <a:rPr lang="pl-PL" sz="1800" b="1" dirty="0">
                <a:solidFill>
                  <a:schemeClr val="tx1"/>
                </a:solidFill>
                <a:latin typeface="Calibri" pitchFamily="34" charset="0"/>
                <a:cs typeface="Segoe UI" pitchFamily="34" charset="0"/>
              </a:rPr>
              <a:t>„statystyka” </a:t>
            </a:r>
            <a:r>
              <a:rPr lang="pl-PL" sz="1800" dirty="0">
                <a:solidFill>
                  <a:schemeClr val="tx1"/>
                </a:solidFill>
                <a:latin typeface="Calibri" pitchFamily="34" charset="0"/>
                <a:cs typeface="Segoe UI" pitchFamily="34" charset="0"/>
              </a:rPr>
              <a:t>wywodzi się od łacińskiego słowa status – stan rzeczy/ państwo, na oznaczenie szeroko ujmowanych wiadomości o państwie. </a:t>
            </a:r>
          </a:p>
          <a:p>
            <a:pPr marL="171450" indent="-171450" algn="just">
              <a:lnSpc>
                <a:spcPct val="150000"/>
              </a:lnSpc>
              <a:spcBef>
                <a:spcPts val="0"/>
              </a:spcBef>
              <a:buClr>
                <a:schemeClr val="accent6">
                  <a:lumMod val="75000"/>
                </a:schemeClr>
              </a:buClr>
              <a:buFont typeface="Wingdings 2" panose="05020102010507070707" pitchFamily="18" charset="2"/>
              <a:buChar char="²"/>
            </a:pPr>
            <a:endParaRPr lang="pl-PL" sz="1200" dirty="0">
              <a:solidFill>
                <a:schemeClr val="tx1"/>
              </a:solidFill>
              <a:latin typeface="Calibri" pitchFamily="34" charset="0"/>
              <a:cs typeface="Segoe UI" pitchFamily="34" charset="0"/>
            </a:endParaRPr>
          </a:p>
          <a:p>
            <a:pPr marL="285750" indent="-285750" algn="just">
              <a:lnSpc>
                <a:spcPct val="150000"/>
              </a:lnSpc>
              <a:spcBef>
                <a:spcPts val="0"/>
              </a:spcBef>
              <a:buClr>
                <a:schemeClr val="accent6">
                  <a:lumMod val="75000"/>
                </a:schemeClr>
              </a:buClr>
              <a:buFont typeface="Wingdings 2" panose="05020102010507070707" pitchFamily="18" charset="2"/>
              <a:buChar char="²"/>
            </a:pPr>
            <a:r>
              <a:rPr lang="pl-PL" sz="1800" dirty="0">
                <a:latin typeface="Calibri" pitchFamily="34" charset="0"/>
              </a:rPr>
              <a:t>  </a:t>
            </a:r>
            <a:r>
              <a:rPr lang="pl-PL" sz="1800" b="1" i="1" dirty="0" err="1">
                <a:latin typeface="Calibri" pitchFamily="34" charset="0"/>
              </a:rPr>
              <a:t>Def</a:t>
            </a:r>
            <a:r>
              <a:rPr lang="pl-PL" sz="1800" b="1" i="1" dirty="0">
                <a:latin typeface="Calibri" pitchFamily="34" charset="0"/>
              </a:rPr>
              <a:t>. Encyklopedii powszechnej (1987 r.):</a:t>
            </a:r>
          </a:p>
          <a:p>
            <a:pPr marL="0" algn="just">
              <a:lnSpc>
                <a:spcPct val="150000"/>
              </a:lnSpc>
              <a:spcBef>
                <a:spcPts val="0"/>
              </a:spcBef>
              <a:buClr>
                <a:schemeClr val="accent6">
                  <a:lumMod val="75000"/>
                </a:schemeClr>
              </a:buClr>
            </a:pPr>
            <a:r>
              <a:rPr lang="pl-PL" sz="1800" b="1" dirty="0">
                <a:latin typeface="Calibri" pitchFamily="34" charset="0"/>
              </a:rPr>
              <a:t>Statystyka</a:t>
            </a:r>
            <a:r>
              <a:rPr lang="pl-PL" sz="1800" dirty="0">
                <a:latin typeface="Calibri" pitchFamily="34" charset="0"/>
              </a:rPr>
              <a:t> to nauka zajmująca się metodami badania przedmiotów i zjawisk masowych w przestrzeni lub w czasie i ich ilościową lub jakościową analizą                                z punktu widzenia nauki, do której zakresu należą. </a:t>
            </a:r>
          </a:p>
          <a:p>
            <a:pPr marL="171450" indent="-171450" algn="just">
              <a:lnSpc>
                <a:spcPct val="150000"/>
              </a:lnSpc>
              <a:spcBef>
                <a:spcPts val="0"/>
              </a:spcBef>
              <a:buClr>
                <a:schemeClr val="accent6">
                  <a:lumMod val="75000"/>
                </a:schemeClr>
              </a:buClr>
              <a:buFont typeface="Wingdings 2" panose="05020102010507070707" pitchFamily="18" charset="2"/>
              <a:buChar char="²"/>
            </a:pPr>
            <a:endParaRPr lang="pl-PL" sz="1200" dirty="0">
              <a:latin typeface="Calibri" pitchFamily="34" charset="0"/>
            </a:endParaRPr>
          </a:p>
          <a:p>
            <a:pPr marL="285750" indent="-285750" algn="just">
              <a:lnSpc>
                <a:spcPct val="150000"/>
              </a:lnSpc>
              <a:spcBef>
                <a:spcPts val="0"/>
              </a:spcBef>
              <a:buClr>
                <a:schemeClr val="accent6">
                  <a:lumMod val="75000"/>
                </a:schemeClr>
              </a:buClr>
              <a:buFont typeface="Wingdings 2" panose="05020102010507070707" pitchFamily="18" charset="2"/>
              <a:buChar char="²"/>
            </a:pPr>
            <a:r>
              <a:rPr lang="pl-PL" sz="1800" dirty="0">
                <a:latin typeface="Calibri" pitchFamily="34" charset="0"/>
              </a:rPr>
              <a:t>  </a:t>
            </a:r>
            <a:r>
              <a:rPr lang="pl-PL" sz="1800" b="1" i="1" dirty="0" err="1">
                <a:latin typeface="Calibri" pitchFamily="34" charset="0"/>
              </a:rPr>
              <a:t>Def</a:t>
            </a:r>
            <a:r>
              <a:rPr lang="pl-PL" sz="1800" b="1" i="1" dirty="0">
                <a:latin typeface="Calibri" pitchFamily="34" charset="0"/>
              </a:rPr>
              <a:t>. </a:t>
            </a:r>
            <a:r>
              <a:rPr lang="pl-PL" sz="1800" b="1" i="1" dirty="0" err="1">
                <a:latin typeface="Calibri" pitchFamily="34" charset="0"/>
              </a:rPr>
              <a:t>C.R</a:t>
            </a:r>
            <a:r>
              <a:rPr lang="pl-PL" sz="1800" b="1" i="1" dirty="0">
                <a:latin typeface="Calibri" pitchFamily="34" charset="0"/>
              </a:rPr>
              <a:t>. </a:t>
            </a:r>
            <a:r>
              <a:rPr lang="pl-PL" sz="1800" b="1" i="1" dirty="0" err="1">
                <a:latin typeface="Calibri" pitchFamily="34" charset="0"/>
              </a:rPr>
              <a:t>Rao</a:t>
            </a:r>
            <a:r>
              <a:rPr lang="pl-PL" sz="1800" b="1" i="1" dirty="0">
                <a:latin typeface="Calibri" pitchFamily="34" charset="0"/>
              </a:rPr>
              <a:t>, Statystyka i prawda, (PWN, 1994):</a:t>
            </a:r>
          </a:p>
          <a:p>
            <a:pPr marL="0" algn="just">
              <a:lnSpc>
                <a:spcPct val="150000"/>
              </a:lnSpc>
              <a:spcBef>
                <a:spcPts val="0"/>
              </a:spcBef>
              <a:buClr>
                <a:schemeClr val="accent6">
                  <a:lumMod val="75000"/>
                </a:schemeClr>
              </a:buClr>
            </a:pPr>
            <a:r>
              <a:rPr lang="pl-PL" sz="1800" dirty="0">
                <a:latin typeface="Calibri" pitchFamily="34" charset="0"/>
              </a:rPr>
              <a:t>Znany statystyk, profesor </a:t>
            </a:r>
            <a:r>
              <a:rPr lang="pl-PL" sz="1800" dirty="0" err="1">
                <a:latin typeface="Calibri" pitchFamily="34" charset="0"/>
              </a:rPr>
              <a:t>Rao</a:t>
            </a:r>
            <a:r>
              <a:rPr lang="pl-PL" sz="1800" dirty="0">
                <a:latin typeface="Calibri" pitchFamily="34" charset="0"/>
              </a:rPr>
              <a:t> określił statystykę między innymi jako                           ,,metodę uczenia się z doświadczenia i podejmowania decyzji w warunkach niepewności (…)’’.</a:t>
            </a:r>
          </a:p>
          <a:p>
            <a:pPr algn="just"/>
            <a:endParaRPr lang="pl-PL" sz="1800" dirty="0">
              <a:solidFill>
                <a:schemeClr val="tx1"/>
              </a:solidFill>
              <a:latin typeface="Calibri" pitchFamily="34" charset="0"/>
              <a:cs typeface="Segoe UI" pitchFamily="34" charset="0"/>
            </a:endParaRPr>
          </a:p>
        </p:txBody>
      </p:sp>
      <p:sp>
        <p:nvSpPr>
          <p:cNvPr id="4" name="Tytuł 3"/>
          <p:cNvSpPr txBox="1">
            <a:spLocks/>
          </p:cNvSpPr>
          <p:nvPr/>
        </p:nvSpPr>
        <p:spPr>
          <a:xfrm>
            <a:off x="1043608" y="188640"/>
            <a:ext cx="7642096" cy="864096"/>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200" b="1" dirty="0">
                <a:latin typeface="Calibri" pitchFamily="34" charset="0"/>
                <a:cs typeface="Segoe UI" pitchFamily="34" charset="0"/>
              </a:rPr>
              <a:t>W jaki sposób określamy statystykę?</a:t>
            </a:r>
            <a:endParaRPr lang="pl-PL" sz="3200" dirty="0">
              <a:latin typeface="Calibri"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142976" y="1357298"/>
            <a:ext cx="7643866" cy="5240054"/>
          </a:xfrm>
        </p:spPr>
        <p:txBody>
          <a:bodyPr>
            <a:noAutofit/>
          </a:bodyPr>
          <a:lstStyle/>
          <a:p>
            <a:pPr marL="313182" indent="-285750" algn="just">
              <a:lnSpc>
                <a:spcPct val="150000"/>
              </a:lnSpc>
              <a:spcBef>
                <a:spcPts val="0"/>
              </a:spcBef>
              <a:buClr>
                <a:schemeClr val="accent6">
                  <a:lumMod val="75000"/>
                </a:schemeClr>
              </a:buClr>
              <a:buFont typeface="Wingdings 2" panose="05020102010507070707" pitchFamily="18" charset="2"/>
              <a:buChar char="²"/>
            </a:pPr>
            <a:r>
              <a:rPr lang="pl-PL" sz="1800" dirty="0"/>
              <a:t>  Początki statystyki sięgają początków ludzkości.</a:t>
            </a:r>
          </a:p>
          <a:p>
            <a:pPr marL="313182" indent="-285750" algn="just">
              <a:lnSpc>
                <a:spcPct val="150000"/>
              </a:lnSpc>
              <a:spcBef>
                <a:spcPts val="0"/>
              </a:spcBef>
              <a:buClr>
                <a:schemeClr val="accent6">
                  <a:lumMod val="75000"/>
                </a:schemeClr>
              </a:buClr>
              <a:buFont typeface="Wingdings 2" panose="05020102010507070707" pitchFamily="18" charset="2"/>
              <a:buChar char="²"/>
            </a:pPr>
            <a:endParaRPr lang="pl-PL" sz="1800" dirty="0"/>
          </a:p>
          <a:p>
            <a:pPr marL="313182" indent="-285750" algn="just">
              <a:lnSpc>
                <a:spcPct val="150000"/>
              </a:lnSpc>
              <a:spcBef>
                <a:spcPts val="0"/>
              </a:spcBef>
              <a:buClr>
                <a:schemeClr val="accent6">
                  <a:lumMod val="75000"/>
                </a:schemeClr>
              </a:buClr>
              <a:buFont typeface="Wingdings 2" panose="05020102010507070707" pitchFamily="18" charset="2"/>
              <a:buChar char="²"/>
            </a:pPr>
            <a:r>
              <a:rPr lang="pl-PL" sz="1800" dirty="0"/>
              <a:t>  Potrzeba zbierania danych, zliczania zasobów i planowania przyszłych potrzeb powstała,  gdy ludzie zaczęli żyć w zorganizowanych wspólnotach.</a:t>
            </a:r>
          </a:p>
          <a:p>
            <a:pPr marL="313182" indent="-285750" algn="just">
              <a:lnSpc>
                <a:spcPct val="150000"/>
              </a:lnSpc>
              <a:spcBef>
                <a:spcPts val="0"/>
              </a:spcBef>
              <a:buClr>
                <a:schemeClr val="accent6">
                  <a:lumMod val="75000"/>
                </a:schemeClr>
              </a:buClr>
              <a:buFont typeface="Wingdings 2" panose="05020102010507070707" pitchFamily="18" charset="2"/>
              <a:buChar char="²"/>
            </a:pPr>
            <a:endParaRPr lang="pl-PL" sz="1800" dirty="0"/>
          </a:p>
          <a:p>
            <a:pPr marL="313182" indent="-285750" algn="just">
              <a:lnSpc>
                <a:spcPct val="150000"/>
              </a:lnSpc>
              <a:spcBef>
                <a:spcPts val="0"/>
              </a:spcBef>
              <a:buClr>
                <a:schemeClr val="accent6">
                  <a:lumMod val="75000"/>
                </a:schemeClr>
              </a:buClr>
              <a:buFont typeface="Wingdings 2" panose="05020102010507070707" pitchFamily="18" charset="2"/>
              <a:buChar char="²"/>
            </a:pPr>
            <a:r>
              <a:rPr lang="pl-PL" sz="1800" b="1" dirty="0"/>
              <a:t>Pierwsze badania statystyczne datowane są na ok. 3000 lat p. n. e. </a:t>
            </a:r>
            <a:r>
              <a:rPr lang="pl-PL" sz="1800" dirty="0"/>
              <a:t>Wtedy to przeprowadzono spisy ludności w Egipcie, w Babilonie, Persji, Starożytnych Chinach oraz w Cesarstwie Rzymskim, ok. 600 lat p.n.e., w Indiach trzysta lat później.</a:t>
            </a:r>
          </a:p>
        </p:txBody>
      </p:sp>
      <p:sp>
        <p:nvSpPr>
          <p:cNvPr id="4" name="Tytuł 3"/>
          <p:cNvSpPr txBox="1">
            <a:spLocks/>
          </p:cNvSpPr>
          <p:nvPr/>
        </p:nvSpPr>
        <p:spPr>
          <a:xfrm>
            <a:off x="1043608" y="188640"/>
            <a:ext cx="7642096" cy="864096"/>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pl-PL" sz="3200" b="1" dirty="0">
                <a:latin typeface="Calibri" pitchFamily="34" charset="0"/>
                <a:cs typeface="Segoe UI" pitchFamily="34" charset="0"/>
              </a:rPr>
              <a:t>Krótki rys historyczny</a:t>
            </a:r>
            <a:endParaRPr lang="pl-PL" sz="3200" dirty="0">
              <a:latin typeface="Calibri"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zesilenie">
  <a:themeElements>
    <a:clrScheme name="Przesileni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Przesileni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rzesileni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9245</TotalTime>
  <Words>4737</Words>
  <Application>Microsoft Office PowerPoint</Application>
  <PresentationFormat>Pokaz na ekranie (4:3)</PresentationFormat>
  <Paragraphs>577</Paragraphs>
  <Slides>66</Slides>
  <Notes>13</Notes>
  <HiddenSlides>0</HiddenSlides>
  <MMClips>0</MMClips>
  <ScaleCrop>false</ScaleCrop>
  <HeadingPairs>
    <vt:vector size="6" baseType="variant">
      <vt:variant>
        <vt:lpstr>Używane czcionki</vt:lpstr>
      </vt:variant>
      <vt:variant>
        <vt:i4>8</vt:i4>
      </vt:variant>
      <vt:variant>
        <vt:lpstr>Motyw</vt:lpstr>
      </vt:variant>
      <vt:variant>
        <vt:i4>1</vt:i4>
      </vt:variant>
      <vt:variant>
        <vt:lpstr>Tytuły slajdów</vt:lpstr>
      </vt:variant>
      <vt:variant>
        <vt:i4>66</vt:i4>
      </vt:variant>
    </vt:vector>
  </HeadingPairs>
  <TitlesOfParts>
    <vt:vector size="75" baseType="lpstr">
      <vt:lpstr>Arial</vt:lpstr>
      <vt:lpstr>Calibri</vt:lpstr>
      <vt:lpstr>Cambria Math</vt:lpstr>
      <vt:lpstr>Gill Sans MT</vt:lpstr>
      <vt:lpstr>Symbol</vt:lpstr>
      <vt:lpstr>Verdana</vt:lpstr>
      <vt:lpstr>Wingdings</vt:lpstr>
      <vt:lpstr>Wingdings 2</vt:lpstr>
      <vt:lpstr>Przesilenie</vt:lpstr>
      <vt:lpstr>STATYSTYKA OPISOWA</vt:lpstr>
      <vt:lpstr>Literatura</vt:lpstr>
      <vt:lpstr>Prezentacja programu PowerPoint</vt:lpstr>
      <vt:lpstr>Zakres tematyczny </vt:lpstr>
      <vt:lpstr>Prezentacja programu PowerPoint</vt:lpstr>
      <vt:lpstr>Prezentacja programu PowerPoint</vt:lpstr>
      <vt:lpstr>Współczesne zastosowania statystyki</vt:lpstr>
      <vt:lpstr>Prezentacja programu PowerPoint</vt:lpstr>
      <vt:lpstr>Prezentacja programu PowerPoint</vt:lpstr>
      <vt:lpstr>Krótki rys historyczny</vt:lpstr>
      <vt:lpstr>Statystyka w datach</vt:lpstr>
      <vt:lpstr>Kluczowe założenia statystyki</vt:lpstr>
      <vt:lpstr>Prezentacja programu PowerPoint</vt:lpstr>
      <vt:lpstr>Przedmiot statystyki</vt:lpstr>
      <vt:lpstr>Funkcje statystyki</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Ad. 2 Zbieranie obserwacji</vt:lpstr>
      <vt:lpstr>Dobór próby</vt:lpstr>
      <vt:lpstr>Prezentacja programu PowerPoint</vt:lpstr>
      <vt:lpstr>Próba a wielkość błędu</vt:lpstr>
      <vt:lpstr>Próba a wielkość błędu</vt:lpstr>
      <vt:lpstr>Próba a wielkość błędu</vt:lpstr>
      <vt:lpstr>Poziom ufności</vt:lpstr>
      <vt:lpstr>Sposoby szacowania liczebność próby</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Metody statystyczne </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Slajd 1</dc:title>
  <dc:creator>GP</dc:creator>
  <cp:lastModifiedBy>Anna Przekota</cp:lastModifiedBy>
  <cp:revision>215</cp:revision>
  <dcterms:created xsi:type="dcterms:W3CDTF">2018-01-31T17:55:03Z</dcterms:created>
  <dcterms:modified xsi:type="dcterms:W3CDTF">2023-10-14T09:05:20Z</dcterms:modified>
</cp:coreProperties>
</file>