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69" r:id="rId3"/>
    <p:sldId id="257" r:id="rId4"/>
    <p:sldId id="258" r:id="rId5"/>
    <p:sldId id="260" r:id="rId6"/>
    <p:sldId id="262" r:id="rId7"/>
    <p:sldId id="261" r:id="rId8"/>
    <p:sldId id="268" r:id="rId9"/>
    <p:sldId id="263" r:id="rId10"/>
    <p:sldId id="264" r:id="rId11"/>
    <p:sldId id="265" r:id="rId12"/>
    <p:sldId id="266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21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37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1632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>
            <a:extLst>
              <a:ext uri="{FF2B5EF4-FFF2-40B4-BE49-F238E27FC236}">
                <a16:creationId xmlns:a16="http://schemas.microsoft.com/office/drawing/2014/main" id="{E2483035-BDB6-9921-217F-A9653DFF1E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150"/>
          </a:p>
        </p:txBody>
      </p:sp>
      <p:sp>
        <p:nvSpPr>
          <p:cNvPr id="3" name="Θέση ημερομηνίας 2">
            <a:extLst>
              <a:ext uri="{FF2B5EF4-FFF2-40B4-BE49-F238E27FC236}">
                <a16:creationId xmlns:a16="http://schemas.microsoft.com/office/drawing/2014/main" id="{DCB2C553-AD9D-79DC-B703-E36247995EA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8AE88-A385-47F7-8DBE-841B2A070CF7}" type="datetimeFigureOut">
              <a:rPr lang="en-150" smtClean="0"/>
              <a:t>03/10/2023</a:t>
            </a:fld>
            <a:endParaRPr lang="en-150"/>
          </a:p>
        </p:txBody>
      </p:sp>
      <p:sp>
        <p:nvSpPr>
          <p:cNvPr id="4" name="Θέση υποσέλιδου 3">
            <a:extLst>
              <a:ext uri="{FF2B5EF4-FFF2-40B4-BE49-F238E27FC236}">
                <a16:creationId xmlns:a16="http://schemas.microsoft.com/office/drawing/2014/main" id="{5FA6E802-C735-BAF5-EC78-FB5569B6266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15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5FC74D96-1AD9-7B5E-FCBC-1B27F5283E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9DAFE-CEFB-4FFF-A057-B9B499FC7FA5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3766461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κεφαλίδας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150"/>
          </a:p>
        </p:txBody>
      </p:sp>
      <p:sp>
        <p:nvSpPr>
          <p:cNvPr id="3" name="Θέση ημερομηνίας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64B90-7680-4588-844C-7462D73494AD}" type="datetimeFigureOut">
              <a:rPr lang="en-150" smtClean="0"/>
              <a:t>03/10/2023</a:t>
            </a:fld>
            <a:endParaRPr lang="en-150"/>
          </a:p>
        </p:txBody>
      </p:sp>
      <p:sp>
        <p:nvSpPr>
          <p:cNvPr id="4" name="Θέση εικόνας διαφάνειας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150"/>
          </a:p>
        </p:txBody>
      </p:sp>
      <p:sp>
        <p:nvSpPr>
          <p:cNvPr id="5" name="Θέση σημειώσεων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150"/>
          </a:p>
        </p:txBody>
      </p:sp>
      <p:sp>
        <p:nvSpPr>
          <p:cNvPr id="6" name="Θέση υποσέλιδου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150"/>
          </a:p>
        </p:txBody>
      </p:sp>
      <p:sp>
        <p:nvSpPr>
          <p:cNvPr id="7" name="Θέση αριθμού διαφάνειας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4E165-EE5E-4FFC-8B73-DAF7362F4931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2671357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4E165-EE5E-4FFC-8B73-DAF7362F4931}" type="slidenum">
              <a:rPr lang="en-150" smtClean="0"/>
              <a:t>1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689689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4E165-EE5E-4FFC-8B73-DAF7362F4931}" type="slidenum">
              <a:rPr lang="en-150" smtClean="0"/>
              <a:t>11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7010972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4E165-EE5E-4FFC-8B73-DAF7362F4931}" type="slidenum">
              <a:rPr lang="en-150" smtClean="0"/>
              <a:t>12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7655574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4E165-EE5E-4FFC-8B73-DAF7362F4931}" type="slidenum">
              <a:rPr lang="en-150" smtClean="0"/>
              <a:t>13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5962623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4E165-EE5E-4FFC-8B73-DAF7362F4931}" type="slidenum">
              <a:rPr lang="en-150" smtClean="0"/>
              <a:t>3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846068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4E165-EE5E-4FFC-8B73-DAF7362F4931}" type="slidenum">
              <a:rPr lang="en-150" smtClean="0"/>
              <a:t>4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878416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4E165-EE5E-4FFC-8B73-DAF7362F4931}" type="slidenum">
              <a:rPr lang="en-150" smtClean="0"/>
              <a:t>5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606321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4E165-EE5E-4FFC-8B73-DAF7362F4931}" type="slidenum">
              <a:rPr lang="en-150" smtClean="0"/>
              <a:t>6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1199490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4E165-EE5E-4FFC-8B73-DAF7362F4931}" type="slidenum">
              <a:rPr lang="en-150" smtClean="0"/>
              <a:t>7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237305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4E165-EE5E-4FFC-8B73-DAF7362F4931}" type="slidenum">
              <a:rPr lang="en-150" smtClean="0"/>
              <a:t>8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9572492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4E165-EE5E-4FFC-8B73-DAF7362F4931}" type="slidenum">
              <a:rPr lang="en-150" smtClean="0"/>
              <a:t>9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785613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Θέση εικόνας διαφάνειας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Θέση σημειώσεων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4" name="Θέση αριθμού διαφάνειας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74E165-EE5E-4FFC-8B73-DAF7362F4931}" type="slidenum">
              <a:rPr lang="en-150" smtClean="0"/>
              <a:t>10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515538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Διαφάνεια τίτλο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l-GR"/>
              <a:t>Κάντε κλικ για να επεξεργαστείτε τον υπότιτλο του υποδείγματος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2224F86-7BE8-4E58-8306-229C609F8F0C}" type="datetime8">
              <a:rPr lang="en-150" smtClean="0"/>
              <a:t>03/10/2023 16:13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3" y="5410201"/>
            <a:ext cx="7944287" cy="365125"/>
          </a:xfrm>
          <a:prstGeom prst="rect">
            <a:avLst/>
          </a:prstGeom>
        </p:spPr>
        <p:txBody>
          <a:bodyPr/>
          <a:lstStyle/>
          <a:p>
            <a:r>
              <a:rPr lang="el-GR" dirty="0"/>
              <a:t>Ανάπτυξη εκπαιδευτικού παιχνιδιού με χρήση επαυξημένης πραγματικότητας για το μάθημα της Χημείας Β’ Γυμνασίου</a:t>
            </a:r>
            <a:endParaRPr lang="en-1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4C7F1BD-DB4C-42C2-A787-29943D09C99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090841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/>
      </p:transition>
    </mc:Choice>
    <mc:Fallback xmlns="">
      <p:transition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Πανοραμική 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673F6-DB55-4B01-8068-D098A4A90B4B}" type="datetime8">
              <a:rPr lang="en-150" smtClean="0"/>
              <a:t>03/10/2023 16:13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00721" y="1486904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l-GR"/>
              <a:t>Ανάπτυξη εκπαιδευτικού παιχνιδιού με χρήση επαυξημένης πραγματικότητας για το μάθημα της Χημείας Β’ Γυμνασίου</a:t>
            </a:r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F1BD-DB4C-42C2-A787-29943D09C99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004334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/>
      </p:transition>
    </mc:Choice>
    <mc:Fallback xmlns="">
      <p:transition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Τίτλος και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A09EEA-81B0-4D3F-9BB5-E963DB4527F4}" type="datetime8">
              <a:rPr lang="en-150" smtClean="0"/>
              <a:t>03/10/2023 16:13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00721" y="1486904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l-GR"/>
              <a:t>Ανάπτυξη εκπαιδευτικού παιχνιδιού με χρήση επαυξημένης πραγματικότητας για το μάθημα της Χημείας Β’ Γυμνασίου</a:t>
            </a:r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F1BD-DB4C-42C2-A787-29943D09C99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454376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/>
      </p:transition>
    </mc:Choice>
    <mc:Fallback xmlns="">
      <p:transition>
        <p:wip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Εισαγωγικά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9970A-A3BF-463A-B19A-1918794773D8}" type="datetime8">
              <a:rPr lang="en-150" smtClean="0"/>
              <a:t>03/10/2023 16:13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00721" y="1486904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l-GR"/>
              <a:t>Ανάπτυξη εκπαιδευτικού παιχνιδιού με χρήση επαυξημένης πραγματικότητας για το μάθημα της Χημείας Β’ Γυμνασίου</a:t>
            </a:r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F1BD-DB4C-42C2-A787-29943D09C996}" type="slidenum">
              <a:rPr lang="en-150" smtClean="0"/>
              <a:t>‹#›</a:t>
            </a:fld>
            <a:endParaRPr lang="en-15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361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/>
      </p:transition>
    </mc:Choice>
    <mc:Fallback xmlns="">
      <p:transition>
        <p:wip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Κάρτα ονόματ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8A25E-5E75-4AFB-95B3-75A420982994}" type="datetime8">
              <a:rPr lang="en-150" smtClean="0"/>
              <a:t>03/10/2023 16:13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00721" y="1486904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l-GR"/>
              <a:t>Ανάπτυξη εκπαιδευτικού παιχνιδιού με χρήση επαυξημένης πραγματικότητας για το μάθημα της Χημείας Β’ Γυμνασίου</a:t>
            </a:r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F1BD-DB4C-42C2-A787-29943D09C99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1447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/>
      </p:transition>
    </mc:Choice>
    <mc:Fallback xmlns="">
      <p:transition>
        <p:wip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στήλε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E746E-EDD5-4353-AF60-9AB1743A181F}" type="datetime8">
              <a:rPr lang="en-150" smtClean="0"/>
              <a:t>03/10/2023 16:13</a:t>
            </a:fld>
            <a:endParaRPr lang="en-1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00721" y="1486904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l-GR"/>
              <a:t>Ανάπτυξη εκπαιδευτικού παιχνιδιού με χρήση επαυξημένης πραγματικότητας για το μάθημα της Χημείας Β’ Γυμνασίου</a:t>
            </a:r>
            <a:endParaRPr lang="en-1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F1BD-DB4C-42C2-A787-29943D09C99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282420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/>
      </p:transition>
    </mc:Choice>
    <mc:Fallback xmlns="">
      <p:transition>
        <p:wip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Στήλη 3 εικόνω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C4F1C-19D5-4361-8F8A-78D23AAEBF1E}" type="datetime8">
              <a:rPr lang="en-150" smtClean="0"/>
              <a:t>03/10/2023 16:13</a:t>
            </a:fld>
            <a:endParaRPr lang="en-1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00721" y="1486904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l-GR"/>
              <a:t>Ανάπτυξη εκπαιδευτικού παιχνιδιού με χρήση επαυξημένης πραγματικότητας για το μάθημα της Χημείας Β’ Γυμνασίου</a:t>
            </a:r>
            <a:endParaRPr lang="en-1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F1BD-DB4C-42C2-A787-29943D09C99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52172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/>
      </p:transition>
    </mc:Choice>
    <mc:Fallback xmlns="">
      <p:transition>
        <p:wip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Τίτλος και Κατακόρυφο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AABE3-7FDA-47C5-8D69-E29396CC2FCD}" type="datetime8">
              <a:rPr lang="en-150" smtClean="0"/>
              <a:t>03/10/2023 16:13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00721" y="1486904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l-GR"/>
              <a:t>Ανάπτυξη εκπαιδευτικού παιχνιδιού με χρήση επαυξημένης πραγματικότητας για το μάθημα της Χημείας Β’ Γυμνασίου</a:t>
            </a:r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F1BD-DB4C-42C2-A787-29943D09C99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96161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/>
      </p:transition>
    </mc:Choice>
    <mc:Fallback xmlns="">
      <p:transition>
        <p:wip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Κατακόρυφος τίτλος και Κεί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EB9D6-B7C4-481A-8975-169312ACB266}" type="datetime8">
              <a:rPr lang="en-150" smtClean="0"/>
              <a:t>03/10/2023 16:13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00721" y="1486904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l-GR"/>
              <a:t>Ανάπτυξη εκπαιδευτικού παιχνιδιού με χρήση επαυξημένης πραγματικότητας για το μάθημα της Χημείας Β’ Γυμνασίου</a:t>
            </a:r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F1BD-DB4C-42C2-A787-29943D09C99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058559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/>
      </p:transition>
    </mc:Choice>
    <mc:Fallback xmlns="">
      <p:transition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Τίτλος και περιεχόμεν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l-GR" dirty="0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A07A4-76B3-48F6-974F-08FA509E6EB0}" type="datetime8">
              <a:rPr lang="en-150" smtClean="0"/>
              <a:t>03/10/2023 16:13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2" y="5874357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l-GR" dirty="0"/>
              <a:t>Ανάπτυξη εκπαιδευτικού παιχνιδιού με χρήση επαυξημένης πραγματικότητας για το μάθημα της Χημείας Β’ Γυμνασίου</a:t>
            </a:r>
            <a:endParaRPr lang="en-15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800"/>
            </a:lvl1pPr>
          </a:lstStyle>
          <a:p>
            <a:fld id="{14C7F1BD-DB4C-42C2-A787-29943D09C996}" type="slidenum">
              <a:rPr lang="en-150" smtClean="0"/>
              <a:pPr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95866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/>
      </p:transition>
    </mc:Choice>
    <mc:Fallback xmlns="">
      <p:transition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Κεφαλίδα ενότητα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6E8A-E21E-4448-BF87-4C46C012FCAC}" type="datetime8">
              <a:rPr lang="en-150" smtClean="0"/>
              <a:t>03/10/2023 16:13</a:t>
            </a:fld>
            <a:endParaRPr lang="en-15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00721" y="1486904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l-GR"/>
              <a:t>Ανάπτυξη εκπαιδευτικού παιχνιδιού με χρήση επαυξημένης πραγματικότητας για το μάθημα της Χημείας Β’ Γυμνασίου</a:t>
            </a:r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F1BD-DB4C-42C2-A787-29943D09C99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29922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/>
      </p:transition>
    </mc:Choice>
    <mc:Fallback xmlns="">
      <p:transition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Δύο περιεχόμεν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0C4238-28EB-4D06-BE5D-4AD0DD3A2816}" type="datetime8">
              <a:rPr lang="en-150" smtClean="0"/>
              <a:t>03/10/2023 16:13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00721" y="1486904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l-GR"/>
              <a:t>Ανάπτυξη εκπαιδευτικού παιχνιδιού με χρήση επαυξημένης πραγματικότητας για το μάθημα της Χημείας Β’ Γυμνασίου</a:t>
            </a:r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F1BD-DB4C-42C2-A787-29943D09C99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406819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/>
      </p:transition>
    </mc:Choice>
    <mc:Fallback xmlns="">
      <p:transition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Σύγκρισ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 dirty="0"/>
              <a:t>Στυλ κειμένου υποδείγματος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8BF67-B015-4791-BB53-FA2ECC2E09C2}" type="datetime8">
              <a:rPr lang="en-150" smtClean="0"/>
              <a:t>03/10/2023 16:13</a:t>
            </a:fld>
            <a:endParaRPr lang="en-150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11496A97-8565-1CD3-B1B1-0C04C9EEE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4548" y="6438751"/>
            <a:ext cx="771089" cy="365125"/>
          </a:xfrm>
        </p:spPr>
        <p:txBody>
          <a:bodyPr/>
          <a:lstStyle>
            <a:lvl1pPr>
              <a:defRPr sz="2800"/>
            </a:lvl1pPr>
          </a:lstStyle>
          <a:p>
            <a:fld id="{14C7F1BD-DB4C-42C2-A787-29943D09C996}" type="slidenum">
              <a:rPr lang="en-150" smtClean="0"/>
              <a:pPr/>
              <a:t>‹#›</a:t>
            </a:fld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32478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/>
      </p:transition>
    </mc:Choice>
    <mc:Fallback xmlns="">
      <p:transition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Μόνο τίτλο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5D86-14BB-4834-8725-FF5D02A43473}" type="datetime8">
              <a:rPr lang="en-150" smtClean="0"/>
              <a:t>03/10/2023 16:13</a:t>
            </a:fld>
            <a:endParaRPr lang="en-15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800721" y="1486904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l-GR"/>
              <a:t>Ανάπτυξη εκπαιδευτικού παιχνιδιού με χρήση επαυξημένης πραγματικότητας για το μάθημα της Χημείας Β’ Γυμνασίου</a:t>
            </a:r>
            <a:endParaRPr lang="en-1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F1BD-DB4C-42C2-A787-29943D09C99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664727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/>
      </p:transition>
    </mc:Choice>
    <mc:Fallback xmlns="">
      <p:transition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Κεν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14C7C-6FCE-48BE-862F-392D7627BAA2}" type="datetime8">
              <a:rPr lang="en-150" smtClean="0"/>
              <a:t>03/10/2023 16:13</a:t>
            </a:fld>
            <a:endParaRPr lang="en-15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800721" y="1486904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l-GR"/>
              <a:t>Ανάπτυξη εκπαιδευτικού παιχνιδιού με χρήση επαυξημένης πραγματικότητας για το μάθημα της Χημείας Β’ Γυμνασίου</a:t>
            </a:r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F1BD-DB4C-42C2-A787-29943D09C99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32258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/>
      </p:transition>
    </mc:Choice>
    <mc:Fallback xmlns="">
      <p:transition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Περιεχόμενο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l-GR"/>
              <a:t>Στυλ κειμένου υποδείγματος</a:t>
            </a:r>
          </a:p>
          <a:p>
            <a:pPr lvl="1"/>
            <a:r>
              <a:rPr lang="el-GR"/>
              <a:t>Δεύτερο επίπεδο</a:t>
            </a:r>
          </a:p>
          <a:p>
            <a:pPr lvl="2"/>
            <a:r>
              <a:rPr lang="el-GR"/>
              <a:t>Τρίτο επίπεδο</a:t>
            </a:r>
          </a:p>
          <a:p>
            <a:pPr lvl="3"/>
            <a:r>
              <a:rPr lang="el-GR"/>
              <a:t>Τέταρτο επίπεδο</a:t>
            </a:r>
          </a:p>
          <a:p>
            <a:pPr lvl="4"/>
            <a:r>
              <a:rPr lang="el-GR"/>
              <a:t>Πέμπτο επίπεδο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6F326-3171-4707-A51F-A4AF011A8622}" type="datetime8">
              <a:rPr lang="en-150" smtClean="0"/>
              <a:t>03/10/2023 16:13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00721" y="1486904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l-GR"/>
              <a:t>Ανάπτυξη εκπαιδευτικού παιχνιδιού με χρήση επαυξημένης πραγματικότητας για το μάθημα της Χημείας Β’ Γυμνασίου</a:t>
            </a:r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F1BD-DB4C-42C2-A787-29943D09C99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68081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/>
      </p:transition>
    </mc:Choice>
    <mc:Fallback xmlns="">
      <p:transition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Εικόνα με λεζάντ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l-GR"/>
              <a:t>Κάντε κλικ για να επεξεργαστείτε τον τίτλο υποδείγματος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l-GR"/>
              <a:t>Κάντε κλικ στο εικονίδιο για να προσθέσετε εικόνα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l-GR"/>
              <a:t>Στυλ κειμένου υποδείγματος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E035A-ECCF-4EF2-BEB6-867F14BCC0DD}" type="datetime8">
              <a:rPr lang="en-150" smtClean="0"/>
              <a:t>03/10/2023 16:13</a:t>
            </a:fld>
            <a:endParaRPr lang="en-1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00721" y="1486904"/>
            <a:ext cx="6239309" cy="365125"/>
          </a:xfrm>
          <a:prstGeom prst="rect">
            <a:avLst/>
          </a:prstGeom>
        </p:spPr>
        <p:txBody>
          <a:bodyPr/>
          <a:lstStyle/>
          <a:p>
            <a:r>
              <a:rPr lang="el-GR"/>
              <a:t>Ανάπτυξη εκπαιδευτικού παιχνιδιού με χρήση επαυξημένης πραγματικότητας για το μάθημα της Χημείας Β’ Γυμνασίου</a:t>
            </a:r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F1BD-DB4C-42C2-A787-29943D09C996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664148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/>
      </p:transition>
    </mc:Choice>
    <mc:Fallback xmlns="">
      <p:transition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microsoft.com/office/2007/relationships/hdphoto" Target="../media/hdphoto1.wdp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16676" y="-1982"/>
            <a:ext cx="12053888" cy="6889892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51" name="Ορθογώνιο 50">
            <a:extLst>
              <a:ext uri="{FF2B5EF4-FFF2-40B4-BE49-F238E27FC236}">
                <a16:creationId xmlns:a16="http://schemas.microsoft.com/office/drawing/2014/main" id="{7D604D40-FC46-C389-A87F-A813EFB8CDF4}"/>
              </a:ext>
            </a:extLst>
          </p:cNvPr>
          <p:cNvSpPr/>
          <p:nvPr userDrawn="1"/>
        </p:nvSpPr>
        <p:spPr>
          <a:xfrm>
            <a:off x="-17093" y="6296068"/>
            <a:ext cx="12209093" cy="567124"/>
          </a:xfrm>
          <a:prstGeom prst="rect">
            <a:avLst/>
          </a:prstGeom>
          <a:solidFill>
            <a:srgbClr val="03214B"/>
          </a:solidFill>
          <a:ln>
            <a:noFill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15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l-GR" dirty="0"/>
              <a:t>Στυλ κειμένου υποδείγματος</a:t>
            </a:r>
          </a:p>
          <a:p>
            <a:pPr lvl="1"/>
            <a:r>
              <a:rPr lang="el-GR" dirty="0"/>
              <a:t>Δεύτερο επίπεδο</a:t>
            </a:r>
          </a:p>
          <a:p>
            <a:pPr lvl="2"/>
            <a:r>
              <a:rPr lang="el-GR" dirty="0"/>
              <a:t>Τρίτο επίπεδο</a:t>
            </a:r>
          </a:p>
          <a:p>
            <a:pPr lvl="3"/>
            <a:r>
              <a:rPr lang="el-GR" dirty="0"/>
              <a:t>Τέταρτο επίπεδο</a:t>
            </a:r>
          </a:p>
          <a:p>
            <a:pPr lvl="4"/>
            <a:r>
              <a:rPr lang="el-GR" dirty="0"/>
              <a:t>Πέμπτο επίπεδο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BB203E-4A3A-4A89-9843-C917507A5EC0}" type="datetime8">
              <a:rPr lang="en-150" smtClean="0"/>
              <a:t>03/10/2023 16:13</a:t>
            </a:fld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4548" y="6438751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C7F1BD-DB4C-42C2-A787-29943D09C996}" type="slidenum">
              <a:rPr lang="en-150" smtClean="0"/>
              <a:t>‹#›</a:t>
            </a:fld>
            <a:endParaRPr lang="en-150"/>
          </a:p>
        </p:txBody>
      </p:sp>
      <p:pic>
        <p:nvPicPr>
          <p:cNvPr id="49" name="Εικόνα 48">
            <a:extLst>
              <a:ext uri="{FF2B5EF4-FFF2-40B4-BE49-F238E27FC236}">
                <a16:creationId xmlns:a16="http://schemas.microsoft.com/office/drawing/2014/main" id="{49F69A8F-1A0C-14B7-E891-E5C2F90F80F2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colorTemperature colorTemp="4700"/>
                    </a14:imgEffect>
                    <a14:imgEffect>
                      <a14:saturation sat="21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288" y="6288897"/>
            <a:ext cx="1704459" cy="5671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89D7F57F-691E-9816-EFF2-3CC555920AE0}"/>
              </a:ext>
            </a:extLst>
          </p:cNvPr>
          <p:cNvSpPr txBox="1"/>
          <p:nvPr userDrawn="1"/>
        </p:nvSpPr>
        <p:spPr>
          <a:xfrm>
            <a:off x="4097950" y="6482905"/>
            <a:ext cx="7524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1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Ανάπτυξη εκπαιδευτικού παιχνιδιού με χρήση επαυξημένης πραγματικότητας για το μάθημα της Χημείας Β’ Γυμνασίου</a:t>
            </a:r>
            <a:endParaRPr lang="en-150" sz="1100" dirty="0">
              <a:solidFill>
                <a:schemeClr val="bg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183EB1F-061D-313A-263C-233B17CAC5E8}"/>
              </a:ext>
            </a:extLst>
          </p:cNvPr>
          <p:cNvSpPr txBox="1"/>
          <p:nvPr userDrawn="1"/>
        </p:nvSpPr>
        <p:spPr>
          <a:xfrm>
            <a:off x="1660501" y="6464392"/>
            <a:ext cx="22705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1200" dirty="0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Νικόλαος Χ. </a:t>
            </a:r>
            <a:r>
              <a:rPr lang="el-GR" sz="1200" dirty="0" err="1">
                <a:solidFill>
                  <a:schemeClr val="bg2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Μαυροδόντης</a:t>
            </a:r>
            <a:endParaRPr lang="en-150" sz="1200" dirty="0">
              <a:solidFill>
                <a:schemeClr val="bg2">
                  <a:lumMod val="20000"/>
                  <a:lumOff val="8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713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mc:AlternateContent xmlns:mc="http://schemas.openxmlformats.org/markup-compatibility/2006" xmlns:p14="http://schemas.microsoft.com/office/powerpoint/2010/main">
    <mc:Choice Requires="p14">
      <p:transition p14:dur="300">
        <p:wipe/>
      </p:transition>
    </mc:Choice>
    <mc:Fallback xmlns="">
      <p:transition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Τίτλος 13">
            <a:extLst>
              <a:ext uri="{FF2B5EF4-FFF2-40B4-BE49-F238E27FC236}">
                <a16:creationId xmlns:a16="http://schemas.microsoft.com/office/drawing/2014/main" id="{D59D3D5C-E935-A2CF-25AE-A28606BD3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904" y="2777283"/>
            <a:ext cx="10603283" cy="1630969"/>
          </a:xfrm>
        </p:spPr>
        <p:txBody>
          <a:bodyPr>
            <a:normAutofit/>
          </a:bodyPr>
          <a:lstStyle/>
          <a:p>
            <a:pPr algn="ctr"/>
            <a:r>
              <a:rPr lang="el-GR" sz="2800" dirty="0">
                <a:latin typeface="Arial" panose="020B0604020202020204" pitchFamily="34" charset="0"/>
                <a:cs typeface="Arial" panose="020B0604020202020204" pitchFamily="34" charset="0"/>
              </a:rPr>
              <a:t>Ανάπτυξη εκπαιδευτικού παιχνιδιού με χρήση επαυξημένης πραγματικότητας για το μάθημα της Χημείας Β’ Γυμνασίου.</a:t>
            </a:r>
            <a:endParaRPr lang="en-150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Θέση περιεχομένου 14">
            <a:extLst>
              <a:ext uri="{FF2B5EF4-FFF2-40B4-BE49-F238E27FC236}">
                <a16:creationId xmlns:a16="http://schemas.microsoft.com/office/drawing/2014/main" id="{64BFAF49-E3D9-FADC-2ADD-2D1A75FC7A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549" y="4052652"/>
            <a:ext cx="9905999" cy="1127267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l-GR" sz="1600" dirty="0" err="1">
                <a:latin typeface="Arial" panose="020B0604020202020204" pitchFamily="34" charset="0"/>
                <a:cs typeface="Arial" panose="020B0604020202020204" pitchFamily="34" charset="0"/>
              </a:rPr>
              <a:t>Μαυροδόντης</a:t>
            </a:r>
            <a:r>
              <a:rPr lang="el-GR" sz="1600" dirty="0">
                <a:latin typeface="Arial" panose="020B0604020202020204" pitchFamily="34" charset="0"/>
                <a:cs typeface="Arial" panose="020B0604020202020204" pitchFamily="34" charset="0"/>
              </a:rPr>
              <a:t> Νικόλαος 185223</a:t>
            </a:r>
          </a:p>
          <a:p>
            <a:pPr marL="0" indent="0">
              <a:spcBef>
                <a:spcPts val="0"/>
              </a:spcBef>
              <a:buNone/>
            </a:pPr>
            <a:r>
              <a:rPr lang="el-GR" sz="1600" dirty="0">
                <a:latin typeface="Arial" panose="020B0604020202020204" pitchFamily="34" charset="0"/>
                <a:cs typeface="Arial" panose="020B0604020202020204" pitchFamily="34" charset="0"/>
              </a:rPr>
              <a:t>Επιβλέπων καθηγητής: </a:t>
            </a:r>
            <a:r>
              <a:rPr lang="el-GR" sz="1600" dirty="0" err="1">
                <a:latin typeface="Arial" panose="020B0604020202020204" pitchFamily="34" charset="0"/>
                <a:cs typeface="Arial" panose="020B0604020202020204" pitchFamily="34" charset="0"/>
              </a:rPr>
              <a:t>Κεραμόπουλος</a:t>
            </a:r>
            <a:r>
              <a:rPr lang="el-GR" sz="1600" dirty="0">
                <a:latin typeface="Arial" panose="020B0604020202020204" pitchFamily="34" charset="0"/>
                <a:cs typeface="Arial" panose="020B0604020202020204" pitchFamily="34" charset="0"/>
              </a:rPr>
              <a:t> Ευκλείδης</a:t>
            </a: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86AA4AB0-70C8-91D8-2012-8A7E9704C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F1BD-DB4C-42C2-A787-29943D09C996}" type="slidenum">
              <a:rPr lang="en-150" smtClean="0"/>
              <a:t>1</a:t>
            </a:fld>
            <a:endParaRPr lang="en-15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89762ED-106C-BD97-6816-91EA458D9128}"/>
              </a:ext>
            </a:extLst>
          </p:cNvPr>
          <p:cNvSpPr txBox="1"/>
          <p:nvPr/>
        </p:nvSpPr>
        <p:spPr>
          <a:xfrm>
            <a:off x="756825" y="1721245"/>
            <a:ext cx="11283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b="1" dirty="0">
                <a:latin typeface="Arial" panose="020B0604020202020204" pitchFamily="34" charset="0"/>
                <a:cs typeface="Arial" panose="020B0604020202020204" pitchFamily="34" charset="0"/>
              </a:rPr>
              <a:t>Τμήμα Μηχανικών</a:t>
            </a:r>
            <a:r>
              <a:rPr lang="el-G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2800" b="1" dirty="0">
                <a:latin typeface="Arial" panose="020B0604020202020204" pitchFamily="34" charset="0"/>
                <a:cs typeface="Arial" panose="020B0604020202020204" pitchFamily="34" charset="0"/>
              </a:rPr>
              <a:t>Πληροφορικής</a:t>
            </a:r>
            <a:r>
              <a:rPr lang="el-G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2800" b="1" dirty="0">
                <a:latin typeface="Arial" panose="020B0604020202020204" pitchFamily="34" charset="0"/>
                <a:cs typeface="Arial" panose="020B0604020202020204" pitchFamily="34" charset="0"/>
              </a:rPr>
              <a:t>και</a:t>
            </a:r>
            <a:r>
              <a:rPr lang="el-G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2800" b="1" dirty="0">
                <a:latin typeface="Arial" panose="020B0604020202020204" pitchFamily="34" charset="0"/>
                <a:cs typeface="Arial" panose="020B0604020202020204" pitchFamily="34" charset="0"/>
              </a:rPr>
              <a:t>Ηλεκτρονικών</a:t>
            </a:r>
            <a:r>
              <a:rPr lang="el-GR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l-GR" sz="2800" b="1" dirty="0">
                <a:latin typeface="Arial" panose="020B0604020202020204" pitchFamily="34" charset="0"/>
                <a:cs typeface="Arial" panose="020B0604020202020204" pitchFamily="34" charset="0"/>
              </a:rPr>
              <a:t>Συστημάτων</a:t>
            </a:r>
          </a:p>
        </p:txBody>
      </p:sp>
      <p:pic>
        <p:nvPicPr>
          <p:cNvPr id="4" name="Εικόνα 3">
            <a:extLst>
              <a:ext uri="{FF2B5EF4-FFF2-40B4-BE49-F238E27FC236}">
                <a16:creationId xmlns:a16="http://schemas.microsoft.com/office/drawing/2014/main" id="{166C38F9-93E5-9F16-8ECC-29DE66BC4D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388" y="2328152"/>
            <a:ext cx="796447" cy="79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65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/>
      </p:transition>
    </mc:Choice>
    <mc:Fallback xmlns="">
      <p:transition>
        <p:wip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5249942F-E1F1-F8F4-5A19-09C5650486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Πλεονεκτήματα του λογισμικού ανάπτυξης και </a:t>
            </a:r>
            <a:r>
              <a:rPr lang="el-GR"/>
              <a:t>της γλώσσας </a:t>
            </a:r>
            <a:r>
              <a:rPr lang="el-GR" dirty="0"/>
              <a:t>προγραμματισμού.</a:t>
            </a:r>
            <a:endParaRPr lang="en-15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5987ADA5-C7BE-23D2-DE11-E779C7F1D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l-GR" dirty="0"/>
              <a:t>Ευκολία ανάπτυξης κώδικα μέσω  </a:t>
            </a:r>
            <a:r>
              <a:rPr lang="en-US" dirty="0"/>
              <a:t>Unity3D.</a:t>
            </a:r>
          </a:p>
          <a:p>
            <a:r>
              <a:rPr lang="el-GR" dirty="0"/>
              <a:t>Το </a:t>
            </a:r>
            <a:r>
              <a:rPr lang="en-US" dirty="0"/>
              <a:t>Vuforia </a:t>
            </a:r>
            <a:r>
              <a:rPr lang="el-GR" dirty="0"/>
              <a:t>επεκτείνει το επίπεδο απλοποίησης στην αναγνώριση και αλληλεπίδρασης με τον πραγματικό κόσμο.</a:t>
            </a:r>
          </a:p>
          <a:p>
            <a:r>
              <a:rPr lang="el-GR" dirty="0"/>
              <a:t>Το </a:t>
            </a:r>
            <a:r>
              <a:rPr lang="en-US" dirty="0"/>
              <a:t>Vuforia </a:t>
            </a:r>
            <a:r>
              <a:rPr lang="el-GR" dirty="0"/>
              <a:t>παρέχει προηγμένες δυνατότητες επαυξημένης πραγματικότητας.</a:t>
            </a:r>
          </a:p>
          <a:p>
            <a:r>
              <a:rPr lang="el-GR" dirty="0"/>
              <a:t>Προσβασιμότητα.</a:t>
            </a:r>
          </a:p>
          <a:p>
            <a:r>
              <a:rPr lang="el-GR" dirty="0"/>
              <a:t>Μεγάλη υποστήριξη.</a:t>
            </a:r>
            <a:endParaRPr lang="en-150" dirty="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903ABE68-1C6E-296D-0200-360570EC7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F1BD-DB4C-42C2-A787-29943D09C996}" type="slidenum">
              <a:rPr lang="en-150" smtClean="0"/>
              <a:t>10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443854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/>
      </p:transition>
    </mc:Choice>
    <mc:Fallback xmlns="">
      <p:transition>
        <p:wip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102C3032-8321-B1A1-8149-32AA082D2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Στόχος εργασίας</a:t>
            </a:r>
            <a:endParaRPr lang="en-15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C832FD8-2A18-5415-BE8A-D218AA5ED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Συνδυασμός της τεχνολογίας με την εκπαίδευση.</a:t>
            </a:r>
          </a:p>
          <a:p>
            <a:r>
              <a:rPr lang="el-GR" dirty="0"/>
              <a:t>Οι μαθητές να </a:t>
            </a:r>
            <a:r>
              <a:rPr lang="el-GR" dirty="0" err="1"/>
              <a:t>αλληλεπιδρούν</a:t>
            </a:r>
            <a:r>
              <a:rPr lang="el-GR" dirty="0"/>
              <a:t> με τα χημικά φαινόμενα εικονικά.</a:t>
            </a:r>
          </a:p>
          <a:p>
            <a:r>
              <a:rPr lang="el-GR" dirty="0"/>
              <a:t>Γίνεται το μάθημα πιο ενδιαφέρον στους μαθητές.</a:t>
            </a:r>
          </a:p>
          <a:p>
            <a:r>
              <a:rPr lang="el-GR" dirty="0"/>
              <a:t>Βελτιώνει την κατανόηση των μαθητών για τα χημικά φαινόμενα.</a:t>
            </a:r>
          </a:p>
          <a:p>
            <a:endParaRPr lang="en-150" dirty="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B5E9DDA8-F605-7937-F161-72B0A4B7B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F1BD-DB4C-42C2-A787-29943D09C996}" type="slidenum">
              <a:rPr lang="en-150" smtClean="0"/>
              <a:t>11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50376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/>
      </p:transition>
    </mc:Choice>
    <mc:Fallback xmlns="">
      <p:transition>
        <p:wip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2CF348C9-7D67-305A-A13E-DEE6CC8A6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267" y="665314"/>
            <a:ext cx="9905998" cy="617615"/>
          </a:xfrm>
        </p:spPr>
        <p:txBody>
          <a:bodyPr/>
          <a:lstStyle/>
          <a:p>
            <a:pPr algn="ctr"/>
            <a:r>
              <a:rPr lang="el-GR" dirty="0"/>
              <a:t>Το </a:t>
            </a:r>
            <a:r>
              <a:rPr lang="en-US" dirty="0"/>
              <a:t>UI</a:t>
            </a:r>
            <a:endParaRPr lang="en-150" dirty="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BC023AA1-D97E-CE76-DB53-4E7EA5A97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F1BD-DB4C-42C2-A787-29943D09C996}" type="slidenum">
              <a:rPr lang="en-150" smtClean="0"/>
              <a:t>12</a:t>
            </a:fld>
            <a:endParaRPr lang="en-150"/>
          </a:p>
        </p:txBody>
      </p:sp>
      <p:pic>
        <p:nvPicPr>
          <p:cNvPr id="7" name="Εικόνα 6">
            <a:extLst>
              <a:ext uri="{FF2B5EF4-FFF2-40B4-BE49-F238E27FC236}">
                <a16:creationId xmlns:a16="http://schemas.microsoft.com/office/drawing/2014/main" id="{BF2BD488-E03C-A9A5-C8A3-48D220346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8409" y="1532540"/>
            <a:ext cx="4652857" cy="4351338"/>
          </a:xfrm>
          <a:prstGeom prst="rect">
            <a:avLst/>
          </a:prstGeom>
        </p:spPr>
      </p:pic>
      <p:pic>
        <p:nvPicPr>
          <p:cNvPr id="11" name="Εικόνα 10">
            <a:extLst>
              <a:ext uri="{FF2B5EF4-FFF2-40B4-BE49-F238E27FC236}">
                <a16:creationId xmlns:a16="http://schemas.microsoft.com/office/drawing/2014/main" id="{0181673D-7C58-28BC-6EE8-F127ACC07C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9236" y="1532540"/>
            <a:ext cx="365188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/>
      </p:transition>
    </mc:Choice>
    <mc:Fallback xmlns="">
      <p:transition>
        <p:wip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531B39A-33CA-C41F-261F-82851857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Σενάρια εφαρμογής</a:t>
            </a:r>
            <a:endParaRPr lang="en-150" dirty="0"/>
          </a:p>
        </p:txBody>
      </p:sp>
      <p:sp>
        <p:nvSpPr>
          <p:cNvPr id="10" name="Θέση περιεχομένου 9">
            <a:extLst>
              <a:ext uri="{FF2B5EF4-FFF2-40B4-BE49-F238E27FC236}">
                <a16:creationId xmlns:a16="http://schemas.microsoft.com/office/drawing/2014/main" id="{FEB438E0-9A18-A297-CB53-7B38FABE6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27755"/>
            <a:ext cx="9905999" cy="3804180"/>
          </a:xfrm>
        </p:spPr>
        <p:txBody>
          <a:bodyPr>
            <a:noAutofit/>
          </a:bodyPr>
          <a:lstStyle/>
          <a:p>
            <a:r>
              <a:rPr lang="el-GR" sz="2000" dirty="0"/>
              <a:t>Μόρια</a:t>
            </a:r>
            <a:endParaRPr lang="en-US" sz="2000" dirty="0"/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Mini Game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 1</a:t>
            </a:r>
          </a:p>
          <a:p>
            <a:r>
              <a:rPr lang="el-GR" sz="2000" dirty="0"/>
              <a:t>Χημικές ενώσεις</a:t>
            </a:r>
          </a:p>
          <a:p>
            <a:r>
              <a:rPr lang="el-GR" sz="2000" dirty="0"/>
              <a:t>Ιδιότητες υλικών</a:t>
            </a:r>
          </a:p>
          <a:p>
            <a:r>
              <a:rPr lang="el-GR" sz="2000" dirty="0"/>
              <a:t>Διαλύτες</a:t>
            </a:r>
          </a:p>
          <a:p>
            <a:r>
              <a:rPr lang="el-GR" sz="2000" dirty="0"/>
              <a:t>Χημικές εξισώσεις</a:t>
            </a:r>
          </a:p>
          <a:p>
            <a:r>
              <a:rPr lang="el-GR" sz="2000" dirty="0"/>
              <a:t>Έδαφος και υπέδαφος</a:t>
            </a:r>
            <a:endParaRPr lang="en-US" sz="2000" dirty="0"/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Mini Game</a:t>
            </a:r>
            <a:r>
              <a:rPr lang="el-GR" dirty="0">
                <a:latin typeface="Arial" panose="020B0604020202020204" pitchFamily="34" charset="0"/>
                <a:cs typeface="Arial" panose="020B0604020202020204" pitchFamily="34" charset="0"/>
              </a:rPr>
              <a:t> 2</a:t>
            </a:r>
            <a:endParaRPr lang="en-1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E28209D4-D793-D0E8-42E5-D76C39E76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F1BD-DB4C-42C2-A787-29943D09C996}" type="slidenum">
              <a:rPr lang="en-150" smtClean="0"/>
              <a:t>13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49426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/>
      </p:transition>
    </mc:Choice>
    <mc:Fallback xmlns="">
      <p:transition>
        <p:wip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47C3860-6FD9-2A20-6926-436C0D0C5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03250"/>
            <a:ext cx="9905998" cy="1478570"/>
          </a:xfrm>
        </p:spPr>
        <p:txBody>
          <a:bodyPr/>
          <a:lstStyle/>
          <a:p>
            <a:pPr algn="ctr"/>
            <a:r>
              <a:rPr lang="el-GR" dirty="0"/>
              <a:t>Ευχαριστώ για την προσοχή σας!</a:t>
            </a:r>
            <a:endParaRPr lang="en-150" dirty="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62B53500-F8B9-C5C8-E9CC-420A154F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F1BD-DB4C-42C2-A787-29943D09C996}" type="slidenum">
              <a:rPr lang="en-150" smtClean="0"/>
              <a:pPr/>
              <a:t>14</a:t>
            </a:fld>
            <a:endParaRPr lang="en-150"/>
          </a:p>
        </p:txBody>
      </p:sp>
      <p:pic>
        <p:nvPicPr>
          <p:cNvPr id="2050" name="Picture 2" descr="Τα do's and don'ts μιας καλής παρουσίασης PowerPoint (Μέρος 2ο)">
            <a:extLst>
              <a:ext uri="{FF2B5EF4-FFF2-40B4-BE49-F238E27FC236}">
                <a16:creationId xmlns:a16="http://schemas.microsoft.com/office/drawing/2014/main" id="{662C0E9A-7824-FF78-5902-B0A1E8E31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268" y="2081820"/>
            <a:ext cx="8204199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614ED1D-55B2-D504-30AA-1E65ACEE6168}"/>
              </a:ext>
            </a:extLst>
          </p:cNvPr>
          <p:cNvSpPr txBox="1"/>
          <p:nvPr/>
        </p:nvSpPr>
        <p:spPr>
          <a:xfrm>
            <a:off x="6773333" y="3136612"/>
            <a:ext cx="2419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Ερωτήσεις;</a:t>
            </a:r>
            <a:endParaRPr lang="en-150" sz="3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09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/>
      </p:transition>
    </mc:Choice>
    <mc:Fallback xmlns="">
      <p:transition>
        <p:wip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D9D27772-B4D4-ADC9-FF0C-AE4A8A542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03882"/>
          </a:xfrm>
        </p:spPr>
        <p:txBody>
          <a:bodyPr>
            <a:normAutofit/>
          </a:bodyPr>
          <a:lstStyle/>
          <a:p>
            <a:r>
              <a:rPr lang="el-GR" sz="2800" dirty="0">
                <a:latin typeface="Arial" panose="020B0604020202020204" pitchFamily="34" charset="0"/>
                <a:cs typeface="Arial" panose="020B0604020202020204" pitchFamily="34" charset="0"/>
              </a:rPr>
              <a:t>Περιεχόμενα</a:t>
            </a:r>
            <a:endParaRPr lang="en-150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3A7691D-635C-52D7-4223-1638DA319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311010"/>
            <a:ext cx="9905999" cy="2990057"/>
          </a:xfrm>
        </p:spPr>
        <p:txBody>
          <a:bodyPr>
            <a:noAutofit/>
          </a:bodyPr>
          <a:lstStyle/>
          <a:p>
            <a:r>
              <a:rPr lang="el-GR" sz="1600" dirty="0">
                <a:latin typeface="Arial" panose="020B0604020202020204" pitchFamily="34" charset="0"/>
                <a:cs typeface="Arial" panose="020B0604020202020204" pitchFamily="34" charset="0"/>
              </a:rPr>
              <a:t>Επαυξημένη πραγματικότητα</a:t>
            </a:r>
          </a:p>
          <a:p>
            <a:r>
              <a:rPr lang="el-GR" sz="1600" cap="none" dirty="0">
                <a:latin typeface="Arial" panose="020B0604020202020204" pitchFamily="34" charset="0"/>
                <a:cs typeface="Arial" panose="020B0604020202020204" pitchFamily="34" charset="0"/>
              </a:rPr>
              <a:t>Επαυξημένη πραγματικότητα (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AR) Vs </a:t>
            </a:r>
            <a:r>
              <a:rPr lang="el-GR" sz="1600" cap="none" dirty="0">
                <a:latin typeface="Arial" panose="020B0604020202020204" pitchFamily="34" charset="0"/>
                <a:cs typeface="Arial" panose="020B0604020202020204" pitchFamily="34" charset="0"/>
              </a:rPr>
              <a:t>Εικονική πραγματικότητα (</a:t>
            </a:r>
            <a:r>
              <a:rPr lang="en-US" sz="1600" cap="none" dirty="0">
                <a:latin typeface="Arial" panose="020B0604020202020204" pitchFamily="34" charset="0"/>
                <a:cs typeface="Arial" panose="020B0604020202020204" pitchFamily="34" charset="0"/>
              </a:rPr>
              <a:t>VR) </a:t>
            </a:r>
            <a:endParaRPr lang="el-GR" sz="1600" cap="none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sz="1600" dirty="0"/>
              <a:t>Ιστορία</a:t>
            </a:r>
            <a:endParaRPr lang="el-G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sz="1600" dirty="0">
                <a:latin typeface="Arial" panose="020B0604020202020204" pitchFamily="34" charset="0"/>
                <a:cs typeface="Arial" panose="020B0604020202020204" pitchFamily="34" charset="0"/>
              </a:rPr>
              <a:t>Πλεονεκτήματα επαυξημένης πραγματικότητας</a:t>
            </a:r>
          </a:p>
          <a:p>
            <a:r>
              <a:rPr lang="el-GR" sz="1600" dirty="0">
                <a:latin typeface="Arial" panose="020B0604020202020204" pitchFamily="34" charset="0"/>
                <a:cs typeface="Arial" panose="020B0604020202020204" pitchFamily="34" charset="0"/>
              </a:rPr>
              <a:t>Πλεονεκτήματα της επαυξημένης πραγματικότητας στην εκπαίδευση για μαθητές	</a:t>
            </a:r>
          </a:p>
          <a:p>
            <a:r>
              <a:rPr lang="el-GR" sz="1600" dirty="0">
                <a:latin typeface="Arial" panose="020B0604020202020204" pitchFamily="34" charset="0"/>
                <a:cs typeface="Arial" panose="020B0604020202020204" pitchFamily="34" charset="0"/>
              </a:rPr>
              <a:t>Πλεονεκτήματα της επαυξημένης πραγματικότητας για εκπαιδευτικούς</a:t>
            </a:r>
          </a:p>
          <a:p>
            <a:r>
              <a:rPr lang="el-GR" sz="1600" dirty="0">
                <a:latin typeface="Arial" panose="020B0604020202020204" pitchFamily="34" charset="0"/>
                <a:cs typeface="Arial" panose="020B0604020202020204" pitchFamily="34" charset="0"/>
              </a:rPr>
              <a:t>Λογισμικό ανάπτυξης και γλώσσα προγραμματισμού</a:t>
            </a:r>
          </a:p>
          <a:p>
            <a:r>
              <a:rPr lang="el-GR" sz="1600" dirty="0">
                <a:latin typeface="Arial" panose="020B0604020202020204" pitchFamily="34" charset="0"/>
                <a:cs typeface="Arial" panose="020B0604020202020204" pitchFamily="34" charset="0"/>
              </a:rPr>
              <a:t>Πλεονεκτήματα του λογισμικού ανάπτυξης και της γλώσσας προγραμματισμού</a:t>
            </a:r>
          </a:p>
          <a:p>
            <a:r>
              <a:rPr lang="el-GR" sz="1600" dirty="0">
                <a:latin typeface="Arial" panose="020B0604020202020204" pitchFamily="34" charset="0"/>
                <a:cs typeface="Arial" panose="020B0604020202020204" pitchFamily="34" charset="0"/>
              </a:rPr>
              <a:t>Στόχος εργασίας</a:t>
            </a:r>
          </a:p>
          <a:p>
            <a:r>
              <a:rPr lang="el-GR" sz="1600" dirty="0">
                <a:latin typeface="Arial" panose="020B0604020202020204" pitchFamily="34" charset="0"/>
                <a:cs typeface="Arial" panose="020B0604020202020204" pitchFamily="34" charset="0"/>
              </a:rPr>
              <a:t>Το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UI</a:t>
            </a:r>
            <a:endParaRPr lang="el-G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l-GR" sz="1600" dirty="0">
                <a:latin typeface="Arial" panose="020B0604020202020204" pitchFamily="34" charset="0"/>
                <a:cs typeface="Arial" panose="020B0604020202020204" pitchFamily="34" charset="0"/>
              </a:rPr>
              <a:t>Σενάρια εφαρμογής</a:t>
            </a:r>
            <a:endParaRPr lang="en-150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AABC0802-7BF6-0F80-E758-7E6115C4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F1BD-DB4C-42C2-A787-29943D09C996}" type="slidenum">
              <a:rPr lang="en-150" smtClean="0"/>
              <a:pPr/>
              <a:t>2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819817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/>
      </p:transition>
    </mc:Choice>
    <mc:Fallback xmlns="">
      <p:transition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B51C301-A506-6A5C-9150-7914EC633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579" y="667566"/>
            <a:ext cx="7660744" cy="1478570"/>
          </a:xfrm>
        </p:spPr>
        <p:txBody>
          <a:bodyPr/>
          <a:lstStyle/>
          <a:p>
            <a:pPr algn="ctr"/>
            <a:r>
              <a:rPr lang="el-GR" dirty="0"/>
              <a:t>Επαυξημένη πραγματικότητα</a:t>
            </a:r>
            <a:endParaRPr lang="en-15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3B9BF15B-F9A0-8682-CDAC-CACFCDC02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1" y="1993407"/>
            <a:ext cx="5330641" cy="2922977"/>
          </a:xfrm>
        </p:spPr>
        <p:txBody>
          <a:bodyPr>
            <a:normAutofit lnSpcReduction="10000"/>
          </a:bodyPr>
          <a:lstStyle/>
          <a:p>
            <a:r>
              <a:rPr lang="el-GR" dirty="0"/>
              <a:t>Επαύξηση του πραγματικού κόσμου με προσθήκη εικονικών στοιχείων.</a:t>
            </a:r>
            <a:endParaRPr lang="en-US" dirty="0"/>
          </a:p>
          <a:p>
            <a:r>
              <a:rPr lang="el-GR" dirty="0"/>
              <a:t>Αλληλεπίδραση με εικονικά στοιχεία.</a:t>
            </a:r>
          </a:p>
          <a:p>
            <a:r>
              <a:rPr lang="el-GR" dirty="0"/>
              <a:t>Εικονικά και πραγματικά στοιχεία αλληλοεπιδρούν μεταξύ τους.</a:t>
            </a: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E40D3D2B-D95B-BD03-DC7F-85DED8D3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F1BD-DB4C-42C2-A787-29943D09C996}" type="slidenum">
              <a:rPr lang="en-150" smtClean="0"/>
              <a:t>3</a:t>
            </a:fld>
            <a:endParaRPr lang="en-150" dirty="0"/>
          </a:p>
        </p:txBody>
      </p:sp>
      <p:pic>
        <p:nvPicPr>
          <p:cNvPr id="8" name="Εικόνα 7">
            <a:extLst>
              <a:ext uri="{FF2B5EF4-FFF2-40B4-BE49-F238E27FC236}">
                <a16:creationId xmlns:a16="http://schemas.microsoft.com/office/drawing/2014/main" id="{3CC85C1F-641D-51B8-93AC-D850AD9BA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243" y="1921933"/>
            <a:ext cx="4803190" cy="319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3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/>
      </p:transition>
    </mc:Choice>
    <mc:Fallback xmlns="">
      <p:transition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8119FA83-6D9F-5F4A-239B-2B53C3075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4138"/>
            <a:ext cx="9906000" cy="1477961"/>
          </a:xfrm>
        </p:spPr>
        <p:txBody>
          <a:bodyPr>
            <a:normAutofit/>
          </a:bodyPr>
          <a:lstStyle/>
          <a:p>
            <a:pPr algn="ctr"/>
            <a:r>
              <a:rPr lang="el-GR" sz="2800" cap="none" dirty="0">
                <a:latin typeface="Arial" panose="020B0604020202020204" pitchFamily="34" charset="0"/>
                <a:cs typeface="Arial" panose="020B0604020202020204" pitchFamily="34" charset="0"/>
              </a:rPr>
              <a:t>Επαυξημένη πραγματικότητα (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AR) Vs </a:t>
            </a:r>
            <a:r>
              <a:rPr lang="el-GR" sz="2800" cap="none" dirty="0">
                <a:latin typeface="Arial" panose="020B0604020202020204" pitchFamily="34" charset="0"/>
                <a:cs typeface="Arial" panose="020B0604020202020204" pitchFamily="34" charset="0"/>
              </a:rPr>
              <a:t>Εικονική πραγματικότητα (</a:t>
            </a:r>
            <a:r>
              <a:rPr lang="en-US" sz="2800" cap="none" dirty="0">
                <a:latin typeface="Arial" panose="020B0604020202020204" pitchFamily="34" charset="0"/>
                <a:cs typeface="Arial" panose="020B0604020202020204" pitchFamily="34" charset="0"/>
              </a:rPr>
              <a:t>VR)</a:t>
            </a:r>
            <a:endParaRPr lang="en-150" sz="2800" cap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Θέση κειμένου 6">
            <a:extLst>
              <a:ext uri="{FF2B5EF4-FFF2-40B4-BE49-F238E27FC236}">
                <a16:creationId xmlns:a16="http://schemas.microsoft.com/office/drawing/2014/main" id="{E44AA718-E41E-B6B8-2CC5-2A9CDFCB76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218544" y="1573432"/>
            <a:ext cx="4878390" cy="823912"/>
          </a:xfrm>
        </p:spPr>
        <p:txBody>
          <a:bodyPr>
            <a:normAutofit/>
          </a:bodyPr>
          <a:lstStyle/>
          <a:p>
            <a:pPr algn="ctr"/>
            <a:r>
              <a:rPr lang="el-GR" sz="1800" cap="none" dirty="0"/>
              <a:t>Επαυξημένη πραγματικότητα</a:t>
            </a:r>
            <a:endParaRPr lang="en-150" sz="180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4C60645D-8E2F-85CE-E3BA-4B85289B4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3198" y="2397343"/>
            <a:ext cx="3114906" cy="2726429"/>
          </a:xfrm>
        </p:spPr>
        <p:txBody>
          <a:bodyPr>
            <a:noAutofit/>
          </a:bodyPr>
          <a:lstStyle/>
          <a:p>
            <a:r>
              <a:rPr lang="el-GR" sz="1400" dirty="0"/>
              <a:t>Επαύξηση πραγματικού με εικονικού κόσμου.</a:t>
            </a:r>
          </a:p>
          <a:p>
            <a:r>
              <a:rPr lang="el-GR" sz="1400" dirty="0"/>
              <a:t>Χρησιμοποιούνται πραγματικού χρόνου ρυθμίσεις.</a:t>
            </a:r>
          </a:p>
          <a:p>
            <a:r>
              <a:rPr lang="el-GR" sz="1400" dirty="0"/>
              <a:t>Οι χρήστες ελέγχουν την παρουσία τους στον πραγματικό κόσμο.</a:t>
            </a:r>
          </a:p>
          <a:p>
            <a:r>
              <a:rPr lang="el-GR" sz="1400" dirty="0"/>
              <a:t>Χρήση από κινητό.</a:t>
            </a:r>
            <a:endParaRPr lang="en-US" sz="1400" dirty="0"/>
          </a:p>
        </p:txBody>
      </p:sp>
      <p:sp>
        <p:nvSpPr>
          <p:cNvPr id="9" name="Θέση κειμένου 8">
            <a:extLst>
              <a:ext uri="{FF2B5EF4-FFF2-40B4-BE49-F238E27FC236}">
                <a16:creationId xmlns:a16="http://schemas.microsoft.com/office/drawing/2014/main" id="{78156673-52F2-2EF5-E1BA-8D705DE98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37777" y="1573432"/>
            <a:ext cx="4646602" cy="823912"/>
          </a:xfrm>
        </p:spPr>
        <p:txBody>
          <a:bodyPr>
            <a:normAutofit/>
          </a:bodyPr>
          <a:lstStyle/>
          <a:p>
            <a:pPr algn="ctr"/>
            <a:r>
              <a:rPr lang="el-GR" sz="1800" cap="none" dirty="0"/>
              <a:t>Εικονική πραγματικότητα</a:t>
            </a:r>
            <a:endParaRPr lang="en-150" sz="1800" dirty="0"/>
          </a:p>
        </p:txBody>
      </p:sp>
      <p:sp>
        <p:nvSpPr>
          <p:cNvPr id="10" name="Θέση περιεχομένου 9">
            <a:extLst>
              <a:ext uri="{FF2B5EF4-FFF2-40B4-BE49-F238E27FC236}">
                <a16:creationId xmlns:a16="http://schemas.microsoft.com/office/drawing/2014/main" id="{DE36A5BC-29D0-07CE-3BA0-FF9F89641E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921489" y="2397344"/>
            <a:ext cx="3966480" cy="2726429"/>
          </a:xfrm>
        </p:spPr>
        <p:txBody>
          <a:bodyPr>
            <a:normAutofit/>
          </a:bodyPr>
          <a:lstStyle/>
          <a:p>
            <a:r>
              <a:rPr lang="el-GR" sz="1400" dirty="0"/>
              <a:t>Εντελώς εικονικός κόσμος.</a:t>
            </a:r>
          </a:p>
          <a:p>
            <a:r>
              <a:rPr lang="el-GR" sz="1400" dirty="0"/>
              <a:t>Ψευδαίσθηση πραγματικότητας μέσα σε εικονικό κόσμο.</a:t>
            </a:r>
          </a:p>
          <a:p>
            <a:r>
              <a:rPr lang="el-GR" sz="1400" dirty="0"/>
              <a:t>Οι χρήστες ελέγχονται από το σύστημα.</a:t>
            </a:r>
          </a:p>
          <a:p>
            <a:r>
              <a:rPr lang="el-GR" sz="1400" dirty="0"/>
              <a:t>Χρειάζεται συγκεκριμένο </a:t>
            </a:r>
            <a:r>
              <a:rPr lang="en-US" sz="1400" dirty="0"/>
              <a:t>headset.</a:t>
            </a:r>
            <a:r>
              <a:rPr lang="el-GR" sz="1400" dirty="0"/>
              <a:t> </a:t>
            </a:r>
          </a:p>
          <a:p>
            <a:endParaRPr lang="en-150" sz="1400" dirty="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6E8CB3BA-F910-6DF5-680F-F6AC6FA33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4548" y="6438751"/>
            <a:ext cx="771089" cy="365125"/>
          </a:xfrm>
        </p:spPr>
        <p:txBody>
          <a:bodyPr/>
          <a:lstStyle/>
          <a:p>
            <a:fld id="{14C7F1BD-DB4C-42C2-A787-29943D09C996}" type="slidenum">
              <a:rPr lang="en-150" smtClean="0"/>
              <a:t>4</a:t>
            </a:fld>
            <a:endParaRPr lang="en-150"/>
          </a:p>
        </p:txBody>
      </p:sp>
      <p:pic>
        <p:nvPicPr>
          <p:cNvPr id="6" name="Εικόνα 5">
            <a:extLst>
              <a:ext uri="{FF2B5EF4-FFF2-40B4-BE49-F238E27FC236}">
                <a16:creationId xmlns:a16="http://schemas.microsoft.com/office/drawing/2014/main" id="{3804EFF2-8AFF-D060-4E87-C0D8F879D8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794" y="2650066"/>
            <a:ext cx="3966480" cy="2125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58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/>
      </p:transition>
    </mc:Choice>
    <mc:Fallback xmlns="">
      <p:transition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4DF2A027-40A4-4C8D-A342-4BB8A6154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/>
              <a:t>Ιστορία</a:t>
            </a:r>
            <a:endParaRPr lang="en-15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66D41EE-E1EC-A78D-9C26-1A13D50D4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070" y="1658143"/>
            <a:ext cx="6479075" cy="3541714"/>
          </a:xfrm>
        </p:spPr>
        <p:txBody>
          <a:bodyPr>
            <a:normAutofit fontScale="40000" lnSpcReduction="20000"/>
          </a:bodyPr>
          <a:lstStyle/>
          <a:p>
            <a:r>
              <a:rPr lang="el-GR" sz="4200" dirty="0"/>
              <a:t>Δημιουργήθηκε το 1968 από τον</a:t>
            </a:r>
            <a:r>
              <a:rPr lang="en-US" sz="4200" dirty="0"/>
              <a:t> Ivan Sutherland.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l-GR" dirty="0"/>
          </a:p>
          <a:p>
            <a:r>
              <a:rPr lang="el-GR" sz="4200" dirty="0"/>
              <a:t>Εξελίχθηκε και επεκτάθηκε στην ιατρική , σε αυτοκινητοβιομηχανίες, στην ψυχαγωγία, στην εκπαίδευση κ.α.</a:t>
            </a:r>
            <a:endParaRPr lang="en-150" sz="4200" dirty="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4103F558-D04E-BA98-9407-A346E6344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F1BD-DB4C-42C2-A787-29943D09C996}" type="slidenum">
              <a:rPr lang="en-150" smtClean="0"/>
              <a:t>5</a:t>
            </a:fld>
            <a:endParaRPr lang="en-15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0804B2-82A0-8CA2-D0D5-5D3FE4BDA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167" y="1079897"/>
            <a:ext cx="3869266" cy="5016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Brief History of Augmented Reality (+ Future Trends &amp; Impact)">
            <a:extLst>
              <a:ext uri="{FF2B5EF4-FFF2-40B4-BE49-F238E27FC236}">
                <a16:creationId xmlns:a16="http://schemas.microsoft.com/office/drawing/2014/main" id="{21E4EB25-4577-7062-4373-37ED36257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4110" y="2097088"/>
            <a:ext cx="3903018" cy="219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7867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/>
      </p:transition>
    </mc:Choice>
    <mc:Fallback xmlns="">
      <p:transition>
        <p:wip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F6DD1E1-B072-564E-17FB-FBD873904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Πλεονεκτήματα επαυξημένης πραγματικότητας</a:t>
            </a:r>
            <a:endParaRPr lang="en-15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75977C77-729A-2A5A-6CE3-1EAE1DDF64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0" y="1950430"/>
            <a:ext cx="9905999" cy="1478570"/>
          </a:xfrm>
        </p:spPr>
        <p:txBody>
          <a:bodyPr>
            <a:normAutofit fontScale="92500" lnSpcReduction="10000"/>
          </a:bodyPr>
          <a:lstStyle/>
          <a:p>
            <a:r>
              <a:rPr lang="el-GR" dirty="0"/>
              <a:t>Δεν απαιτεί ακριβό υλικό.</a:t>
            </a:r>
          </a:p>
          <a:p>
            <a:r>
              <a:rPr lang="el-GR" dirty="0"/>
              <a:t>Άμεσα διαθέσιμες οι τεχνολογίες της για την πλειοψηφία κοινού.</a:t>
            </a:r>
          </a:p>
          <a:p>
            <a:r>
              <a:rPr lang="el-GR" dirty="0"/>
              <a:t>Κεντρίζει το ενδιαφέρον του χρήστη.</a:t>
            </a:r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118D1619-84A0-1209-660B-4FA88E952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F1BD-DB4C-42C2-A787-29943D09C996}" type="slidenum">
              <a:rPr lang="en-150" smtClean="0"/>
              <a:t>6</a:t>
            </a:fld>
            <a:endParaRPr lang="en-150"/>
          </a:p>
        </p:txBody>
      </p:sp>
      <p:pic>
        <p:nvPicPr>
          <p:cNvPr id="2052" name="Picture 4" descr="Pokemon Go Is Getting A Better AR Mode - GameSpot">
            <a:extLst>
              <a:ext uri="{FF2B5EF4-FFF2-40B4-BE49-F238E27FC236}">
                <a16:creationId xmlns:a16="http://schemas.microsoft.com/office/drawing/2014/main" id="{691924C6-8334-53D3-5C3D-5BF5600D0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135" y="3601689"/>
            <a:ext cx="5552547" cy="231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5169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/>
      </p:transition>
    </mc:Choice>
    <mc:Fallback xmlns="">
      <p:transition>
        <p:wip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C63666AB-7B9F-ACD6-5514-9F1D84735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618518"/>
            <a:ext cx="10435237" cy="1478570"/>
          </a:xfrm>
        </p:spPr>
        <p:txBody>
          <a:bodyPr/>
          <a:lstStyle/>
          <a:p>
            <a:pPr algn="ctr"/>
            <a:r>
              <a:rPr lang="el-GR" dirty="0"/>
              <a:t>Πλεονεκτήματα της επαυξημένης πραγματικότητας στην εκπαίδευση για μαθητές	</a:t>
            </a:r>
            <a:endParaRPr lang="en-15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0DC118BC-EDDC-B3AE-1561-19C088C4C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636" y="2169317"/>
            <a:ext cx="10618788" cy="3541714"/>
          </a:xfrm>
        </p:spPr>
        <p:txBody>
          <a:bodyPr>
            <a:normAutofit/>
          </a:bodyPr>
          <a:lstStyle/>
          <a:p>
            <a:r>
              <a:rPr lang="el-GR" dirty="0"/>
              <a:t>Βελτίωση εμπειρίας μαθητών.</a:t>
            </a:r>
          </a:p>
          <a:p>
            <a:r>
              <a:rPr lang="el-GR" dirty="0"/>
              <a:t>Αύξηση κινήτρων για μάθηση και γνώση.</a:t>
            </a:r>
          </a:p>
          <a:p>
            <a:r>
              <a:rPr lang="el-GR" dirty="0"/>
              <a:t>Αλληλεπίδραση μεταξύ μαθητών.</a:t>
            </a:r>
          </a:p>
          <a:p>
            <a:r>
              <a:rPr lang="el-GR" dirty="0"/>
              <a:t>Η εκπαίδευση γίνεται περισσότερο </a:t>
            </a:r>
            <a:r>
              <a:rPr lang="el-GR" dirty="0" err="1"/>
              <a:t>διαδραστική</a:t>
            </a:r>
            <a:r>
              <a:rPr lang="el-GR" dirty="0"/>
              <a:t> και αποτελεσματική.</a:t>
            </a:r>
          </a:p>
          <a:p>
            <a:r>
              <a:rPr lang="el-GR" dirty="0"/>
              <a:t>Η μάθηση γίνεται πιο διασκεδαστική και αβίαστη.</a:t>
            </a:r>
          </a:p>
          <a:p>
            <a:endParaRPr lang="en-150" dirty="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4BD5E365-FB58-4373-96E7-9CD40FC5F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F1BD-DB4C-42C2-A787-29943D09C996}" type="slidenum">
              <a:rPr lang="en-150" smtClean="0"/>
              <a:t>7</a:t>
            </a:fld>
            <a:endParaRPr lang="en-150"/>
          </a:p>
        </p:txBody>
      </p:sp>
      <p:pic>
        <p:nvPicPr>
          <p:cNvPr id="3074" name="Picture 2" descr="Augmented Reality in Education - BitBute">
            <a:extLst>
              <a:ext uri="{FF2B5EF4-FFF2-40B4-BE49-F238E27FC236}">
                <a16:creationId xmlns:a16="http://schemas.microsoft.com/office/drawing/2014/main" id="{0B7CE1C2-9ECF-2174-08F8-F42BEE686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6519" y="1879599"/>
            <a:ext cx="3706106" cy="206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107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/>
      </p:transition>
    </mc:Choice>
    <mc:Fallback xmlns="">
      <p:transition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04418FA1-D671-5CA8-7147-727DD21BD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Πλεονεκτήματα της επαυξημένης πραγματικότητας για εκπαιδευτικούς</a:t>
            </a:r>
            <a:endParaRPr lang="en-150" dirty="0"/>
          </a:p>
        </p:txBody>
      </p:sp>
      <p:sp>
        <p:nvSpPr>
          <p:cNvPr id="3" name="Θέση περιεχομένου 2">
            <a:extLst>
              <a:ext uri="{FF2B5EF4-FFF2-40B4-BE49-F238E27FC236}">
                <a16:creationId xmlns:a16="http://schemas.microsoft.com/office/drawing/2014/main" id="{C52AD989-EA30-3AA0-870B-024D84C94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l-GR" dirty="0"/>
              <a:t>Δίνεται η ευκαιρία στους εκπαιδευτικούς να παρέχουν νέους τρόπους παρουσίασης.</a:t>
            </a:r>
          </a:p>
          <a:p>
            <a:r>
              <a:rPr lang="el-GR" dirty="0"/>
              <a:t>Διευκολύνεται και αυτοματοποιείται η αξιολόγηση των μαθητών.</a:t>
            </a:r>
            <a:endParaRPr lang="en-US" dirty="0"/>
          </a:p>
          <a:p>
            <a:endParaRPr lang="en-150" dirty="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9E4AE05E-51D7-DC0C-C447-0491E6415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F1BD-DB4C-42C2-A787-29943D09C996}" type="slidenum">
              <a:rPr lang="en-150" smtClean="0"/>
              <a:pPr/>
              <a:t>8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380350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/>
      </p:transition>
    </mc:Choice>
    <mc:Fallback xmlns="">
      <p:transition>
        <p:wip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Τίτλος 1">
            <a:extLst>
              <a:ext uri="{FF2B5EF4-FFF2-40B4-BE49-F238E27FC236}">
                <a16:creationId xmlns:a16="http://schemas.microsoft.com/office/drawing/2014/main" id="{B8178B47-59F3-0CE8-CFE9-7830DF910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l-GR" dirty="0"/>
              <a:t>Λογισμικό ανάπτυξης και γλώσσα προγραμματισμού.</a:t>
            </a:r>
            <a:endParaRPr lang="en-150" dirty="0"/>
          </a:p>
        </p:txBody>
      </p:sp>
      <p:sp>
        <p:nvSpPr>
          <p:cNvPr id="5" name="Θέση αριθμού διαφάνειας 4">
            <a:extLst>
              <a:ext uri="{FF2B5EF4-FFF2-40B4-BE49-F238E27FC236}">
                <a16:creationId xmlns:a16="http://schemas.microsoft.com/office/drawing/2014/main" id="{0EE135AF-EC5C-198C-79B8-07B5A3BC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C7F1BD-DB4C-42C2-A787-29943D09C996}" type="slidenum">
              <a:rPr lang="en-150" smtClean="0"/>
              <a:t>9</a:t>
            </a:fld>
            <a:endParaRPr lang="en-150"/>
          </a:p>
        </p:txBody>
      </p:sp>
      <p:pic>
        <p:nvPicPr>
          <p:cNvPr id="1028" name="Picture 4" descr="Vuforia - Unity Manual">
            <a:extLst>
              <a:ext uri="{FF2B5EF4-FFF2-40B4-BE49-F238E27FC236}">
                <a16:creationId xmlns:a16="http://schemas.microsoft.com/office/drawing/2014/main" id="{70A62A43-F68B-A2F9-6357-4667F0FDD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355" y="4752300"/>
            <a:ext cx="2798852" cy="1202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AC6D8308-C4A7-51BB-28C1-D0FE03E634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0662" y="2098051"/>
            <a:ext cx="1984876" cy="184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isual Studio logo and symbol, meaning, history, PNG">
            <a:extLst>
              <a:ext uri="{FF2B5EF4-FFF2-40B4-BE49-F238E27FC236}">
                <a16:creationId xmlns:a16="http://schemas.microsoft.com/office/drawing/2014/main" id="{349825CC-9E1E-E642-22B1-01E51BCA79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355" y="2572722"/>
            <a:ext cx="2798852" cy="1301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C# logo png download">
            <a:extLst>
              <a:ext uri="{FF2B5EF4-FFF2-40B4-BE49-F238E27FC236}">
                <a16:creationId xmlns:a16="http://schemas.microsoft.com/office/drawing/2014/main" id="{75A51B61-F614-8F50-3931-A3A43EE68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5928" y="4553764"/>
            <a:ext cx="1984876" cy="147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7A62062-A3F1-FC7D-67F3-1E8D4FE38374}"/>
              </a:ext>
            </a:extLst>
          </p:cNvPr>
          <p:cNvSpPr txBox="1"/>
          <p:nvPr/>
        </p:nvSpPr>
        <p:spPr>
          <a:xfrm>
            <a:off x="2420662" y="2094443"/>
            <a:ext cx="1984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Unity3D</a:t>
            </a:r>
            <a:endParaRPr lang="en-150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F043E0-A1C9-5ADE-7026-58B92A586856}"/>
              </a:ext>
            </a:extLst>
          </p:cNvPr>
          <p:cNvSpPr txBox="1"/>
          <p:nvPr/>
        </p:nvSpPr>
        <p:spPr>
          <a:xfrm>
            <a:off x="2215082" y="4017490"/>
            <a:ext cx="1984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C#</a:t>
            </a:r>
            <a:endParaRPr lang="en-150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FE07B6-E21D-E799-F35F-F22AE5208555}"/>
              </a:ext>
            </a:extLst>
          </p:cNvPr>
          <p:cNvSpPr txBox="1"/>
          <p:nvPr/>
        </p:nvSpPr>
        <p:spPr>
          <a:xfrm>
            <a:off x="7129119" y="1990515"/>
            <a:ext cx="333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Visual Studio 2019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B31E64-B0A6-D69A-D50B-819A377A8D25}"/>
              </a:ext>
            </a:extLst>
          </p:cNvPr>
          <p:cNvSpPr txBox="1"/>
          <p:nvPr/>
        </p:nvSpPr>
        <p:spPr>
          <a:xfrm>
            <a:off x="7088439" y="4082656"/>
            <a:ext cx="33313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Vuforia</a:t>
            </a:r>
          </a:p>
        </p:txBody>
      </p:sp>
    </p:spTree>
    <p:extLst>
      <p:ext uri="{BB962C8B-B14F-4D97-AF65-F5344CB8AC3E}">
        <p14:creationId xmlns:p14="http://schemas.microsoft.com/office/powerpoint/2010/main" val="3735744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300">
        <p:wipe/>
      </p:transition>
    </mc:Choice>
    <mc:Fallback xmlns="">
      <p:transition>
        <p:wip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Κύκλωμα">
  <a:themeElements>
    <a:clrScheme name="Κύκλωμα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Κύκλωμα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Κύκλωμα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Θέμα του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954</TotalTime>
  <Words>432</Words>
  <Application>Microsoft Office PowerPoint</Application>
  <PresentationFormat>Ευρεία οθόνη</PresentationFormat>
  <Paragraphs>110</Paragraphs>
  <Slides>14</Slides>
  <Notes>12</Notes>
  <HiddenSlides>0</HiddenSlides>
  <MMClips>0</MMClips>
  <ScaleCrop>false</ScaleCrop>
  <HeadingPairs>
    <vt:vector size="6" baseType="variant">
      <vt:variant>
        <vt:lpstr>Γραμματοσειρές που χρησιμοποιούνται</vt:lpstr>
      </vt:variant>
      <vt:variant>
        <vt:i4>3</vt:i4>
      </vt:variant>
      <vt:variant>
        <vt:lpstr>Θέμα</vt:lpstr>
      </vt:variant>
      <vt:variant>
        <vt:i4>1</vt:i4>
      </vt:variant>
      <vt:variant>
        <vt:lpstr>Τίτλοι διαφανειών</vt:lpstr>
      </vt:variant>
      <vt:variant>
        <vt:i4>14</vt:i4>
      </vt:variant>
    </vt:vector>
  </HeadingPairs>
  <TitlesOfParts>
    <vt:vector size="18" baseType="lpstr">
      <vt:lpstr>Arial</vt:lpstr>
      <vt:lpstr>Calibri</vt:lpstr>
      <vt:lpstr>Tw Cen MT</vt:lpstr>
      <vt:lpstr>1_Κύκλωμα</vt:lpstr>
      <vt:lpstr>Ανάπτυξη εκπαιδευτικού παιχνιδιού με χρήση επαυξημένης πραγματικότητας για το μάθημα της Χημείας Β’ Γυμνασίου.</vt:lpstr>
      <vt:lpstr>Περιεχόμενα</vt:lpstr>
      <vt:lpstr>Επαυξημένη πραγματικότητα</vt:lpstr>
      <vt:lpstr>Επαυξημένη πραγματικότητα (AR) Vs Εικονική πραγματικότητα (VR)</vt:lpstr>
      <vt:lpstr>Ιστορία</vt:lpstr>
      <vt:lpstr>Πλεονεκτήματα επαυξημένης πραγματικότητας</vt:lpstr>
      <vt:lpstr>Πλεονεκτήματα της επαυξημένης πραγματικότητας στην εκπαίδευση για μαθητές </vt:lpstr>
      <vt:lpstr>Πλεονεκτήματα της επαυξημένης πραγματικότητας για εκπαιδευτικούς</vt:lpstr>
      <vt:lpstr>Λογισμικό ανάπτυξης και γλώσσα προγραμματισμού.</vt:lpstr>
      <vt:lpstr>Πλεονεκτήματα του λογισμικού ανάπτυξης και της γλώσσας προγραμματισμού.</vt:lpstr>
      <vt:lpstr>Στόχος εργασίας</vt:lpstr>
      <vt:lpstr>Το UI</vt:lpstr>
      <vt:lpstr>Σενάρια εφαρμογής</vt:lpstr>
      <vt:lpstr>Ευχαριστώ για την προσοχή σας!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ΔΙΠΛΩΜΑΤΙΚΗ ΕΡΓΑΣΙΑ</dc:title>
  <dc:creator>ΝΙΚΟΛΑΟΣ ΜΑΥΡΟΔΟΝΤΗΣ</dc:creator>
  <cp:lastModifiedBy>ΝΙΚΟΛΑΟΣ ΜΑΥΡΟΔΟΝΤΗΣ</cp:lastModifiedBy>
  <cp:revision>22</cp:revision>
  <dcterms:created xsi:type="dcterms:W3CDTF">2023-09-29T15:09:26Z</dcterms:created>
  <dcterms:modified xsi:type="dcterms:W3CDTF">2023-10-03T13:16:36Z</dcterms:modified>
</cp:coreProperties>
</file>