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iqncg9brrUcxESqdm1ZGz0lc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pic>
        <p:nvPicPr>
          <p:cNvPr descr="HD-ShadowLong.png" id="13" name="Google Shape;13;p1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103" name="Shape 103"/>
        <p:cNvGrpSpPr/>
        <p:nvPr/>
      </p:nvGrpSpPr>
      <p:grpSpPr>
        <a:xfrm>
          <a:off x="0" y="0"/>
          <a:ext cx="0" cy="0"/>
          <a:chOff x="0" y="0"/>
          <a:chExt cx="0" cy="0"/>
        </a:xfrm>
      </p:grpSpPr>
      <p:pic>
        <p:nvPicPr>
          <p:cNvPr descr="HD-ShadowLong.png" id="104" name="Google Shape;104;p2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2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2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2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14" name="Shape 114"/>
        <p:cNvGrpSpPr/>
        <p:nvPr/>
      </p:nvGrpSpPr>
      <p:grpSpPr>
        <a:xfrm>
          <a:off x="0" y="0"/>
          <a:ext cx="0" cy="0"/>
          <a:chOff x="0" y="0"/>
          <a:chExt cx="0" cy="0"/>
        </a:xfrm>
      </p:grpSpPr>
      <p:pic>
        <p:nvPicPr>
          <p:cNvPr descr="HD-ShadowLong.png" id="115" name="Google Shape;115;p2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24" name="Shape 124"/>
        <p:cNvGrpSpPr/>
        <p:nvPr/>
      </p:nvGrpSpPr>
      <p:grpSpPr>
        <a:xfrm>
          <a:off x="0" y="0"/>
          <a:ext cx="0" cy="0"/>
          <a:chOff x="0" y="0"/>
          <a:chExt cx="0" cy="0"/>
        </a:xfrm>
      </p:grpSpPr>
      <p:pic>
        <p:nvPicPr>
          <p:cNvPr descr="HD-ShadowLong.png" id="125" name="Google Shape;125;p2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135" name="Google Shape;135;p2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s-ES" sz="7200" u="none" cap="none" strike="noStrike">
                <a:solidFill>
                  <a:schemeClr val="lt1"/>
                </a:solidFill>
                <a:latin typeface="Trebuchet MS"/>
                <a:ea typeface="Trebuchet MS"/>
                <a:cs typeface="Trebuchet MS"/>
                <a:sym typeface="Trebuchet MS"/>
              </a:rPr>
              <a:t>“</a:t>
            </a:r>
            <a:endParaRPr/>
          </a:p>
        </p:txBody>
      </p:sp>
      <p:sp>
        <p:nvSpPr>
          <p:cNvPr id="136" name="Google Shape;136;p2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s-E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37" name="Shape 137"/>
        <p:cNvGrpSpPr/>
        <p:nvPr/>
      </p:nvGrpSpPr>
      <p:grpSpPr>
        <a:xfrm>
          <a:off x="0" y="0"/>
          <a:ext cx="0" cy="0"/>
          <a:chOff x="0" y="0"/>
          <a:chExt cx="0" cy="0"/>
        </a:xfrm>
      </p:grpSpPr>
      <p:pic>
        <p:nvPicPr>
          <p:cNvPr descr="HD-ShadowLong.png" id="138" name="Google Shape;138;p2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47" name="Shape 147"/>
        <p:cNvGrpSpPr/>
        <p:nvPr/>
      </p:nvGrpSpPr>
      <p:grpSpPr>
        <a:xfrm>
          <a:off x="0" y="0"/>
          <a:ext cx="0" cy="0"/>
          <a:chOff x="0" y="0"/>
          <a:chExt cx="0" cy="0"/>
        </a:xfrm>
      </p:grpSpPr>
      <p:pic>
        <p:nvPicPr>
          <p:cNvPr descr="HD-ShadowLong.png" id="148" name="Google Shape;148;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62" name="Shape 162"/>
        <p:cNvGrpSpPr/>
        <p:nvPr/>
      </p:nvGrpSpPr>
      <p:grpSpPr>
        <a:xfrm>
          <a:off x="0" y="0"/>
          <a:ext cx="0" cy="0"/>
          <a:chOff x="0" y="0"/>
          <a:chExt cx="0" cy="0"/>
        </a:xfrm>
      </p:grpSpPr>
      <p:pic>
        <p:nvPicPr>
          <p:cNvPr descr="HD-ShadowLong.png" id="163" name="Google Shape;163;p2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2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2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2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0" name="Shape 180"/>
        <p:cNvGrpSpPr/>
        <p:nvPr/>
      </p:nvGrpSpPr>
      <p:grpSpPr>
        <a:xfrm>
          <a:off x="0" y="0"/>
          <a:ext cx="0" cy="0"/>
          <a:chOff x="0" y="0"/>
          <a:chExt cx="0" cy="0"/>
        </a:xfrm>
      </p:grpSpPr>
      <p:pic>
        <p:nvPicPr>
          <p:cNvPr descr="HD-ShadowLong.png" id="181" name="Google Shape;181;p2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7"/>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0" name="Shape 190"/>
        <p:cNvGrpSpPr/>
        <p:nvPr/>
      </p:nvGrpSpPr>
      <p:grpSpPr>
        <a:xfrm>
          <a:off x="0" y="0"/>
          <a:ext cx="0" cy="0"/>
          <a:chOff x="0" y="0"/>
          <a:chExt cx="0" cy="0"/>
        </a:xfrm>
      </p:grpSpPr>
      <p:sp>
        <p:nvSpPr>
          <p:cNvPr id="191" name="Google Shape;191;p2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8"/>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pic>
        <p:nvPicPr>
          <p:cNvPr descr="HD-ShadowLong.png" id="23" name="Google Shape;23;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pic>
        <p:nvPicPr>
          <p:cNvPr descr="HD-ShadowLong.png" id="33" name="Google Shape;33;p1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1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1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pic>
        <p:nvPicPr>
          <p:cNvPr descr="HD-ShadowLong.png" id="43" name="Google Shape;4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5"/>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15"/>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3" name="Shape 53"/>
        <p:cNvGrpSpPr/>
        <p:nvPr/>
      </p:nvGrpSpPr>
      <p:grpSpPr>
        <a:xfrm>
          <a:off x="0" y="0"/>
          <a:ext cx="0" cy="0"/>
          <a:chOff x="0" y="0"/>
          <a:chExt cx="0" cy="0"/>
        </a:xfrm>
      </p:grpSpPr>
      <p:pic>
        <p:nvPicPr>
          <p:cNvPr descr="HD-ShadowLong.png" id="54" name="Google Shape;54;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6" name="Shape 66"/>
        <p:cNvGrpSpPr/>
        <p:nvPr/>
      </p:nvGrpSpPr>
      <p:grpSpPr>
        <a:xfrm>
          <a:off x="0" y="0"/>
          <a:ext cx="0" cy="0"/>
          <a:chOff x="0" y="0"/>
          <a:chExt cx="0" cy="0"/>
        </a:xfrm>
      </p:grpSpPr>
      <p:pic>
        <p:nvPicPr>
          <p:cNvPr descr="HD-ShadowLong.png" id="67" name="Google Shape;67;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5" name="Shape 75"/>
        <p:cNvGrpSpPr/>
        <p:nvPr/>
      </p:nvGrpSpPr>
      <p:grpSpPr>
        <a:xfrm>
          <a:off x="0" y="0"/>
          <a:ext cx="0" cy="0"/>
          <a:chOff x="0" y="0"/>
          <a:chExt cx="0" cy="0"/>
        </a:xfrm>
      </p:grpSpPr>
      <p:pic>
        <p:nvPicPr>
          <p:cNvPr descr="HD-ShadowShort.png" id="76" name="Google Shape;76;p18"/>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1" name="Shape 81"/>
        <p:cNvGrpSpPr/>
        <p:nvPr/>
      </p:nvGrpSpPr>
      <p:grpSpPr>
        <a:xfrm>
          <a:off x="0" y="0"/>
          <a:ext cx="0" cy="0"/>
          <a:chOff x="0" y="0"/>
          <a:chExt cx="0" cy="0"/>
        </a:xfrm>
      </p:grpSpPr>
      <p:pic>
        <p:nvPicPr>
          <p:cNvPr descr="HD-ShadowLong.png" id="82" name="Google Shape;82;p1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pic>
        <p:nvPicPr>
          <p:cNvPr descr="HD-ShadowLong.png" id="93" name="Google Shape;93;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2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306099" y="2742465"/>
            <a:ext cx="8518357"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s-ES"/>
              <a:t>Diagramas de Casos de Uso</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s-ES"/>
              <a:t>Héctor Luis De Pablo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Ejemplo: diagrama</a:t>
            </a:r>
            <a:endParaRPr/>
          </a:p>
        </p:txBody>
      </p:sp>
      <p:pic>
        <p:nvPicPr>
          <p:cNvPr descr="Diagrama&#10;&#10;Descripción generada automáticamente" id="261" name="Google Shape;261;p10"/>
          <p:cNvPicPr preferRelativeResize="0"/>
          <p:nvPr>
            <p:ph idx="1" type="body"/>
          </p:nvPr>
        </p:nvPicPr>
        <p:blipFill rotWithShape="1">
          <a:blip r:embed="rId3">
            <a:alphaModFix/>
          </a:blip>
          <a:srcRect b="0" l="0" r="0" t="0"/>
          <a:stretch/>
        </p:blipFill>
        <p:spPr>
          <a:xfrm>
            <a:off x="2833324" y="2336800"/>
            <a:ext cx="6241850" cy="4230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¿Qué es?</a:t>
            </a:r>
            <a:endParaRPr/>
          </a:p>
        </p:txBody>
      </p:sp>
      <p:sp>
        <p:nvSpPr>
          <p:cNvPr id="209" name="Google Shape;209;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s-ES"/>
              <a:t>Es un tipo de diagrama UML de comportamiento que se usa frecuentemente para analizar sistemas, permitiendo visualizar diferentes tipos de roles del mismo y cómo esos roles interactúan con el sistema.</a:t>
            </a:r>
            <a:endParaRPr/>
          </a:p>
          <a:p>
            <a:pPr indent="-228600" lvl="0" marL="228600" rtl="0" algn="l">
              <a:lnSpc>
                <a:spcPct val="90000"/>
              </a:lnSpc>
              <a:spcBef>
                <a:spcPts val="1000"/>
              </a:spcBef>
              <a:spcAft>
                <a:spcPts val="0"/>
              </a:spcAft>
              <a:buClr>
                <a:schemeClr val="lt1"/>
              </a:buClr>
              <a:buSzPts val="2400"/>
              <a:buChar char="•"/>
            </a:pPr>
            <a:r>
              <a:rPr lang="es-ES"/>
              <a:t>Los elementos son los siguientes:</a:t>
            </a:r>
            <a:endParaRPr/>
          </a:p>
          <a:p>
            <a:pPr indent="-228600" lvl="1" marL="685800" rtl="0" algn="l">
              <a:lnSpc>
                <a:spcPct val="90000"/>
              </a:lnSpc>
              <a:spcBef>
                <a:spcPts val="500"/>
              </a:spcBef>
              <a:spcAft>
                <a:spcPts val="0"/>
              </a:spcAft>
              <a:buClr>
                <a:schemeClr val="lt1"/>
              </a:buClr>
              <a:buSzPts val="2000"/>
              <a:buChar char="•"/>
            </a:pPr>
            <a:r>
              <a:rPr lang="es-ES"/>
              <a:t>Los casos de uso describen, bajo la forma de acciones y reacciones, el comportamiento de un sistema desde el punto de vista del usuario. Se representan mediante una elipse con borde continuo.</a:t>
            </a:r>
            <a:endParaRPr/>
          </a:p>
          <a:p>
            <a:pPr indent="-228600" lvl="1" marL="685800" rtl="0" algn="l">
              <a:lnSpc>
                <a:spcPct val="90000"/>
              </a:lnSpc>
              <a:spcBef>
                <a:spcPts val="500"/>
              </a:spcBef>
              <a:spcAft>
                <a:spcPts val="0"/>
              </a:spcAft>
              <a:buClr>
                <a:schemeClr val="lt1"/>
              </a:buClr>
              <a:buSzPts val="2000"/>
              <a:buChar char="•"/>
            </a:pPr>
            <a:r>
              <a:rPr lang="es-ES"/>
              <a:t>Los actores son entidades externas que interactúan con el sistema. Puede ser una persona, otro sistema o una organización. Se representan con el dibujo esquemático de una persona y puede llevar el nombre de su rol debajo.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Representación gráfica</a:t>
            </a:r>
            <a:endParaRPr/>
          </a:p>
        </p:txBody>
      </p:sp>
      <p:pic>
        <p:nvPicPr>
          <p:cNvPr id="215" name="Google Shape;215;p3"/>
          <p:cNvPicPr preferRelativeResize="0"/>
          <p:nvPr>
            <p:ph idx="1" type="body"/>
          </p:nvPr>
        </p:nvPicPr>
        <p:blipFill rotWithShape="1">
          <a:blip r:embed="rId3">
            <a:alphaModFix/>
          </a:blip>
          <a:srcRect b="0" l="0" r="0" t="0"/>
          <a:stretch/>
        </p:blipFill>
        <p:spPr>
          <a:xfrm>
            <a:off x="2326634" y="2491436"/>
            <a:ext cx="6206090" cy="337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Tipos de relaciones: comunicación</a:t>
            </a:r>
            <a:endParaRPr/>
          </a:p>
        </p:txBody>
      </p:sp>
      <p:sp>
        <p:nvSpPr>
          <p:cNvPr id="221" name="Google Shape;221;p4"/>
          <p:cNvSpPr txBox="1"/>
          <p:nvPr>
            <p:ph idx="1" type="body"/>
          </p:nvPr>
        </p:nvSpPr>
        <p:spPr>
          <a:xfrm>
            <a:off x="680321" y="2336873"/>
            <a:ext cx="9613861" cy="42243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Relación de comunicación: asocia al actor que interviene con el caso de uso y se representa mediante una línea que los une.</a:t>
            </a:r>
            <a:endParaRPr/>
          </a:p>
        </p:txBody>
      </p:sp>
      <p:pic>
        <p:nvPicPr>
          <p:cNvPr descr="Diagrama&#10;&#10;Descripción generada automáticamente" id="222" name="Google Shape;222;p4"/>
          <p:cNvPicPr preferRelativeResize="0"/>
          <p:nvPr/>
        </p:nvPicPr>
        <p:blipFill rotWithShape="1">
          <a:blip r:embed="rId3">
            <a:alphaModFix/>
          </a:blip>
          <a:srcRect b="0" l="0" r="0" t="0"/>
          <a:stretch/>
        </p:blipFill>
        <p:spPr>
          <a:xfrm>
            <a:off x="2155412" y="3435105"/>
            <a:ext cx="5464500" cy="19550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Tipos de relaciones: inclusión</a:t>
            </a:r>
            <a:endParaRPr/>
          </a:p>
        </p:txBody>
      </p:sp>
      <p:sp>
        <p:nvSpPr>
          <p:cNvPr id="228" name="Google Shape;228;p5"/>
          <p:cNvSpPr txBox="1"/>
          <p:nvPr>
            <p:ph idx="1" type="body"/>
          </p:nvPr>
        </p:nvSpPr>
        <p:spPr>
          <a:xfrm>
            <a:off x="680325" y="2336875"/>
            <a:ext cx="4999500" cy="3975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s-ES"/>
              <a:t>Relación de inclusión: se utiliza cuando un caso de uso reutiliza la funcionalidad de otro caso de uso; por tanto, el comportamiento del caso de uso incluido será obligatorio y siempre se ejecutará como parte del caso de uso principal. Se representa con una flecha discontinua hacia el caso que se incluye y la palabra include.</a:t>
            </a:r>
            <a:endParaRPr/>
          </a:p>
        </p:txBody>
      </p:sp>
      <p:pic>
        <p:nvPicPr>
          <p:cNvPr descr="Diagrama" id="229" name="Google Shape;229;p5"/>
          <p:cNvPicPr preferRelativeResize="0"/>
          <p:nvPr/>
        </p:nvPicPr>
        <p:blipFill rotWithShape="1">
          <a:blip r:embed="rId3">
            <a:alphaModFix/>
          </a:blip>
          <a:srcRect b="0" l="0" r="0" t="0"/>
          <a:stretch/>
        </p:blipFill>
        <p:spPr>
          <a:xfrm>
            <a:off x="5679894" y="2731519"/>
            <a:ext cx="6199896" cy="2810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Tipos de relaciones: extensión</a:t>
            </a:r>
            <a:endParaRPr/>
          </a:p>
        </p:txBody>
      </p:sp>
      <p:sp>
        <p:nvSpPr>
          <p:cNvPr id="235" name="Google Shape;235;p6"/>
          <p:cNvSpPr txBox="1"/>
          <p:nvPr>
            <p:ph idx="1" type="body"/>
          </p:nvPr>
        </p:nvSpPr>
        <p:spPr>
          <a:xfrm>
            <a:off x="680325" y="2336875"/>
            <a:ext cx="9613800" cy="39759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s-ES"/>
              <a:t>Relación de extensión: se utiliza cuando un caso de uso opcionalmente amplía el comportamiento de otro caso de uso, es decir, agrega comportamiento adicional del caso de uso base bajo unas determinadas circunstancias. El caso de uso extendido depende del base. Se representa con una línea discontinua desde el caso de usa que se extiende hacia el base y con la palabra extend.</a:t>
            </a:r>
            <a:endParaRPr/>
          </a:p>
          <a:p>
            <a:pPr indent="-76200" lvl="0" marL="228600" rtl="0" algn="l">
              <a:lnSpc>
                <a:spcPct val="90000"/>
              </a:lnSpc>
              <a:spcBef>
                <a:spcPts val="1000"/>
              </a:spcBef>
              <a:spcAft>
                <a:spcPts val="0"/>
              </a:spcAft>
              <a:buClr>
                <a:schemeClr val="lt1"/>
              </a:buClr>
              <a:buSzPts val="2400"/>
              <a:buNone/>
            </a:pPr>
            <a:r>
              <a:t/>
            </a:r>
            <a:endParaRPr/>
          </a:p>
        </p:txBody>
      </p:sp>
      <p:pic>
        <p:nvPicPr>
          <p:cNvPr descr="Diagrama&#10;&#10;Descripción generada automáticamente" id="236" name="Google Shape;236;p6"/>
          <p:cNvPicPr preferRelativeResize="0"/>
          <p:nvPr/>
        </p:nvPicPr>
        <p:blipFill rotWithShape="1">
          <a:blip r:embed="rId3">
            <a:alphaModFix/>
          </a:blip>
          <a:srcRect b="0" l="0" r="0" t="0"/>
          <a:stretch/>
        </p:blipFill>
        <p:spPr>
          <a:xfrm>
            <a:off x="1498460" y="4768787"/>
            <a:ext cx="7508372" cy="14123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Tipos de relación: generalización</a:t>
            </a:r>
            <a:endParaRPr/>
          </a:p>
        </p:txBody>
      </p:sp>
      <p:sp>
        <p:nvSpPr>
          <p:cNvPr id="242" name="Google Shape;242;p7"/>
          <p:cNvSpPr txBox="1"/>
          <p:nvPr>
            <p:ph idx="1" type="body"/>
          </p:nvPr>
        </p:nvSpPr>
        <p:spPr>
          <a:xfrm>
            <a:off x="680321" y="2336873"/>
            <a:ext cx="3955847"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Relación de generalización de un actor: el actor hereda los casos de uso que tenga el actor padre; se representa con una flecha que sale del hijo hacia el padre.</a:t>
            </a:r>
            <a:endParaRPr/>
          </a:p>
          <a:p>
            <a:pPr indent="-76200" lvl="0" marL="228600" rtl="0" algn="l">
              <a:lnSpc>
                <a:spcPct val="90000"/>
              </a:lnSpc>
              <a:spcBef>
                <a:spcPts val="1000"/>
              </a:spcBef>
              <a:spcAft>
                <a:spcPts val="0"/>
              </a:spcAft>
              <a:buClr>
                <a:schemeClr val="lt1"/>
              </a:buClr>
              <a:buSzPts val="2400"/>
              <a:buNone/>
            </a:pPr>
            <a:r>
              <a:t/>
            </a:r>
            <a:endParaRPr/>
          </a:p>
        </p:txBody>
      </p:sp>
      <p:pic>
        <p:nvPicPr>
          <p:cNvPr descr="Diagrama" id="243" name="Google Shape;243;p7"/>
          <p:cNvPicPr preferRelativeResize="0"/>
          <p:nvPr/>
        </p:nvPicPr>
        <p:blipFill rotWithShape="1">
          <a:blip r:embed="rId3">
            <a:alphaModFix/>
          </a:blip>
          <a:srcRect b="0" l="0" r="0" t="0"/>
          <a:stretch/>
        </p:blipFill>
        <p:spPr>
          <a:xfrm>
            <a:off x="4796498" y="2509016"/>
            <a:ext cx="6167265" cy="35957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Descripción de un caso de uso</a:t>
            </a:r>
            <a:endParaRPr/>
          </a:p>
        </p:txBody>
      </p:sp>
      <p:sp>
        <p:nvSpPr>
          <p:cNvPr id="249" name="Google Shape;249;p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lt1"/>
              </a:buClr>
              <a:buSzPct val="100000"/>
              <a:buChar char="•"/>
            </a:pPr>
            <a:r>
              <a:rPr lang="es-ES" sz="3200"/>
              <a:t>Además del diagrama se debe realizar una descripción de cada caso de uso. Una buena descripción debe incluir:</a:t>
            </a:r>
            <a:endParaRPr/>
          </a:p>
          <a:p>
            <a:pPr indent="-228600" lvl="1" marL="685800" rtl="0" algn="l">
              <a:lnSpc>
                <a:spcPct val="90000"/>
              </a:lnSpc>
              <a:spcBef>
                <a:spcPts val="500"/>
              </a:spcBef>
              <a:spcAft>
                <a:spcPts val="0"/>
              </a:spcAft>
              <a:buClr>
                <a:schemeClr val="lt1"/>
              </a:buClr>
              <a:buSzPct val="100000"/>
              <a:buChar char="•"/>
            </a:pPr>
            <a:r>
              <a:rPr lang="es-ES" sz="2800"/>
              <a:t>Los actores involucrados</a:t>
            </a:r>
            <a:endParaRPr/>
          </a:p>
          <a:p>
            <a:pPr indent="-228600" lvl="1" marL="685800" rtl="0" algn="l">
              <a:lnSpc>
                <a:spcPct val="90000"/>
              </a:lnSpc>
              <a:spcBef>
                <a:spcPts val="500"/>
              </a:spcBef>
              <a:spcAft>
                <a:spcPts val="0"/>
              </a:spcAft>
              <a:buClr>
                <a:schemeClr val="lt1"/>
              </a:buClr>
              <a:buSzPct val="100000"/>
              <a:buChar char="•"/>
            </a:pPr>
            <a:r>
              <a:rPr lang="es-ES" sz="2800"/>
              <a:t>Precondición: el estado inicial del que parte el caso de uso</a:t>
            </a:r>
            <a:endParaRPr/>
          </a:p>
          <a:p>
            <a:pPr indent="-228600" lvl="1" marL="685800" rtl="0" algn="l">
              <a:lnSpc>
                <a:spcPct val="90000"/>
              </a:lnSpc>
              <a:spcBef>
                <a:spcPts val="500"/>
              </a:spcBef>
              <a:spcAft>
                <a:spcPts val="0"/>
              </a:spcAft>
              <a:buClr>
                <a:schemeClr val="lt1"/>
              </a:buClr>
              <a:buSzPct val="100000"/>
              <a:buChar char="•"/>
            </a:pPr>
            <a:r>
              <a:rPr lang="es-ES" sz="2800"/>
              <a:t>El flujo básico: los eventos por los que pasa el caso de uso</a:t>
            </a:r>
            <a:endParaRPr/>
          </a:p>
          <a:p>
            <a:pPr indent="-228600" lvl="1" marL="685800" rtl="0" algn="l">
              <a:lnSpc>
                <a:spcPct val="90000"/>
              </a:lnSpc>
              <a:spcBef>
                <a:spcPts val="500"/>
              </a:spcBef>
              <a:spcAft>
                <a:spcPts val="0"/>
              </a:spcAft>
              <a:buClr>
                <a:schemeClr val="lt1"/>
              </a:buClr>
              <a:buSzPct val="100000"/>
              <a:buChar char="•"/>
            </a:pPr>
            <a:r>
              <a:rPr lang="es-ES" sz="2800"/>
              <a:t>Caminos alternativos: desviaciones del flujo básico</a:t>
            </a:r>
            <a:endParaRPr/>
          </a:p>
          <a:p>
            <a:pPr indent="-228600" lvl="1" marL="685800" rtl="0" algn="l">
              <a:lnSpc>
                <a:spcPct val="90000"/>
              </a:lnSpc>
              <a:spcBef>
                <a:spcPts val="500"/>
              </a:spcBef>
              <a:spcAft>
                <a:spcPts val="0"/>
              </a:spcAft>
              <a:buClr>
                <a:schemeClr val="lt1"/>
              </a:buClr>
              <a:buSzPct val="100000"/>
              <a:buChar char="•"/>
            </a:pPr>
            <a:r>
              <a:rPr lang="es-ES" sz="2800"/>
              <a:t>Postcondición: estado final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Ejemplo: introducir un usuario en una agenda de excompañeros</a:t>
            </a:r>
            <a:endParaRPr/>
          </a:p>
        </p:txBody>
      </p:sp>
      <p:sp>
        <p:nvSpPr>
          <p:cNvPr id="255" name="Google Shape;255;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s-ES"/>
              <a:t>Actores involucrados: usuario</a:t>
            </a:r>
            <a:endParaRPr/>
          </a:p>
          <a:p>
            <a:pPr indent="-228600" lvl="0" marL="228600" rtl="0" algn="l">
              <a:lnSpc>
                <a:spcPct val="90000"/>
              </a:lnSpc>
              <a:spcBef>
                <a:spcPts val="1000"/>
              </a:spcBef>
              <a:spcAft>
                <a:spcPts val="0"/>
              </a:spcAft>
              <a:buClr>
                <a:schemeClr val="lt1"/>
              </a:buClr>
              <a:buSzPts val="2400"/>
              <a:buChar char="•"/>
            </a:pPr>
            <a:r>
              <a:rPr lang="es-ES"/>
              <a:t>Precondición: la agenda tiene que estar creada</a:t>
            </a:r>
            <a:endParaRPr/>
          </a:p>
          <a:p>
            <a:pPr indent="-228600" lvl="0" marL="228600" rtl="0" algn="l">
              <a:lnSpc>
                <a:spcPct val="90000"/>
              </a:lnSpc>
              <a:spcBef>
                <a:spcPts val="1000"/>
              </a:spcBef>
              <a:spcAft>
                <a:spcPts val="0"/>
              </a:spcAft>
              <a:buClr>
                <a:schemeClr val="lt1"/>
              </a:buClr>
              <a:buSzPts val="2400"/>
              <a:buChar char="•"/>
            </a:pPr>
            <a:r>
              <a:rPr lang="es-ES"/>
              <a:t>Flujo básico:</a:t>
            </a:r>
            <a:endParaRPr/>
          </a:p>
          <a:p>
            <a:pPr indent="-228600" lvl="1" marL="685800" rtl="0" algn="l">
              <a:lnSpc>
                <a:spcPct val="90000"/>
              </a:lnSpc>
              <a:spcBef>
                <a:spcPts val="500"/>
              </a:spcBef>
              <a:spcAft>
                <a:spcPts val="0"/>
              </a:spcAft>
              <a:buClr>
                <a:schemeClr val="lt1"/>
              </a:buClr>
              <a:buSzPts val="2000"/>
              <a:buChar char="•"/>
            </a:pPr>
            <a:r>
              <a:rPr lang="es-ES"/>
              <a:t>El usuario solicita introducir un nuevo excompañero</a:t>
            </a:r>
            <a:endParaRPr/>
          </a:p>
          <a:p>
            <a:pPr indent="-228600" lvl="1" marL="685800" rtl="0" algn="l">
              <a:lnSpc>
                <a:spcPct val="90000"/>
              </a:lnSpc>
              <a:spcBef>
                <a:spcPts val="500"/>
              </a:spcBef>
              <a:spcAft>
                <a:spcPts val="0"/>
              </a:spcAft>
              <a:buClr>
                <a:schemeClr val="lt1"/>
              </a:buClr>
              <a:buSzPts val="2000"/>
              <a:buChar char="•"/>
            </a:pPr>
            <a:r>
              <a:rPr lang="es-ES"/>
              <a:t>Se pide al usuario que introduzca los datos</a:t>
            </a:r>
            <a:endParaRPr/>
          </a:p>
          <a:p>
            <a:pPr indent="-228600" lvl="1" marL="685800" rtl="0" algn="l">
              <a:lnSpc>
                <a:spcPct val="90000"/>
              </a:lnSpc>
              <a:spcBef>
                <a:spcPts val="500"/>
              </a:spcBef>
              <a:spcAft>
                <a:spcPts val="0"/>
              </a:spcAft>
              <a:buClr>
                <a:schemeClr val="lt1"/>
              </a:buClr>
              <a:buSzPts val="2000"/>
              <a:buChar char="•"/>
            </a:pPr>
            <a:r>
              <a:rPr lang="es-ES"/>
              <a:t>El sistema comprueba que no hay datos repetidos y lo añade en la agenda</a:t>
            </a:r>
            <a:endParaRPr/>
          </a:p>
          <a:p>
            <a:pPr indent="-228600" lvl="1" marL="685800" rtl="0" algn="l">
              <a:lnSpc>
                <a:spcPct val="90000"/>
              </a:lnSpc>
              <a:spcBef>
                <a:spcPts val="500"/>
              </a:spcBef>
              <a:spcAft>
                <a:spcPts val="0"/>
              </a:spcAft>
              <a:buClr>
                <a:schemeClr val="lt1"/>
              </a:buClr>
              <a:buSzPts val="2000"/>
              <a:buChar char="•"/>
            </a:pPr>
            <a:r>
              <a:rPr lang="es-ES"/>
              <a:t>Se vuelve a solicitar al usuario la selección de una operación.</a:t>
            </a:r>
            <a:endParaRPr/>
          </a:p>
          <a:p>
            <a:pPr indent="-228600" lvl="0" marL="228600" rtl="0" algn="l">
              <a:lnSpc>
                <a:spcPct val="90000"/>
              </a:lnSpc>
              <a:spcBef>
                <a:spcPts val="1000"/>
              </a:spcBef>
              <a:spcAft>
                <a:spcPts val="0"/>
              </a:spcAft>
              <a:buClr>
                <a:schemeClr val="lt1"/>
              </a:buClr>
              <a:buSzPts val="2400"/>
              <a:buChar char="•"/>
            </a:pPr>
            <a:r>
              <a:rPr lang="es-ES"/>
              <a:t>Caminos alternativos: si ya hay un nombre igual en la agenda en el paso 3 se muestra un error al usuario y se vuelve al paso 2.</a:t>
            </a:r>
            <a:endParaRPr/>
          </a:p>
          <a:p>
            <a:pPr indent="-228600" lvl="0" marL="228600" rtl="0" algn="l">
              <a:lnSpc>
                <a:spcPct val="90000"/>
              </a:lnSpc>
              <a:spcBef>
                <a:spcPts val="1000"/>
              </a:spcBef>
              <a:spcAft>
                <a:spcPts val="0"/>
              </a:spcAft>
              <a:buClr>
                <a:schemeClr val="lt1"/>
              </a:buClr>
              <a:buSzPts val="2400"/>
              <a:buChar char="•"/>
            </a:pPr>
            <a:r>
              <a:rPr lang="es-ES"/>
              <a:t>Postcondición: se agrega un nuevo excompañero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ín">
  <a:themeElements>
    <a:clrScheme name="Berlí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2024-08-15T08:29:18Z</dcterms:created>
  <dc:creator>Héctor Luis De Pablo</dc:creator>
</cp:coreProperties>
</file>