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OzWR0o/N5lxBYqrK5T/EboHpc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8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7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E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s-E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31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31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31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31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31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32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32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32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32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32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32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32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32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0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0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2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2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2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5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6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7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ES"/>
              <a:t>Proceso de Ingeniería de Software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Héctor Luis De Pablo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Ejemplo: Cadena de hoteles</a:t>
            </a:r>
            <a:endParaRPr/>
          </a:p>
        </p:txBody>
      </p:sp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680321" y="2336872"/>
            <a:ext cx="9613861" cy="4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Pruebas Unitarias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Se realizan pruebas en el módulo de búsqueda para verificar que filtra habitaciones correctamente.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Pruebas de Integración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Verificar que al realizar una búsqueda en la interfaz, la solicitud llega al microservicio correcto y la respuesta se muestra apropiadamente.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Pruebas de Sistema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El sistema completo se prueba en un entorno que simula el entorno de producción. Se realizan pruebas de extremo a extremo, verificando que los usuarios pueden buscar, reservar y recibir confirmaciones por correo electrónico.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Pruebas de Aceptación del Usuario (UAT)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El sistema se presenta a un grupo de usuarios reales que prueban su funcionalidad. Recogen feedback sobre la usabilidad y efectividad, haciendo ajustes finales antes del lanzamiento.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Fases: Implantación</a:t>
            </a:r>
            <a:endParaRPr/>
          </a:p>
        </p:txBody>
      </p:sp>
      <p:sp>
        <p:nvSpPr>
          <p:cNvPr id="263" name="Google Shape;263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Consiste en la entrega del software al cliente y la evaluación de este por parte del cliente, quien proporciona retroalimentación. Se despliega el programa en entorno de producción que puede llevar a configurar un servidor o a migrar datos.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Es posible que haya errores que no aparecían en entornos anteriores que obliguen a modificar el software.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Se comprueba que el producto cumple con las especificaciones del usuario y de que toda la documentación esté correctamente.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Ejemplo: Cadena de hoteles</a:t>
            </a:r>
            <a:endParaRPr/>
          </a:p>
        </p:txBody>
      </p:sp>
      <p:sp>
        <p:nvSpPr>
          <p:cNvPr id="269" name="Google Shape;269;p12"/>
          <p:cNvSpPr txBox="1"/>
          <p:nvPr>
            <p:ph idx="1" type="body"/>
          </p:nvPr>
        </p:nvSpPr>
        <p:spPr>
          <a:xfrm>
            <a:off x="680321" y="2336872"/>
            <a:ext cx="9613861" cy="403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El equipo configura el entorno de producción, asegurándose de que es escalable y seguro. Configuran servidores en la nube (por ejemplo, AWS) y una base de datos de producción.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Despliegue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Se realiza el despliegue del sistema en producción. Se utiliza un proceso de despliegue continuo (CI/CD) que automatiza la puesta en marcha de nuevas versiones del software sin interrumpir a los usuarios.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Monitoreo Post-Despliegue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Después del despliegue, el equipo monitorea el rendimiento del sistema en tiempo real para asegurar que funciona como se espera y cumple con los requisitos de rendimiento y disponibilidad.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Fases: Mantenimiento</a:t>
            </a:r>
            <a:endParaRPr/>
          </a:p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Se trata de una tarea adicional. El software sufrirá cambios después de que se entregue a cliente. Estos cambios pueden ser debidos: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A que se han encontrado errores (mantenimiento correctivo)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A que el software se adapte a cambios externos, por ejemplo, un nuevo Sistema Operativo (Mantenimiento adaptativo)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A que el cliente requiera cambios en el futuro (mantenimiento perfectivo)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El mantenimiento aplica cada una de las actividades precedentes a un programa existente en vez de a uno nuevo.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Ejemplo: Cadena de hoteles</a:t>
            </a:r>
            <a:endParaRPr/>
          </a:p>
        </p:txBody>
      </p:sp>
      <p:sp>
        <p:nvSpPr>
          <p:cNvPr id="281" name="Google Shape;281;p14"/>
          <p:cNvSpPr txBox="1"/>
          <p:nvPr>
            <p:ph idx="1" type="body"/>
          </p:nvPr>
        </p:nvSpPr>
        <p:spPr>
          <a:xfrm>
            <a:off x="680321" y="2336873"/>
            <a:ext cx="9613861" cy="416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Corrección de Errores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Se atienden los errores reportados por los usuarios o detectados por el monitoreo. Se realizan parches rápidos para corregir problemas críticos.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Actualizaciones y Mejoras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El sistema se actualiza regularmente para mejorar su funcionalidad o agregar nuevas características. Por ejemplo, agregar una nueva funcionalidad que permita a los usuarios dejar opiniones sobre su estancia en el hotel.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Soporte y Operación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El equipo de soporte técnico está disponible para asistir a los usuarios y resolver cualquier problema que surja durante el uso del sistema. También se realizan tareas rutinarias de mantenimiento como la optimización de la base de datos y la actualización de los sistemas de seguridad.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Actividades </a:t>
            </a:r>
            <a:r>
              <a:rPr i="1" lang="es-ES"/>
              <a:t>sombrilla</a:t>
            </a:r>
            <a:r>
              <a:rPr lang="es-ES"/>
              <a:t> (Pressman 2010)</a:t>
            </a:r>
            <a:endParaRPr/>
          </a:p>
        </p:txBody>
      </p:sp>
      <p:sp>
        <p:nvSpPr>
          <p:cNvPr id="287" name="Google Shape;287;p15"/>
          <p:cNvSpPr txBox="1"/>
          <p:nvPr>
            <p:ph idx="1" type="body"/>
          </p:nvPr>
        </p:nvSpPr>
        <p:spPr>
          <a:xfrm>
            <a:off x="680321" y="2336872"/>
            <a:ext cx="10132058" cy="403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171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Seguimiento y control del proyecto de software: comparación continua con el plan para la correcta toma de decisiones.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Administración del riesgo: evaluar el riesgo que pueda comprometer la calidad del software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Aseguramiento de la calidad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Revisiones técnicas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Medición: definir mediciones del proceso y proyecto para ayudar al equipo  a satisfacer las necesidades del cliente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Administración de la configuración del software: administra los cambios a largo plazo.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Administración de la reutilización: consiste en establecer criterios para poder usar productos de trabajo en proyectos posteriores, es decir, componentes reutilizables.</a:t>
            </a:r>
            <a:endParaRPr/>
          </a:p>
          <a:p>
            <a:pPr indent="-2171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Preparación y producción del producto de trabajo: agrupa las actividades necesarias para crear productos del trabajo con modelos, documentos, registros…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Actividad 1</a:t>
            </a:r>
            <a:endParaRPr/>
          </a:p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498262" y="2754526"/>
            <a:ext cx="580896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de Gestión de Inventarios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Aplicación de E-Commerce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Plataforma de Gestión de Recursos Humanos (HR)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Aplicación de Banca en Línea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de Gestión de Hospitales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Plataforma de Aprendizaje en Línea (LMS)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de Control de Acceso y Seguridad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Aplicación de Gestión de Proyectos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de Gestión de Bibliotecas</a:t>
            </a: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6307231" y="2577550"/>
            <a:ext cx="567829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Plataforma de Redes Sociales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Aplicación de Seguimiento de Fitness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de Facturación y Contabilidad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de Gestión de Eventos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Aplicación de Gestión de Flotas de Vehículos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de Gestión Documental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Plataforma de Encuestas y Análisis de Datos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Aplicación de Mensajería y Comunicación Interna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de Gestión de Transporte Público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Aplicación de Gestión de Turnos para Personal</a:t>
            </a: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680321" y="753228"/>
            <a:ext cx="978120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Problemas fundamentales</a:t>
            </a:r>
            <a:endParaRPr/>
          </a:p>
        </p:txBody>
      </p:sp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/>
              <a:t>Años 70 🡪 </a:t>
            </a:r>
            <a:r>
              <a:rPr i="1" lang="es-ES"/>
              <a:t>crisis del software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La planificación y estimación de costes era imprecisa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La productividad de los desarrolladores de software no se correspondía con la demanda de servicios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La calidad del software no llegaba a veces a ser ni adecuada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/>
              <a:t>Solución 🡪 Ingenieria de Software (Bauer): “el establecimiento y uso de principios de ingeniería para llegar a obtener un software rentable, que sea fiable y que funcione eficientemente en máquinas reales”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Fases: Análisis o especificación</a:t>
            </a:r>
            <a:endParaRPr/>
          </a:p>
        </p:txBody>
      </p:sp>
      <p:sp>
        <p:nvSpPr>
          <p:cNvPr id="215" name="Google Shape;215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El objetivo de esta tarea es analizar las necesidades de los usuarios potenciales para determinar qué debe hacer la aplicación y escribir una especificación precisa de dicho sistema.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Se pretende responder a las siguientes preguntas: ¿Qué información ha de ser procesada? ¿Qué función y rendimiento se desean? ¿Qué interfaces deben establecerse? ¿Qué restricciones de diseño existen? ¿qué criterios de validación se necesitan para definir un sistema correcto?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Es una fase inicial de comunicación y extracción de información.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Ejemplo: Cadena de hoteles</a:t>
            </a:r>
            <a:endParaRPr/>
          </a:p>
        </p:txBody>
      </p:sp>
      <p:sp>
        <p:nvSpPr>
          <p:cNvPr id="221" name="Google Shape;221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Recopilación de requisitos: recopilar datos y reunirse con el cliente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Funcionales: los usuarios deben poder buscar habitaciones por fecha, ubicación y tipo de habitación; el sistema debe permitir a los usuarios poder registrarse, iniciar sesión y gestionar reservas; los admin deben poder actualizar información; el sistema debe poder enviar confirmaciones de reserva por mail.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No funcionales: el sistema debe poder manejar 10.000 usuarios de manera concurrente; la búsqueda de habitación debe realizarse en menos de 2”; las conexiones deben estar cifradas mediante htttps.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/>
              <a:t>Especificación de requisitos: El equipo crea un documento SRS, un documento cuyo propósito es proporcionar una descripción completa de un producto de software, incluyendo propósito, características, parámetros de rendimiento…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Fases: Diseño</a:t>
            </a:r>
            <a:endParaRPr/>
          </a:p>
        </p:txBody>
      </p:sp>
      <p:sp>
        <p:nvSpPr>
          <p:cNvPr id="227" name="Google Shape;227;p5"/>
          <p:cNvSpPr txBox="1"/>
          <p:nvPr>
            <p:ph idx="1" type="body"/>
          </p:nvPr>
        </p:nvSpPr>
        <p:spPr>
          <a:xfrm>
            <a:off x="680321" y="2336873"/>
            <a:ext cx="9613861" cy="4208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En esta fase se traducen los resultados de la fase anterior en componentes de software (tablas de una base de datos, programas con funciones, clases con atributos y métodos…)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2 subfases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Diseño arquitectura (Alto nivel): definición de la arquitectura (patrones de diseño), identificación de módulos y componentes con funciones específicas, diseño de la interfaz, elección de tecnologías.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Diseño detallado (Bajo nivel): descripción de algoritmos y estructuras de datos, diseño de base de datos, diagramas detallados, especificaciones de seguridad como la autenticación y protección de datos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Las preguntas clave son: ¿cuál es la mejor arquitectura? ¿cómo se comunican los módulos entre sí? ¿cómo impactan los diseños? ¿Qué algoritmos son más eficientes? ¿cómo se manejarán las interfaces?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Ejemplo: cadena de hoteles</a:t>
            </a:r>
            <a:endParaRPr/>
          </a:p>
        </p:txBody>
      </p:sp>
      <p:sp>
        <p:nvSpPr>
          <p:cNvPr id="233" name="Google Shape;233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Alto nivel: arquitectura de microservicios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Microservicio de búsqueda de habitaciones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Microservicio de gestión de reservas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Microservicio de gestión de usuarios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Base de datos relacional para datos de usuarios, reservas y disponibilidad.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ES"/>
              <a:t>Base de datos NoSQL para manejar caché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Bajo nivel: desarrollo de diagramas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Fases: Programación</a:t>
            </a:r>
            <a:endParaRPr/>
          </a:p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Traducción de la fase de diseño en algo tangible en código. Se trabaja en las tecnologías elegidas, el IDE y se establece un control de versiones. Se aplica la arquitectura elegida al proyecto, se configuran las librerías.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Se debuguea, se depura y se documenta el código a la par que se van estableciendo diferentes ramas en las que trabajar.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Ejemplo: Cadena de hoteles</a:t>
            </a:r>
            <a:endParaRPr/>
          </a:p>
        </p:txBody>
      </p:sp>
      <p:sp>
        <p:nvSpPr>
          <p:cNvPr id="245" name="Google Shape;245;p8"/>
          <p:cNvSpPr txBox="1"/>
          <p:nvPr>
            <p:ph idx="1" type="body"/>
          </p:nvPr>
        </p:nvSpPr>
        <p:spPr>
          <a:xfrm>
            <a:off x="680321" y="2336872"/>
            <a:ext cx="9613861" cy="4128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5359"/>
              <a:buNone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Configuración del entorno: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65359"/>
              <a:buFont typeface="Noto Sans Symbols"/>
              <a:buChar char="∙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Lenguaje de programación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Python para los microservicios backend, con Django como framework.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65359"/>
              <a:buFont typeface="Noto Sans Symbols"/>
              <a:buChar char="∙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Framework frontend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React.js para la interfaz de usuario.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65359"/>
              <a:buFont typeface="Noto Sans Symbols"/>
              <a:buChar char="∙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Control de versiones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Git con GitHub para gestionar el código fuente.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65359"/>
              <a:buFont typeface="Noto Sans Symbols"/>
              <a:buChar char="∙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Integración continua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Jenkins para automatizar pruebas y despliegues (herramienta de automatización)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Desarrollo del Código: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65359"/>
              <a:buFont typeface="Noto Sans Symbols"/>
              <a:buChar char="∙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Se implementan API RESTful en Django para cada microservicio.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65359"/>
              <a:buFont typeface="Noto Sans Symbols"/>
              <a:buChar char="∙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Se desarrolla la interfaz en React.js, conectando con los microservicios backend a través de API.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65359"/>
              <a:buFont typeface="Noto Sans Symbols"/>
              <a:buChar char="∙"/>
            </a:pPr>
            <a:r>
              <a:rPr b="1" lang="es-ES" sz="1800">
                <a:latin typeface="Arial"/>
                <a:ea typeface="Arial"/>
                <a:cs typeface="Arial"/>
                <a:sym typeface="Arial"/>
              </a:rPr>
              <a:t>Pruebas Unitarias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Cada módulo es acompañado de pruebas unitarias para asegurar su correcto funcionamiento.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Fases: Pruebas</a:t>
            </a:r>
            <a:endParaRPr/>
          </a:p>
        </p:txBody>
      </p:sp>
      <p:sp>
        <p:nvSpPr>
          <p:cNvPr id="251" name="Google Shape;251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Se empieza probando cada componente de software por separado (pruebas unitarias) y posteriormente se integran poco a poco (pruebas de integración) hasta probar el programa completo (pruebas de validación) cuyo objetivo es comprobar que la aplicación satisface los requisitos del cliente.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ES"/>
              <a:t>Como resultado de estas pruebas se descubren errores, que pueden hacer modificar el código e incluso rehacer la tareas de diseño o análisis.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ín">
  <a:themeElements>
    <a:clrScheme name="Berlí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2024-08-12T08:35:16Z</dcterms:created>
  <dc:creator>Héctor Luis De Pablo</dc:creator>
</cp:coreProperties>
</file>