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Mi1mO3+++zJvyW/09DiOMa+C8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 name="Shape 12"/>
        <p:cNvGrpSpPr/>
        <p:nvPr/>
      </p:nvGrpSpPr>
      <p:grpSpPr>
        <a:xfrm>
          <a:off x="0" y="0"/>
          <a:ext cx="0" cy="0"/>
          <a:chOff x="0" y="0"/>
          <a:chExt cx="0" cy="0"/>
        </a:xfrm>
      </p:grpSpPr>
      <p:pic>
        <p:nvPicPr>
          <p:cNvPr descr="HD-ShadowLong.png" id="13" name="Google Shape;13;p18"/>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18"/>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18"/>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8"/>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8"/>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8"/>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103" name="Shape 103"/>
        <p:cNvGrpSpPr/>
        <p:nvPr/>
      </p:nvGrpSpPr>
      <p:grpSpPr>
        <a:xfrm>
          <a:off x="0" y="0"/>
          <a:ext cx="0" cy="0"/>
          <a:chOff x="0" y="0"/>
          <a:chExt cx="0" cy="0"/>
        </a:xfrm>
      </p:grpSpPr>
      <p:pic>
        <p:nvPicPr>
          <p:cNvPr descr="HD-ShadowLong.png" id="104" name="Google Shape;104;p2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2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2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7"/>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7"/>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0" name="Google Shape;110;p27"/>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114" name="Shape 114"/>
        <p:cNvGrpSpPr/>
        <p:nvPr/>
      </p:nvGrpSpPr>
      <p:grpSpPr>
        <a:xfrm>
          <a:off x="0" y="0"/>
          <a:ext cx="0" cy="0"/>
          <a:chOff x="0" y="0"/>
          <a:chExt cx="0" cy="0"/>
        </a:xfrm>
      </p:grpSpPr>
      <p:pic>
        <p:nvPicPr>
          <p:cNvPr descr="HD-ShadowLong.png" id="115" name="Google Shape;115;p2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2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2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8"/>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8"/>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2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8"/>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24" name="Shape 124"/>
        <p:cNvGrpSpPr/>
        <p:nvPr/>
      </p:nvGrpSpPr>
      <p:grpSpPr>
        <a:xfrm>
          <a:off x="0" y="0"/>
          <a:ext cx="0" cy="0"/>
          <a:chOff x="0" y="0"/>
          <a:chExt cx="0" cy="0"/>
        </a:xfrm>
      </p:grpSpPr>
      <p:pic>
        <p:nvPicPr>
          <p:cNvPr descr="HD-ShadowLong.png" id="125" name="Google Shape;125;p2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9"/>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9"/>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9"/>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135" name="Google Shape;135;p29"/>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s-ES" sz="7200" u="none" cap="none" strike="noStrike">
                <a:solidFill>
                  <a:schemeClr val="lt1"/>
                </a:solidFill>
                <a:latin typeface="Trebuchet MS"/>
                <a:ea typeface="Trebuchet MS"/>
                <a:cs typeface="Trebuchet MS"/>
                <a:sym typeface="Trebuchet MS"/>
              </a:rPr>
              <a:t>“</a:t>
            </a:r>
            <a:endParaRPr/>
          </a:p>
        </p:txBody>
      </p:sp>
      <p:sp>
        <p:nvSpPr>
          <p:cNvPr id="136" name="Google Shape;136;p29"/>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s-ES"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37" name="Shape 137"/>
        <p:cNvGrpSpPr/>
        <p:nvPr/>
      </p:nvGrpSpPr>
      <p:grpSpPr>
        <a:xfrm>
          <a:off x="0" y="0"/>
          <a:ext cx="0" cy="0"/>
          <a:chOff x="0" y="0"/>
          <a:chExt cx="0" cy="0"/>
        </a:xfrm>
      </p:grpSpPr>
      <p:pic>
        <p:nvPicPr>
          <p:cNvPr descr="HD-ShadowLong.png" id="138" name="Google Shape;138;p3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3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3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0"/>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0"/>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3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0"/>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47" name="Shape 147"/>
        <p:cNvGrpSpPr/>
        <p:nvPr/>
      </p:nvGrpSpPr>
      <p:grpSpPr>
        <a:xfrm>
          <a:off x="0" y="0"/>
          <a:ext cx="0" cy="0"/>
          <a:chOff x="0" y="0"/>
          <a:chExt cx="0" cy="0"/>
        </a:xfrm>
      </p:grpSpPr>
      <p:pic>
        <p:nvPicPr>
          <p:cNvPr descr="HD-ShadowLong.png" id="148" name="Google Shape;148;p3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3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3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1"/>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31"/>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31"/>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31"/>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31"/>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31"/>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31"/>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3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62" name="Shape 162"/>
        <p:cNvGrpSpPr/>
        <p:nvPr/>
      </p:nvGrpSpPr>
      <p:grpSpPr>
        <a:xfrm>
          <a:off x="0" y="0"/>
          <a:ext cx="0" cy="0"/>
          <a:chOff x="0" y="0"/>
          <a:chExt cx="0" cy="0"/>
        </a:xfrm>
      </p:grpSpPr>
      <p:pic>
        <p:nvPicPr>
          <p:cNvPr descr="HD-ShadowLong.png" id="163" name="Google Shape;163;p3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3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3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2"/>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32"/>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32"/>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0" name="Google Shape;170;p32"/>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32"/>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32"/>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3" name="Google Shape;173;p32"/>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32"/>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32"/>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6" name="Google Shape;176;p32"/>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3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80" name="Shape 180"/>
        <p:cNvGrpSpPr/>
        <p:nvPr/>
      </p:nvGrpSpPr>
      <p:grpSpPr>
        <a:xfrm>
          <a:off x="0" y="0"/>
          <a:ext cx="0" cy="0"/>
          <a:chOff x="0" y="0"/>
          <a:chExt cx="0" cy="0"/>
        </a:xfrm>
      </p:grpSpPr>
      <p:pic>
        <p:nvPicPr>
          <p:cNvPr descr="HD-ShadowLong.png" id="181" name="Google Shape;181;p3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3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3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3"/>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3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0" name="Shape 190"/>
        <p:cNvGrpSpPr/>
        <p:nvPr/>
      </p:nvGrpSpPr>
      <p:grpSpPr>
        <a:xfrm>
          <a:off x="0" y="0"/>
          <a:ext cx="0" cy="0"/>
          <a:chOff x="0" y="0"/>
          <a:chExt cx="0" cy="0"/>
        </a:xfrm>
      </p:grpSpPr>
      <p:sp>
        <p:nvSpPr>
          <p:cNvPr id="191" name="Google Shape;191;p34"/>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4"/>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4"/>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34"/>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4"/>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4"/>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pic>
        <p:nvPicPr>
          <p:cNvPr descr="HD-ShadowLong.png" id="23" name="Google Shape;23;p1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1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1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2" name="Shape 32"/>
        <p:cNvGrpSpPr/>
        <p:nvPr/>
      </p:nvGrpSpPr>
      <p:grpSpPr>
        <a:xfrm>
          <a:off x="0" y="0"/>
          <a:ext cx="0" cy="0"/>
          <a:chOff x="0" y="0"/>
          <a:chExt cx="0" cy="0"/>
        </a:xfrm>
      </p:grpSpPr>
      <p:pic>
        <p:nvPicPr>
          <p:cNvPr descr="HD-ShadowLong.png" id="33" name="Google Shape;33;p20"/>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4" name="Google Shape;34;p20"/>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5" name="Google Shape;35;p20"/>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0"/>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0"/>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pic>
        <p:nvPicPr>
          <p:cNvPr descr="HD-ShadowLong.png" id="43" name="Google Shape;43;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1"/>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1"/>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3" name="Shape 53"/>
        <p:cNvGrpSpPr/>
        <p:nvPr/>
      </p:nvGrpSpPr>
      <p:grpSpPr>
        <a:xfrm>
          <a:off x="0" y="0"/>
          <a:ext cx="0" cy="0"/>
          <a:chOff x="0" y="0"/>
          <a:chExt cx="0" cy="0"/>
        </a:xfrm>
      </p:grpSpPr>
      <p:pic>
        <p:nvPicPr>
          <p:cNvPr descr="HD-ShadowLong.png" id="54" name="Google Shape;54;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2"/>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2"/>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22"/>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22"/>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22"/>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6" name="Shape 66"/>
        <p:cNvGrpSpPr/>
        <p:nvPr/>
      </p:nvGrpSpPr>
      <p:grpSpPr>
        <a:xfrm>
          <a:off x="0" y="0"/>
          <a:ext cx="0" cy="0"/>
          <a:chOff x="0" y="0"/>
          <a:chExt cx="0" cy="0"/>
        </a:xfrm>
      </p:grpSpPr>
      <p:pic>
        <p:nvPicPr>
          <p:cNvPr descr="HD-ShadowLong.png" id="67" name="Google Shape;67;p2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2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2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5" name="Shape 75"/>
        <p:cNvGrpSpPr/>
        <p:nvPr/>
      </p:nvGrpSpPr>
      <p:grpSpPr>
        <a:xfrm>
          <a:off x="0" y="0"/>
          <a:ext cx="0" cy="0"/>
          <a:chOff x="0" y="0"/>
          <a:chExt cx="0" cy="0"/>
        </a:xfrm>
      </p:grpSpPr>
      <p:pic>
        <p:nvPicPr>
          <p:cNvPr descr="HD-ShadowShort.png" id="76" name="Google Shape;76;p24"/>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2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1" name="Shape 81"/>
        <p:cNvGrpSpPr/>
        <p:nvPr/>
      </p:nvGrpSpPr>
      <p:grpSpPr>
        <a:xfrm>
          <a:off x="0" y="0"/>
          <a:ext cx="0" cy="0"/>
          <a:chOff x="0" y="0"/>
          <a:chExt cx="0" cy="0"/>
        </a:xfrm>
      </p:grpSpPr>
      <p:pic>
        <p:nvPicPr>
          <p:cNvPr descr="HD-ShadowLong.png" id="82" name="Google Shape;82;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5"/>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25"/>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pic>
        <p:nvPicPr>
          <p:cNvPr descr="HD-ShadowLong.png" id="93" name="Google Shape;93;p2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2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2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6"/>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6"/>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99" name="Google Shape;99;p26"/>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7"/>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s-ES"/>
              <a:t>UML</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s-ES"/>
              <a:t>Héctor Luis De Pablo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estructurales: Nodo</a:t>
            </a:r>
            <a:endParaRPr/>
          </a:p>
        </p:txBody>
      </p:sp>
      <p:sp>
        <p:nvSpPr>
          <p:cNvPr id="263" name="Google Shape;263;p1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Un nodo es un elemento físico que existe en tiempo de ejecución y representa un recurso computacional que dispone algo de memoria y capacidad de procesamiento. Se representa mediante un cubo.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de comportamiento: Interacción</a:t>
            </a:r>
            <a:endParaRPr/>
          </a:p>
        </p:txBody>
      </p:sp>
      <p:sp>
        <p:nvSpPr>
          <p:cNvPr id="269" name="Google Shape;269;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Una interacción comprende un conjunto de mensajes intercambiados entre un conjunto de objetos, dentro de un contexto particular, para un propósito específico. Se representa mediante una flecha.</a:t>
            </a:r>
            <a:endParaRPr/>
          </a:p>
        </p:txBody>
      </p:sp>
      <p:pic>
        <p:nvPicPr>
          <p:cNvPr descr="Imagen que contiene biombo, interior, público, pareja" id="270" name="Google Shape;270;p11"/>
          <p:cNvPicPr preferRelativeResize="0"/>
          <p:nvPr/>
        </p:nvPicPr>
        <p:blipFill rotWithShape="1">
          <a:blip r:embed="rId3">
            <a:alphaModFix/>
          </a:blip>
          <a:srcRect b="0" l="0" r="0" t="0"/>
          <a:stretch/>
        </p:blipFill>
        <p:spPr>
          <a:xfrm>
            <a:off x="3209899" y="4217392"/>
            <a:ext cx="4213456" cy="15277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de comportamiento: Estados</a:t>
            </a:r>
            <a:endParaRPr/>
          </a:p>
        </p:txBody>
      </p:sp>
      <p:sp>
        <p:nvSpPr>
          <p:cNvPr id="276" name="Google Shape;276;p12"/>
          <p:cNvSpPr txBox="1"/>
          <p:nvPr>
            <p:ph idx="1" type="body"/>
          </p:nvPr>
        </p:nvSpPr>
        <p:spPr>
          <a:xfrm>
            <a:off x="680322" y="2336873"/>
            <a:ext cx="4776582"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Especifica las secuencias de estados por las que pasa un objeto o una interacción durante su vida junto con sus reacciones a esos eventos. Se representa como un rectángulo con las esquinas redondeadas.</a:t>
            </a:r>
            <a:endParaRPr/>
          </a:p>
        </p:txBody>
      </p:sp>
      <p:pic>
        <p:nvPicPr>
          <p:cNvPr descr="Diagrama" id="277" name="Google Shape;277;p12"/>
          <p:cNvPicPr preferRelativeResize="0"/>
          <p:nvPr/>
        </p:nvPicPr>
        <p:blipFill rotWithShape="1">
          <a:blip r:embed="rId3">
            <a:alphaModFix/>
          </a:blip>
          <a:srcRect b="0" l="0" r="0" t="0"/>
          <a:stretch/>
        </p:blipFill>
        <p:spPr>
          <a:xfrm>
            <a:off x="6283933" y="2138417"/>
            <a:ext cx="3902286" cy="35475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de comportamiento: Actividad</a:t>
            </a:r>
            <a:endParaRPr/>
          </a:p>
        </p:txBody>
      </p:sp>
      <p:sp>
        <p:nvSpPr>
          <p:cNvPr id="283" name="Google Shape;283;p13"/>
          <p:cNvSpPr txBox="1"/>
          <p:nvPr>
            <p:ph idx="1" type="body"/>
          </p:nvPr>
        </p:nvSpPr>
        <p:spPr>
          <a:xfrm>
            <a:off x="759830" y="2626086"/>
            <a:ext cx="472742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Una actividad especifica la secuencia de pasos que ejecuta un proceso computacional. Lo importante es la secuencia o flujo de pasos. Se representa como un círculo estirado.</a:t>
            </a:r>
            <a:endParaRPr/>
          </a:p>
          <a:p>
            <a:pPr indent="-76200" lvl="0" marL="228600" rtl="0" algn="l">
              <a:lnSpc>
                <a:spcPct val="90000"/>
              </a:lnSpc>
              <a:spcBef>
                <a:spcPts val="1000"/>
              </a:spcBef>
              <a:spcAft>
                <a:spcPts val="0"/>
              </a:spcAft>
              <a:buClr>
                <a:schemeClr val="lt1"/>
              </a:buClr>
              <a:buSzPts val="2400"/>
              <a:buNone/>
            </a:pPr>
            <a:r>
              <a:t/>
            </a:r>
            <a:endParaRPr/>
          </a:p>
        </p:txBody>
      </p:sp>
      <p:pic>
        <p:nvPicPr>
          <p:cNvPr descr="Diagrama" id="284" name="Google Shape;284;p13"/>
          <p:cNvPicPr preferRelativeResize="0"/>
          <p:nvPr/>
        </p:nvPicPr>
        <p:blipFill rotWithShape="1">
          <a:blip r:embed="rId3">
            <a:alphaModFix/>
          </a:blip>
          <a:srcRect b="0" l="0" r="0" t="0"/>
          <a:stretch/>
        </p:blipFill>
        <p:spPr>
          <a:xfrm>
            <a:off x="6012094" y="2626086"/>
            <a:ext cx="4808637" cy="25300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de agrupación: Paquete</a:t>
            </a:r>
            <a:endParaRPr/>
          </a:p>
        </p:txBody>
      </p:sp>
      <p:sp>
        <p:nvSpPr>
          <p:cNvPr id="290" name="Google Shape;290;p14"/>
          <p:cNvSpPr txBox="1"/>
          <p:nvPr>
            <p:ph idx="1" type="body"/>
          </p:nvPr>
        </p:nvSpPr>
        <p:spPr>
          <a:xfrm>
            <a:off x="680322" y="2336873"/>
            <a:ext cx="5897460"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Un paquete es un mecanismo de propósito general para organizar el diseño, frente a las clases que organizan construcciones de implementación. Se representa como una carpeta que incluye en su interior el nombre del paquete.</a:t>
            </a:r>
            <a:endParaRPr/>
          </a:p>
        </p:txBody>
      </p:sp>
      <p:pic>
        <p:nvPicPr>
          <p:cNvPr descr="Texto" id="291" name="Google Shape;291;p14"/>
          <p:cNvPicPr preferRelativeResize="0"/>
          <p:nvPr/>
        </p:nvPicPr>
        <p:blipFill rotWithShape="1">
          <a:blip r:embed="rId3">
            <a:alphaModFix/>
          </a:blip>
          <a:srcRect b="0" l="0" r="0" t="0"/>
          <a:stretch/>
        </p:blipFill>
        <p:spPr>
          <a:xfrm>
            <a:off x="6748182" y="2336873"/>
            <a:ext cx="4359018" cy="276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de anotación: Nota</a:t>
            </a:r>
            <a:endParaRPr/>
          </a:p>
        </p:txBody>
      </p:sp>
      <p:sp>
        <p:nvSpPr>
          <p:cNvPr id="297" name="Google Shape;297;p15"/>
          <p:cNvSpPr txBox="1"/>
          <p:nvPr>
            <p:ph idx="1" type="body"/>
          </p:nvPr>
        </p:nvSpPr>
        <p:spPr>
          <a:xfrm>
            <a:off x="680322" y="2336873"/>
            <a:ext cx="432429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Una nota es un símbolo para mostrar restricciones y comentarios asociados a un elemento o a una colección de elementos. Se representa como un rectángulo con una esquina doblada junto con un comentario.</a:t>
            </a:r>
            <a:endParaRPr/>
          </a:p>
        </p:txBody>
      </p:sp>
      <p:pic>
        <p:nvPicPr>
          <p:cNvPr descr="Diagrama" id="298" name="Google Shape;298;p15"/>
          <p:cNvPicPr preferRelativeResize="0"/>
          <p:nvPr/>
        </p:nvPicPr>
        <p:blipFill rotWithShape="1">
          <a:blip r:embed="rId3">
            <a:alphaModFix/>
          </a:blip>
          <a:srcRect b="0" l="0" r="0" t="0"/>
          <a:stretch/>
        </p:blipFill>
        <p:spPr>
          <a:xfrm>
            <a:off x="5487251" y="2774822"/>
            <a:ext cx="5052498" cy="19966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Diagramas UML</a:t>
            </a:r>
            <a:endParaRPr/>
          </a:p>
        </p:txBody>
      </p:sp>
      <p:sp>
        <p:nvSpPr>
          <p:cNvPr id="304" name="Google Shape;304;p16"/>
          <p:cNvSpPr txBox="1"/>
          <p:nvPr>
            <p:ph idx="1" type="body"/>
          </p:nvPr>
        </p:nvSpPr>
        <p:spPr>
          <a:xfrm>
            <a:off x="680321" y="2336872"/>
            <a:ext cx="9613861" cy="4231075"/>
          </a:xfrm>
          <a:prstGeom prst="rect">
            <a:avLst/>
          </a:prstGeom>
          <a:noFill/>
          <a:ln>
            <a:noFill/>
          </a:ln>
        </p:spPr>
        <p:txBody>
          <a:bodyPr anchorCtr="0" anchor="t" bIns="45700" lIns="91425" spcFirstLastPara="1" rIns="91425" wrap="square" tIns="45700">
            <a:normAutofit lnSpcReduction="20000"/>
          </a:bodyPr>
          <a:lstStyle/>
          <a:p>
            <a:pPr indent="-240030" lvl="0" marL="228600" rtl="0" algn="l">
              <a:lnSpc>
                <a:spcPct val="90000"/>
              </a:lnSpc>
              <a:spcBef>
                <a:spcPts val="0"/>
              </a:spcBef>
              <a:spcAft>
                <a:spcPts val="0"/>
              </a:spcAft>
              <a:buClr>
                <a:schemeClr val="lt1"/>
              </a:buClr>
              <a:buSzPts val="2400"/>
              <a:buChar char="•"/>
            </a:pPr>
            <a:r>
              <a:rPr lang="es-ES"/>
              <a:t>En UML podemos encontrar hasta 14 tipos de diagramas, aunque no todos se usan con la misma regularidad. Distinguimos:</a:t>
            </a:r>
            <a:endParaRPr/>
          </a:p>
          <a:p>
            <a:pPr indent="-238125" lvl="1" marL="685800" rtl="0" algn="l">
              <a:lnSpc>
                <a:spcPct val="90000"/>
              </a:lnSpc>
              <a:spcBef>
                <a:spcPts val="500"/>
              </a:spcBef>
              <a:spcAft>
                <a:spcPts val="0"/>
              </a:spcAft>
              <a:buClr>
                <a:schemeClr val="lt1"/>
              </a:buClr>
              <a:buSzPts val="2000"/>
              <a:buChar char="•"/>
            </a:pPr>
            <a:r>
              <a:rPr lang="es-ES"/>
              <a:t>Diagramas estructurales</a:t>
            </a:r>
            <a:endParaRPr/>
          </a:p>
          <a:p>
            <a:pPr indent="-237172" lvl="2" marL="1143000" rtl="0" algn="l">
              <a:lnSpc>
                <a:spcPct val="90000"/>
              </a:lnSpc>
              <a:spcBef>
                <a:spcPts val="500"/>
              </a:spcBef>
              <a:spcAft>
                <a:spcPts val="0"/>
              </a:spcAft>
              <a:buClr>
                <a:schemeClr val="lt1"/>
              </a:buClr>
              <a:buSzPts val="1800"/>
              <a:buChar char="•"/>
            </a:pPr>
            <a:r>
              <a:rPr b="1" lang="es-ES"/>
              <a:t>Diagramas de clases</a:t>
            </a:r>
            <a:endParaRPr/>
          </a:p>
          <a:p>
            <a:pPr indent="-237172" lvl="2" marL="1143000" rtl="0" algn="l">
              <a:lnSpc>
                <a:spcPct val="90000"/>
              </a:lnSpc>
              <a:spcBef>
                <a:spcPts val="500"/>
              </a:spcBef>
              <a:spcAft>
                <a:spcPts val="0"/>
              </a:spcAft>
              <a:buClr>
                <a:schemeClr val="lt1"/>
              </a:buClr>
              <a:buSzPts val="1800"/>
              <a:buChar char="•"/>
            </a:pPr>
            <a:r>
              <a:rPr lang="es-ES"/>
              <a:t>Diagramas de objetos</a:t>
            </a:r>
            <a:endParaRPr/>
          </a:p>
          <a:p>
            <a:pPr indent="-237172" lvl="2" marL="1143000" rtl="0" algn="l">
              <a:lnSpc>
                <a:spcPct val="90000"/>
              </a:lnSpc>
              <a:spcBef>
                <a:spcPts val="500"/>
              </a:spcBef>
              <a:spcAft>
                <a:spcPts val="0"/>
              </a:spcAft>
              <a:buClr>
                <a:schemeClr val="lt1"/>
              </a:buClr>
              <a:buSzPts val="1800"/>
              <a:buChar char="•"/>
            </a:pPr>
            <a:r>
              <a:rPr lang="es-ES"/>
              <a:t>Diagramas de componentes</a:t>
            </a:r>
            <a:endParaRPr/>
          </a:p>
          <a:p>
            <a:pPr indent="-237172" lvl="2" marL="1143000" rtl="0" algn="l">
              <a:lnSpc>
                <a:spcPct val="90000"/>
              </a:lnSpc>
              <a:spcBef>
                <a:spcPts val="500"/>
              </a:spcBef>
              <a:spcAft>
                <a:spcPts val="0"/>
              </a:spcAft>
              <a:buClr>
                <a:schemeClr val="lt1"/>
              </a:buClr>
              <a:buSzPts val="1800"/>
              <a:buChar char="•"/>
            </a:pPr>
            <a:r>
              <a:rPr b="1" lang="es-ES"/>
              <a:t>Diagramas de despliegue</a:t>
            </a:r>
            <a:endParaRPr/>
          </a:p>
          <a:p>
            <a:pPr indent="-237172" lvl="2" marL="1143000" rtl="0" algn="l">
              <a:lnSpc>
                <a:spcPct val="90000"/>
              </a:lnSpc>
              <a:spcBef>
                <a:spcPts val="500"/>
              </a:spcBef>
              <a:spcAft>
                <a:spcPts val="0"/>
              </a:spcAft>
              <a:buClr>
                <a:schemeClr val="lt1"/>
              </a:buClr>
              <a:buSzPts val="1800"/>
              <a:buChar char="•"/>
            </a:pPr>
            <a:r>
              <a:rPr lang="es-ES"/>
              <a:t>Diagramas de paquetes</a:t>
            </a:r>
            <a:endParaRPr/>
          </a:p>
          <a:p>
            <a:pPr indent="-237172" lvl="2" marL="1143000" rtl="0" algn="l">
              <a:lnSpc>
                <a:spcPct val="90000"/>
              </a:lnSpc>
              <a:spcBef>
                <a:spcPts val="500"/>
              </a:spcBef>
              <a:spcAft>
                <a:spcPts val="0"/>
              </a:spcAft>
              <a:buClr>
                <a:schemeClr val="lt1"/>
              </a:buClr>
              <a:buSzPts val="1800"/>
              <a:buChar char="•"/>
            </a:pPr>
            <a:r>
              <a:rPr lang="es-ES"/>
              <a:t>Diagramas de perfiles</a:t>
            </a:r>
            <a:endParaRPr/>
          </a:p>
          <a:p>
            <a:pPr indent="-237172" lvl="2" marL="1143000" rtl="0" algn="l">
              <a:lnSpc>
                <a:spcPct val="90000"/>
              </a:lnSpc>
              <a:spcBef>
                <a:spcPts val="500"/>
              </a:spcBef>
              <a:spcAft>
                <a:spcPts val="0"/>
              </a:spcAft>
              <a:buClr>
                <a:schemeClr val="lt1"/>
              </a:buClr>
              <a:buSzPts val="1800"/>
              <a:buChar char="•"/>
            </a:pPr>
            <a:r>
              <a:rPr lang="es-ES"/>
              <a:t>Diagramas de estructura compuesta</a:t>
            </a:r>
            <a:endParaRPr/>
          </a:p>
          <a:p>
            <a:pPr indent="-238125" lvl="1" marL="685800" rtl="0" algn="l">
              <a:lnSpc>
                <a:spcPct val="90000"/>
              </a:lnSpc>
              <a:spcBef>
                <a:spcPts val="500"/>
              </a:spcBef>
              <a:spcAft>
                <a:spcPts val="0"/>
              </a:spcAft>
              <a:buClr>
                <a:schemeClr val="lt1"/>
              </a:buClr>
              <a:buSzPts val="2000"/>
              <a:buChar char="•"/>
            </a:pPr>
            <a:r>
              <a:rPr lang="es-ES"/>
              <a:t>Diagramas de comportamiento</a:t>
            </a:r>
            <a:endParaRPr/>
          </a:p>
          <a:p>
            <a:pPr indent="-237172" lvl="2" marL="1143000" rtl="0" algn="l">
              <a:lnSpc>
                <a:spcPct val="90000"/>
              </a:lnSpc>
              <a:spcBef>
                <a:spcPts val="500"/>
              </a:spcBef>
              <a:spcAft>
                <a:spcPts val="0"/>
              </a:spcAft>
              <a:buClr>
                <a:schemeClr val="lt1"/>
              </a:buClr>
              <a:buSzPts val="1800"/>
              <a:buChar char="•"/>
            </a:pPr>
            <a:r>
              <a:rPr b="1" lang="es-ES"/>
              <a:t>Diagramas de casos de uso</a:t>
            </a:r>
            <a:endParaRPr/>
          </a:p>
          <a:p>
            <a:pPr indent="-237172" lvl="2" marL="1143000" rtl="0" algn="l">
              <a:lnSpc>
                <a:spcPct val="90000"/>
              </a:lnSpc>
              <a:spcBef>
                <a:spcPts val="500"/>
              </a:spcBef>
              <a:spcAft>
                <a:spcPts val="0"/>
              </a:spcAft>
              <a:buClr>
                <a:schemeClr val="lt1"/>
              </a:buClr>
              <a:buSzPts val="1800"/>
              <a:buChar char="•"/>
            </a:pPr>
            <a:r>
              <a:rPr b="1" lang="es-ES"/>
              <a:t>Diagramas de actividades</a:t>
            </a:r>
            <a:endParaRPr/>
          </a:p>
          <a:p>
            <a:pPr indent="-237172" lvl="2" marL="1143000" rtl="0" algn="l">
              <a:lnSpc>
                <a:spcPct val="90000"/>
              </a:lnSpc>
              <a:spcBef>
                <a:spcPts val="500"/>
              </a:spcBef>
              <a:spcAft>
                <a:spcPts val="0"/>
              </a:spcAft>
              <a:buClr>
                <a:schemeClr val="lt1"/>
              </a:buClr>
              <a:buSzPts val="1800"/>
              <a:buChar char="•"/>
            </a:pPr>
            <a:r>
              <a:rPr b="1" lang="es-ES"/>
              <a:t>Diagramas de máquinas de estado/Diagramas de estados</a:t>
            </a:r>
            <a:endParaRPr/>
          </a:p>
          <a:p>
            <a:pPr indent="-237172" lvl="2" marL="1143000" rtl="0" algn="l">
              <a:lnSpc>
                <a:spcPct val="90000"/>
              </a:lnSpc>
              <a:spcBef>
                <a:spcPts val="500"/>
              </a:spcBef>
              <a:spcAft>
                <a:spcPts val="0"/>
              </a:spcAft>
              <a:buClr>
                <a:schemeClr val="lt1"/>
              </a:buClr>
              <a:buSzPts val="1800"/>
              <a:buChar char="•"/>
            </a:pPr>
            <a:r>
              <a:rPr lang="es-ES"/>
              <a:t>Diagramas de interacción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¿Qué es UML y para qué sirve?</a:t>
            </a:r>
            <a:endParaRPr/>
          </a:p>
        </p:txBody>
      </p:sp>
      <p:sp>
        <p:nvSpPr>
          <p:cNvPr id="209" name="Google Shape;209;p2"/>
          <p:cNvSpPr txBox="1"/>
          <p:nvPr>
            <p:ph idx="1" type="body"/>
          </p:nvPr>
        </p:nvSpPr>
        <p:spPr>
          <a:xfrm>
            <a:off x="680321" y="2336873"/>
            <a:ext cx="9613861" cy="38574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UML (Lenguaje de Modelo Unificado) es un lenguaje gráfico que se emplea para visualizar, especificar, construir y documentar un sistema por medio de diferentes tipos de diagramas. Es independiente de la metodología de análisis y diseño que se siga en el desarrollo de software. Sus principios básicos son:</a:t>
            </a:r>
            <a:endParaRPr/>
          </a:p>
          <a:p>
            <a:pPr indent="-457200" lvl="1" marL="914400" rtl="0" algn="l">
              <a:lnSpc>
                <a:spcPct val="90000"/>
              </a:lnSpc>
              <a:spcBef>
                <a:spcPts val="500"/>
              </a:spcBef>
              <a:spcAft>
                <a:spcPts val="0"/>
              </a:spcAft>
              <a:buClr>
                <a:schemeClr val="lt1"/>
              </a:buClr>
              <a:buSzPts val="2000"/>
              <a:buFont typeface="Trebuchet MS"/>
              <a:buAutoNum type="arabicPeriod"/>
            </a:pPr>
            <a:r>
              <a:rPr lang="es-ES"/>
              <a:t>La elección de qué modelos crear tiene una profunda influencia sobre cómo se acomete un problema y cómo se da forma a una solución.</a:t>
            </a:r>
            <a:endParaRPr/>
          </a:p>
          <a:p>
            <a:pPr indent="-457200" lvl="1" marL="914400" rtl="0" algn="l">
              <a:lnSpc>
                <a:spcPct val="90000"/>
              </a:lnSpc>
              <a:spcBef>
                <a:spcPts val="500"/>
              </a:spcBef>
              <a:spcAft>
                <a:spcPts val="0"/>
              </a:spcAft>
              <a:buClr>
                <a:schemeClr val="lt1"/>
              </a:buClr>
              <a:buSzPts val="2000"/>
              <a:buFont typeface="Trebuchet MS"/>
              <a:buAutoNum type="arabicPeriod"/>
            </a:pPr>
            <a:r>
              <a:rPr lang="es-ES"/>
              <a:t>Todo modelo puede ser expresado con diferentes niveles de precisión.</a:t>
            </a:r>
            <a:endParaRPr/>
          </a:p>
          <a:p>
            <a:pPr indent="-457200" lvl="1" marL="914400" rtl="0" algn="l">
              <a:lnSpc>
                <a:spcPct val="90000"/>
              </a:lnSpc>
              <a:spcBef>
                <a:spcPts val="500"/>
              </a:spcBef>
              <a:spcAft>
                <a:spcPts val="0"/>
              </a:spcAft>
              <a:buClr>
                <a:schemeClr val="lt1"/>
              </a:buClr>
              <a:buSzPts val="2000"/>
              <a:buFont typeface="Trebuchet MS"/>
              <a:buAutoNum type="arabicPeriod"/>
            </a:pPr>
            <a:r>
              <a:rPr lang="es-ES"/>
              <a:t>Los mejores modelos están ligados a la realidad.</a:t>
            </a:r>
            <a:endParaRPr/>
          </a:p>
          <a:p>
            <a:pPr indent="-457200" lvl="1" marL="914400" rtl="0" algn="l">
              <a:lnSpc>
                <a:spcPct val="90000"/>
              </a:lnSpc>
              <a:spcBef>
                <a:spcPts val="500"/>
              </a:spcBef>
              <a:spcAft>
                <a:spcPts val="0"/>
              </a:spcAft>
              <a:buClr>
                <a:schemeClr val="lt1"/>
              </a:buClr>
              <a:buSzPts val="2000"/>
              <a:buFont typeface="Trebuchet MS"/>
              <a:buAutoNum type="arabicPeriod"/>
            </a:pPr>
            <a:r>
              <a:rPr lang="es-ES"/>
              <a:t>Un único modelo o vista no es suficiente.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Tipos</a:t>
            </a:r>
            <a:endParaRPr/>
          </a:p>
        </p:txBody>
      </p:sp>
      <p:sp>
        <p:nvSpPr>
          <p:cNvPr id="215" name="Google Shape;215;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En UML hay 4 tipos de elementos:</a:t>
            </a:r>
            <a:endParaRPr/>
          </a:p>
          <a:p>
            <a:pPr indent="-228600" lvl="1" marL="685800" rtl="0" algn="l">
              <a:lnSpc>
                <a:spcPct val="90000"/>
              </a:lnSpc>
              <a:spcBef>
                <a:spcPts val="500"/>
              </a:spcBef>
              <a:spcAft>
                <a:spcPts val="0"/>
              </a:spcAft>
              <a:buClr>
                <a:schemeClr val="lt1"/>
              </a:buClr>
              <a:buSzPts val="2000"/>
              <a:buChar char="•"/>
            </a:pPr>
            <a:r>
              <a:rPr lang="es-ES"/>
              <a:t>Elementos estructurales: parte estática de un modelo que representan conceptos o cosas materiales. Podemos encontrar: clase, interfaz, colaboración, caso de uso, clase activa, componente, artefacto y nodo.</a:t>
            </a:r>
            <a:endParaRPr/>
          </a:p>
          <a:p>
            <a:pPr indent="-228600" lvl="1" marL="685800" rtl="0" algn="l">
              <a:lnSpc>
                <a:spcPct val="90000"/>
              </a:lnSpc>
              <a:spcBef>
                <a:spcPts val="500"/>
              </a:spcBef>
              <a:spcAft>
                <a:spcPts val="0"/>
              </a:spcAft>
              <a:buClr>
                <a:schemeClr val="lt1"/>
              </a:buClr>
              <a:buSzPts val="2000"/>
              <a:buChar char="•"/>
            </a:pPr>
            <a:r>
              <a:rPr lang="es-ES"/>
              <a:t>Elementos de comportamiento: partes dinámicas de los modelos UML que representan un comportamiento en el tiempo y en el espacio. Encontramos interacción, máquina de estados y actividades.</a:t>
            </a:r>
            <a:endParaRPr/>
          </a:p>
          <a:p>
            <a:pPr indent="-228600" lvl="1" marL="685800" rtl="0" algn="l">
              <a:lnSpc>
                <a:spcPct val="90000"/>
              </a:lnSpc>
              <a:spcBef>
                <a:spcPts val="500"/>
              </a:spcBef>
              <a:spcAft>
                <a:spcPts val="0"/>
              </a:spcAft>
              <a:buClr>
                <a:schemeClr val="lt1"/>
              </a:buClr>
              <a:buSzPts val="2000"/>
              <a:buChar char="•"/>
            </a:pPr>
            <a:r>
              <a:rPr lang="es-ES"/>
              <a:t>Elementos de agrupación: son las partes organizativas de los modelos UML. El elemento de agrupación fundamental es el paquete.</a:t>
            </a:r>
            <a:endParaRPr/>
          </a:p>
          <a:p>
            <a:pPr indent="-228600" lvl="1" marL="685800" rtl="0" algn="l">
              <a:lnSpc>
                <a:spcPct val="90000"/>
              </a:lnSpc>
              <a:spcBef>
                <a:spcPts val="500"/>
              </a:spcBef>
              <a:spcAft>
                <a:spcPts val="0"/>
              </a:spcAft>
              <a:buClr>
                <a:schemeClr val="lt1"/>
              </a:buClr>
              <a:buSzPts val="2000"/>
              <a:buChar char="•"/>
            </a:pPr>
            <a:r>
              <a:rPr lang="es-ES"/>
              <a:t>Elementos de anotación: son las partes explicativas de los modelos UML, los comentarios. El exponente fundamental es la nota.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estructurales: clase</a:t>
            </a:r>
            <a:endParaRPr/>
          </a:p>
        </p:txBody>
      </p:sp>
      <p:sp>
        <p:nvSpPr>
          <p:cNvPr id="221" name="Google Shape;221;p4"/>
          <p:cNvSpPr txBox="1"/>
          <p:nvPr>
            <p:ph idx="1" type="body"/>
          </p:nvPr>
        </p:nvSpPr>
        <p:spPr>
          <a:xfrm>
            <a:off x="680321" y="2627166"/>
            <a:ext cx="5641821" cy="28996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La clase es una descripción de un conjunto de objetos que comparten los mismos atributos, operaciones relaciones y semántica. Se representa como un rectángulo que normalmente incluye su nombre, sus atributos y sus operaciones:</a:t>
            </a:r>
            <a:endParaRPr/>
          </a:p>
          <a:p>
            <a:pPr indent="0" lvl="0" marL="0" rtl="0" algn="l">
              <a:lnSpc>
                <a:spcPct val="90000"/>
              </a:lnSpc>
              <a:spcBef>
                <a:spcPts val="1000"/>
              </a:spcBef>
              <a:spcAft>
                <a:spcPts val="0"/>
              </a:spcAft>
              <a:buClr>
                <a:schemeClr val="lt1"/>
              </a:buClr>
              <a:buSzPts val="2400"/>
              <a:buNone/>
            </a:pPr>
            <a:r>
              <a:t/>
            </a:r>
            <a:endParaRPr/>
          </a:p>
        </p:txBody>
      </p:sp>
      <p:pic>
        <p:nvPicPr>
          <p:cNvPr descr="Imagen que contiene Diagrama&#10;&#10;Descripción generada automáticamente" id="222" name="Google Shape;222;p4"/>
          <p:cNvPicPr preferRelativeResize="0"/>
          <p:nvPr/>
        </p:nvPicPr>
        <p:blipFill rotWithShape="1">
          <a:blip r:embed="rId3">
            <a:alphaModFix/>
          </a:blip>
          <a:srcRect b="0" l="0" r="0" t="0"/>
          <a:stretch/>
        </p:blipFill>
        <p:spPr>
          <a:xfrm>
            <a:off x="6899877" y="2581209"/>
            <a:ext cx="4072924" cy="28996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estructurales: interfaz</a:t>
            </a:r>
            <a:endParaRPr/>
          </a:p>
        </p:txBody>
      </p:sp>
      <p:sp>
        <p:nvSpPr>
          <p:cNvPr id="228" name="Google Shape;228;p5"/>
          <p:cNvSpPr txBox="1"/>
          <p:nvPr>
            <p:ph idx="1" type="body"/>
          </p:nvPr>
        </p:nvSpPr>
        <p:spPr>
          <a:xfrm>
            <a:off x="680322" y="2336873"/>
            <a:ext cx="5985950"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Una interfaz es una colección de operaciones que especifican un servicio de una clase o componente, describen el comportamiento visible desde el exterior de ese elemento. Se representa como una pequeña semicircunferencia unida al rectángulo de la primera clase por una línea.  </a:t>
            </a:r>
            <a:endParaRPr/>
          </a:p>
        </p:txBody>
      </p:sp>
      <p:pic>
        <p:nvPicPr>
          <p:cNvPr descr="Diagrama&#10;&#10;Descripción generada automáticamente" id="229" name="Google Shape;229;p5"/>
          <p:cNvPicPr preferRelativeResize="0"/>
          <p:nvPr/>
        </p:nvPicPr>
        <p:blipFill rotWithShape="1">
          <a:blip r:embed="rId3">
            <a:alphaModFix/>
          </a:blip>
          <a:srcRect b="0" l="0" r="0" t="0"/>
          <a:stretch/>
        </p:blipFill>
        <p:spPr>
          <a:xfrm>
            <a:off x="6897789" y="2523686"/>
            <a:ext cx="4295775" cy="23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estructurales: Caso de uso</a:t>
            </a:r>
            <a:endParaRPr/>
          </a:p>
        </p:txBody>
      </p:sp>
      <p:sp>
        <p:nvSpPr>
          <p:cNvPr id="235" name="Google Shape;235;p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Un caso de uso describe un comportamiento de un sistema, clase o componente desde el punto de vista del usuario. Describe un conjunto de secuencias de acciones que ejecuta un sistema y que produce un resultado observable de interés. Se representa mediante una elipsis con borde continuo.</a:t>
            </a:r>
            <a:endParaRPr/>
          </a:p>
        </p:txBody>
      </p:sp>
      <p:pic>
        <p:nvPicPr>
          <p:cNvPr descr="Diagrama&#10;&#10;Descripción generada automáticamente" id="236" name="Google Shape;236;p6"/>
          <p:cNvPicPr preferRelativeResize="0"/>
          <p:nvPr/>
        </p:nvPicPr>
        <p:blipFill rotWithShape="1">
          <a:blip r:embed="rId3">
            <a:alphaModFix/>
          </a:blip>
          <a:srcRect b="0" l="0" r="0" t="0"/>
          <a:stretch/>
        </p:blipFill>
        <p:spPr>
          <a:xfrm>
            <a:off x="2454070" y="4301766"/>
            <a:ext cx="6457950" cy="199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estructurales: Clase Activa</a:t>
            </a:r>
            <a:endParaRPr/>
          </a:p>
        </p:txBody>
      </p:sp>
      <p:sp>
        <p:nvSpPr>
          <p:cNvPr id="242" name="Google Shape;242;p7"/>
          <p:cNvSpPr txBox="1"/>
          <p:nvPr>
            <p:ph idx="1" type="body"/>
          </p:nvPr>
        </p:nvSpPr>
        <p:spPr>
          <a:xfrm>
            <a:off x="680321" y="2336873"/>
            <a:ext cx="5051885"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Es un tipo especial de clase cuyos objetos tienen uno o más procesos o hilos de ejecución, es igual que una clase excepto en el hecho de que sus objetos pueden ejecutarse concurrentemente con otros objetos de clases activas. Se representa como una clase con líneas dobles a ambos lados.</a:t>
            </a:r>
            <a:endParaRPr/>
          </a:p>
        </p:txBody>
      </p:sp>
      <p:pic>
        <p:nvPicPr>
          <p:cNvPr descr="Clase activa" id="243" name="Google Shape;243;p7"/>
          <p:cNvPicPr preferRelativeResize="0"/>
          <p:nvPr/>
        </p:nvPicPr>
        <p:blipFill rotWithShape="1">
          <a:blip r:embed="rId3">
            <a:alphaModFix/>
          </a:blip>
          <a:srcRect b="0" l="0" r="0" t="0"/>
          <a:stretch/>
        </p:blipFill>
        <p:spPr>
          <a:xfrm>
            <a:off x="6190780" y="2593178"/>
            <a:ext cx="3258021" cy="25387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estructurales: Componente</a:t>
            </a:r>
            <a:endParaRPr/>
          </a:p>
        </p:txBody>
      </p:sp>
      <p:sp>
        <p:nvSpPr>
          <p:cNvPr id="249" name="Google Shape;249;p8"/>
          <p:cNvSpPr txBox="1"/>
          <p:nvPr>
            <p:ph idx="1" type="body"/>
          </p:nvPr>
        </p:nvSpPr>
        <p:spPr>
          <a:xfrm>
            <a:off x="680320" y="2769492"/>
            <a:ext cx="5302487"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Un componente es una parte modular del diseño del sistema que oculta su implementación tras un conjunto de interfaces externas. Se representa como una clase con un icono especial en la esquina superior derecha.</a:t>
            </a:r>
            <a:endParaRPr/>
          </a:p>
        </p:txBody>
      </p:sp>
      <p:pic>
        <p:nvPicPr>
          <p:cNvPr descr="Diagrama&#10;&#10;Descripción generada automáticamente" id="250" name="Google Shape;250;p8"/>
          <p:cNvPicPr preferRelativeResize="0"/>
          <p:nvPr/>
        </p:nvPicPr>
        <p:blipFill rotWithShape="1">
          <a:blip r:embed="rId3">
            <a:alphaModFix/>
          </a:blip>
          <a:srcRect b="0" l="0" r="0" t="0"/>
          <a:stretch/>
        </p:blipFill>
        <p:spPr>
          <a:xfrm>
            <a:off x="6209194" y="2336873"/>
            <a:ext cx="4006523" cy="35774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 estructural: artefacto</a:t>
            </a:r>
            <a:endParaRPr/>
          </a:p>
        </p:txBody>
      </p:sp>
      <p:sp>
        <p:nvSpPr>
          <p:cNvPr id="256" name="Google Shape;256;p9"/>
          <p:cNvSpPr txBox="1"/>
          <p:nvPr>
            <p:ph idx="1" type="body"/>
          </p:nvPr>
        </p:nvSpPr>
        <p:spPr>
          <a:xfrm>
            <a:off x="680321" y="2336873"/>
            <a:ext cx="533702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Un artefacto es una parte física y reemplazable de un sistema que contiene información física (bits). Un artefacto puede ser un archivo de código fuente, un ejecutable o un script. Se representa mediante un rectángulo con la leyenda </a:t>
            </a:r>
            <a:r>
              <a:rPr i="1" lang="es-ES"/>
              <a:t>&lt;&lt;artifact&gt;&gt;</a:t>
            </a:r>
            <a:r>
              <a:rPr lang="es-ES"/>
              <a:t> sobre el nombre.</a:t>
            </a:r>
            <a:endParaRPr/>
          </a:p>
        </p:txBody>
      </p:sp>
      <p:pic>
        <p:nvPicPr>
          <p:cNvPr descr="Imagen que contiene Texto" id="257" name="Google Shape;257;p9"/>
          <p:cNvPicPr preferRelativeResize="0"/>
          <p:nvPr/>
        </p:nvPicPr>
        <p:blipFill rotWithShape="1">
          <a:blip r:embed="rId3">
            <a:alphaModFix/>
          </a:blip>
          <a:srcRect b="0" l="0" r="0" t="0"/>
          <a:stretch/>
        </p:blipFill>
        <p:spPr>
          <a:xfrm>
            <a:off x="6587267" y="2673461"/>
            <a:ext cx="3530126" cy="1835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rlín">
  <a:themeElements>
    <a:clrScheme name="Berlí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2024-08-14T10:30:22Z</dcterms:created>
  <dc:creator>Héctor Luis De Pablo</dc:creator>
</cp:coreProperties>
</file>