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308" r:id="rId5"/>
    <p:sldId id="343" r:id="rId6"/>
    <p:sldId id="318" r:id="rId7"/>
    <p:sldId id="34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/intro examples" id="{EAFC2341-9A9E-4C28-BFFA-6B825D0AC4BA}">
          <p14:sldIdLst>
            <p14:sldId id="308"/>
          </p14:sldIdLst>
        </p14:section>
        <p14:section name="Content slide examples" id="{C335665F-6942-4633-9A59-9BC53EDA1E36}">
          <p14:sldIdLst>
            <p14:sldId id="343"/>
            <p14:sldId id="318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AB644-EB11-46EA-984A-C480A348A07E}" v="151" dt="2021-02-22T08:32:53.315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924" autoAdjust="0"/>
  </p:normalViewPr>
  <p:slideViewPr>
    <p:cSldViewPr snapToGrid="0" showGuides="1">
      <p:cViewPr varScale="1">
        <p:scale>
          <a:sx n="105" d="100"/>
          <a:sy n="105" d="100"/>
        </p:scale>
        <p:origin x="120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608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Graphik" panose="020B0604020202020204" pitchFamily="34" charset="0"/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9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84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90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3" r:id="rId6"/>
    <p:sldLayoutId id="2147483730" r:id="rId7"/>
    <p:sldLayoutId id="2147483681" r:id="rId8"/>
    <p:sldLayoutId id="2147483732" r:id="rId9"/>
    <p:sldLayoutId id="2147483731" r:id="rId10"/>
    <p:sldLayoutId id="2147483750" r:id="rId11"/>
    <p:sldLayoutId id="2147483649" r:id="rId12"/>
    <p:sldLayoutId id="2147483759" r:id="rId13"/>
    <p:sldLayoutId id="2147483760" r:id="rId14"/>
    <p:sldLayoutId id="2147483746" r:id="rId15"/>
    <p:sldLayoutId id="2147483751" r:id="rId16"/>
    <p:sldLayoutId id="2147483752" r:id="rId17"/>
    <p:sldLayoutId id="2147483748" r:id="rId18"/>
    <p:sldLayoutId id="2147483651" r:id="rId19"/>
    <p:sldLayoutId id="2147483721" r:id="rId20"/>
    <p:sldLayoutId id="2147483739" r:id="rId21"/>
    <p:sldLayoutId id="2147483737" r:id="rId22"/>
    <p:sldLayoutId id="2147483742" r:id="rId23"/>
    <p:sldLayoutId id="2147483724" r:id="rId24"/>
    <p:sldLayoutId id="2147483723" r:id="rId25"/>
    <p:sldLayoutId id="2147483725" r:id="rId26"/>
    <p:sldLayoutId id="2147483755" r:id="rId27"/>
    <p:sldLayoutId id="2147483757" r:id="rId28"/>
    <p:sldLayoutId id="2147483673" r:id="rId29"/>
    <p:sldLayoutId id="2147483653" r:id="rId30"/>
    <p:sldLayoutId id="2147483722" r:id="rId31"/>
    <p:sldLayoutId id="2147483693" r:id="rId32"/>
    <p:sldLayoutId id="2147483701" r:id="rId33"/>
    <p:sldLayoutId id="2147483668" r:id="rId34"/>
    <p:sldLayoutId id="2147483707" r:id="rId35"/>
    <p:sldLayoutId id="2147483714" r:id="rId36"/>
    <p:sldLayoutId id="2147483657" r:id="rId37"/>
    <p:sldLayoutId id="2147483679" r:id="rId38"/>
    <p:sldLayoutId id="2147483661" r:id="rId39"/>
    <p:sldLayoutId id="2147483754" r:id="rId40"/>
    <p:sldLayoutId id="2147483678" r:id="rId41"/>
    <p:sldLayoutId id="2147483663" r:id="rId42"/>
    <p:sldLayoutId id="2147483667" r:id="rId43"/>
    <p:sldLayoutId id="2147483726" r:id="rId44"/>
    <p:sldLayoutId id="2147483688" r:id="rId45"/>
    <p:sldLayoutId id="2147483655" r:id="rId46"/>
    <p:sldLayoutId id="2147483745" r:id="rId47"/>
    <p:sldLayoutId id="2147483741" r:id="rId4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B5035-7C72-43BF-A8DB-A7280ED54461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381000" y="2301145"/>
            <a:ext cx="5152292" cy="2255710"/>
          </a:xfrm>
        </p:spPr>
        <p:txBody>
          <a:bodyPr/>
          <a:lstStyle/>
          <a:p>
            <a:r>
              <a:rPr lang="en-US" dirty="0"/>
              <a:t>Wrapper Class</a:t>
            </a:r>
            <a:br>
              <a:rPr lang="en-US" dirty="0"/>
            </a:br>
            <a:r>
              <a:rPr lang="en-US" dirty="0"/>
              <a:t>vs. Primitive:</a:t>
            </a:r>
            <a:br>
              <a:rPr lang="en-US" dirty="0"/>
            </a:br>
            <a:r>
              <a:rPr lang="en-US" dirty="0"/>
              <a:t>Double vs. double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9C304-423F-4288-926C-47BD259C6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/>
        <p:txBody>
          <a:bodyPr/>
          <a:lstStyle/>
          <a:p>
            <a:r>
              <a:rPr lang="de-DE" dirty="0"/>
              <a:t>Jan Könekamp and Annemarie Schmidt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965DA3-B904-4F3A-91D3-8FEA285FF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74194"/>
              </p:ext>
            </p:extLst>
          </p:nvPr>
        </p:nvGraphicFramePr>
        <p:xfrm>
          <a:off x="1304131" y="1753421"/>
          <a:ext cx="9067104" cy="2723976"/>
        </p:xfrm>
        <a:graphic>
          <a:graphicData uri="http://schemas.openxmlformats.org/drawingml/2006/table">
            <a:tbl>
              <a:tblPr/>
              <a:tblGrid>
                <a:gridCol w="4699198">
                  <a:extLst>
                    <a:ext uri="{9D8B030D-6E8A-4147-A177-3AD203B41FA5}">
                      <a16:colId xmlns:a16="http://schemas.microsoft.com/office/drawing/2014/main" val="4119980948"/>
                    </a:ext>
                  </a:extLst>
                </a:gridCol>
                <a:gridCol w="4367906">
                  <a:extLst>
                    <a:ext uri="{9D8B030D-6E8A-4147-A177-3AD203B41FA5}">
                      <a16:colId xmlns:a16="http://schemas.microsoft.com/office/drawing/2014/main" val="1315566687"/>
                    </a:ext>
                  </a:extLst>
                </a:gridCol>
              </a:tblGrid>
              <a:tr h="6384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900" b="1">
                          <a:effectLst/>
                          <a:latin typeface="Arial" panose="020B0604020202020204" pitchFamily="34" charset="0"/>
                        </a:rPr>
                        <a:t>Wrapper Class: Double (Java.lang.Double)</a:t>
                      </a:r>
                      <a:endParaRPr lang="de-DE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36" marR="50936" marT="33958" marB="339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900" b="1">
                          <a:effectLst/>
                          <a:latin typeface="Arial" panose="020B0604020202020204" pitchFamily="34" charset="0"/>
                        </a:rPr>
                        <a:t>Primitive: double</a:t>
                      </a:r>
                      <a:endParaRPr lang="de-DE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36" marR="50936" marT="33958" marB="339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86185"/>
                  </a:ext>
                </a:extLst>
              </a:tr>
              <a:tr h="35316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  <a:latin typeface="Arial" panose="020B0604020202020204" pitchFamily="34" charset="0"/>
                        </a:rPr>
                        <a:t>Used to create an </a:t>
                      </a:r>
                      <a:r>
                        <a:rPr lang="de-DE" sz="1900" b="1"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de-DE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36" marR="50936" marT="33958" marB="339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  <a:latin typeface="Arial" panose="020B0604020202020204" pitchFamily="34" charset="0"/>
                        </a:rPr>
                        <a:t>Is no object, ergo </a:t>
                      </a:r>
                      <a:r>
                        <a:rPr lang="de-DE" sz="1900" b="1">
                          <a:effectLst/>
                          <a:latin typeface="Arial" panose="020B0604020202020204" pitchFamily="34" charset="0"/>
                        </a:rPr>
                        <a:t>belongs to no class</a:t>
                      </a:r>
                      <a:endParaRPr lang="de-DE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36" marR="50936" marT="33958" marB="339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6397"/>
                  </a:ext>
                </a:extLst>
              </a:tr>
              <a:tr h="35316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  <a:latin typeface="Arial" panose="020B0604020202020204" pitchFamily="34" charset="0"/>
                        </a:rPr>
                        <a:t>Allows </a:t>
                      </a:r>
                      <a:r>
                        <a:rPr lang="de-DE" sz="1900" b="1">
                          <a:effectLst/>
                          <a:latin typeface="Arial" panose="020B0604020202020204" pitchFamily="34" charset="0"/>
                        </a:rPr>
                        <a:t>null</a:t>
                      </a:r>
                      <a:r>
                        <a:rPr lang="de-DE" sz="1900">
                          <a:effectLst/>
                          <a:latin typeface="Arial" panose="020B0604020202020204" pitchFamily="34" charset="0"/>
                        </a:rPr>
                        <a:t> values</a:t>
                      </a:r>
                    </a:p>
                  </a:txBody>
                  <a:tcPr marL="50936" marR="50936" marT="33958" marB="339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  <a:latin typeface="Arial" panose="020B0604020202020204" pitchFamily="34" charset="0"/>
                        </a:rPr>
                        <a:t>Does </a:t>
                      </a:r>
                      <a:r>
                        <a:rPr lang="de-DE" sz="1900" b="1">
                          <a:effectLst/>
                          <a:latin typeface="Arial" panose="020B0604020202020204" pitchFamily="34" charset="0"/>
                        </a:rPr>
                        <a:t>not allow null</a:t>
                      </a:r>
                      <a:r>
                        <a:rPr lang="de-DE" sz="1900">
                          <a:effectLst/>
                          <a:latin typeface="Arial" panose="020B0604020202020204" pitchFamily="34" charset="0"/>
                        </a:rPr>
                        <a:t> values</a:t>
                      </a:r>
                    </a:p>
                  </a:txBody>
                  <a:tcPr marL="50936" marR="50936" marT="33958" marB="339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072"/>
                  </a:ext>
                </a:extLst>
              </a:tr>
              <a:tr h="35316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  <a:latin typeface="Arial" panose="020B0604020202020204" pitchFamily="34" charset="0"/>
                        </a:rPr>
                        <a:t>Required memory is </a:t>
                      </a:r>
                      <a:r>
                        <a:rPr lang="de-DE" sz="1900" b="1">
                          <a:effectLst/>
                          <a:latin typeface="Arial" panose="020B0604020202020204" pitchFamily="34" charset="0"/>
                        </a:rPr>
                        <a:t>higher</a:t>
                      </a:r>
                      <a:endParaRPr lang="de-DE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36" marR="50936" marT="33958" marB="339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  <a:latin typeface="Arial" panose="020B0604020202020204" pitchFamily="34" charset="0"/>
                        </a:rPr>
                        <a:t>Required memory is </a:t>
                      </a:r>
                      <a:r>
                        <a:rPr lang="de-DE" sz="1900" b="1">
                          <a:effectLst/>
                          <a:latin typeface="Arial" panose="020B0604020202020204" pitchFamily="34" charset="0"/>
                        </a:rPr>
                        <a:t>lower</a:t>
                      </a:r>
                      <a:endParaRPr lang="de-DE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36" marR="50936" marT="33958" marB="339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51260"/>
                  </a:ext>
                </a:extLst>
              </a:tr>
              <a:tr h="35316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  <a:latin typeface="Arial" panose="020B0604020202020204" pitchFamily="34" charset="0"/>
                        </a:rPr>
                        <a:t>Can be used with </a:t>
                      </a:r>
                      <a:r>
                        <a:rPr lang="de-DE" sz="1900" b="1">
                          <a:effectLst/>
                          <a:latin typeface="Arial" panose="020B0604020202020204" pitchFamily="34" charset="0"/>
                        </a:rPr>
                        <a:t>collections</a:t>
                      </a:r>
                      <a:endParaRPr lang="de-DE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36" marR="50936" marT="33958" marB="339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  <a:latin typeface="Arial" panose="020B0604020202020204" pitchFamily="34" charset="0"/>
                        </a:rPr>
                        <a:t>Can </a:t>
                      </a:r>
                      <a:r>
                        <a:rPr lang="de-DE" sz="1900" b="1">
                          <a:effectLst/>
                          <a:latin typeface="Arial" panose="020B0604020202020204" pitchFamily="34" charset="0"/>
                        </a:rPr>
                        <a:t>not be used</a:t>
                      </a:r>
                      <a:r>
                        <a:rPr lang="de-DE" sz="1900">
                          <a:effectLst/>
                          <a:latin typeface="Arial" panose="020B0604020202020204" pitchFamily="34" charset="0"/>
                        </a:rPr>
                        <a:t> with </a:t>
                      </a:r>
                      <a:r>
                        <a:rPr lang="de-DE" sz="1900" b="1">
                          <a:effectLst/>
                          <a:latin typeface="Arial" panose="020B0604020202020204" pitchFamily="34" charset="0"/>
                        </a:rPr>
                        <a:t>collections</a:t>
                      </a:r>
                      <a:endParaRPr lang="de-DE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36" marR="50936" marT="33958" marB="339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668350"/>
                  </a:ext>
                </a:extLst>
              </a:tr>
              <a:tr h="6384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  <a:latin typeface="Arial" panose="020B0604020202020204" pitchFamily="34" charset="0"/>
                        </a:rPr>
                        <a:t>Methods to </a:t>
                      </a:r>
                      <a:r>
                        <a:rPr lang="de-DE" sz="1900" b="1">
                          <a:effectLst/>
                          <a:latin typeface="Arial" panose="020B0604020202020204" pitchFamily="34" charset="0"/>
                        </a:rPr>
                        <a:t>convert double into Double</a:t>
                      </a:r>
                      <a:r>
                        <a:rPr lang="de-DE" sz="1900">
                          <a:effectLst/>
                          <a:latin typeface="Arial" panose="020B0604020202020204" pitchFamily="34" charset="0"/>
                        </a:rPr>
                        <a:t> and vice versa</a:t>
                      </a:r>
                    </a:p>
                  </a:txBody>
                  <a:tcPr marL="50936" marR="50936" marT="33958" marB="339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900" dirty="0">
                          <a:effectLst/>
                          <a:latin typeface="Arial" panose="020B0604020202020204" pitchFamily="34" charset="0"/>
                        </a:rPr>
                        <a:t>Is a </a:t>
                      </a:r>
                      <a:r>
                        <a:rPr lang="de-DE" sz="1900" b="1" dirty="0">
                          <a:effectLst/>
                          <a:latin typeface="Arial" panose="020B0604020202020204" pitchFamily="34" charset="0"/>
                        </a:rPr>
                        <a:t>predefined data type</a:t>
                      </a:r>
                      <a:r>
                        <a:rPr lang="de-DE" sz="1900" dirty="0">
                          <a:effectLst/>
                          <a:latin typeface="Arial" panose="020B0604020202020204" pitchFamily="34" charset="0"/>
                        </a:rPr>
                        <a:t> in java</a:t>
                      </a:r>
                    </a:p>
                  </a:txBody>
                  <a:tcPr marL="50936" marR="50936" marT="33958" marB="339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14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40CEAC04-48D0-4F62-9337-6F3A3FBC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83" y="331509"/>
            <a:ext cx="7247525" cy="54782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884451-2C26-4324-90B3-90FEAD23BEFF}"/>
              </a:ext>
            </a:extLst>
          </p:cNvPr>
          <p:cNvSpPr txBox="1"/>
          <p:nvPr/>
        </p:nvSpPr>
        <p:spPr>
          <a:xfrm>
            <a:off x="7922569" y="1963444"/>
            <a:ext cx="3753248" cy="37058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noProof="0" dirty="0"/>
              <a:t>Double objects can be </a:t>
            </a:r>
            <a:r>
              <a:rPr lang="de-DE" b="1" noProof="0" dirty="0"/>
              <a:t>null</a:t>
            </a:r>
          </a:p>
          <a:p>
            <a:pPr marL="342900" indent="-34290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/>
              <a:t>double primitive can only be </a:t>
            </a:r>
            <a:r>
              <a:rPr lang="de-DE" b="1" dirty="0"/>
              <a:t>0</a:t>
            </a:r>
          </a:p>
          <a:p>
            <a:pPr marL="342900" indent="-34290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b="1" noProof="0" dirty="0"/>
              <a:t>Collections</a:t>
            </a:r>
            <a:r>
              <a:rPr lang="de-DE" noProof="0" dirty="0"/>
              <a:t> (like </a:t>
            </a:r>
            <a:r>
              <a:rPr lang="de-DE" b="1" noProof="0" dirty="0"/>
              <a:t>ArrayList</a:t>
            </a:r>
            <a:r>
              <a:rPr lang="de-DE" noProof="0" dirty="0"/>
              <a:t>) need </a:t>
            </a:r>
            <a:r>
              <a:rPr lang="de-DE" b="1" noProof="0" dirty="0"/>
              <a:t>objects</a:t>
            </a:r>
            <a:r>
              <a:rPr lang="de-DE" noProof="0" dirty="0"/>
              <a:t> (Double)</a:t>
            </a:r>
          </a:p>
          <a:p>
            <a:pPr marL="342900" indent="-34290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Primitives</a:t>
            </a:r>
            <a:r>
              <a:rPr lang="de-DE" dirty="0"/>
              <a:t> can only be used with </a:t>
            </a:r>
            <a:r>
              <a:rPr lang="de-DE" b="1" dirty="0"/>
              <a:t>Arrays</a:t>
            </a:r>
            <a:endParaRPr lang="de-DE" b="1" noProof="0" dirty="0"/>
          </a:p>
        </p:txBody>
      </p:sp>
    </p:spTree>
    <p:extLst>
      <p:ext uri="{BB962C8B-B14F-4D97-AF65-F5344CB8AC3E}">
        <p14:creationId xmlns:p14="http://schemas.microsoft.com/office/powerpoint/2010/main" val="135641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93FE069-43E9-4B47-9439-D9CA9484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42" y="550789"/>
            <a:ext cx="5529402" cy="5473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62C6B-272C-413F-85FB-5EA8135D468F}"/>
              </a:ext>
            </a:extLst>
          </p:cNvPr>
          <p:cNvSpPr txBox="1"/>
          <p:nvPr/>
        </p:nvSpPr>
        <p:spPr>
          <a:xfrm>
            <a:off x="6889297" y="1926868"/>
            <a:ext cx="3957150" cy="37058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noProof="0" dirty="0"/>
              <a:t>Strings can be converted to Doubles or doubles</a:t>
            </a:r>
            <a:endParaRPr lang="de-DE" b="1" noProof="0" dirty="0"/>
          </a:p>
          <a:p>
            <a:pPr marL="342900" indent="-34290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/>
              <a:t>Methods to convert:</a:t>
            </a:r>
          </a:p>
          <a:p>
            <a:pPr marL="800100" lvl="1" indent="-34290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b="1" noProof="0" dirty="0"/>
              <a:t>valueOf</a:t>
            </a:r>
          </a:p>
          <a:p>
            <a:pPr marL="800100" lvl="1" indent="-34290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parseDouble</a:t>
            </a:r>
          </a:p>
          <a:p>
            <a:pPr marL="800100" lvl="1" indent="-34290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b="1" noProof="0" dirty="0"/>
              <a:t>doubleValue</a:t>
            </a:r>
          </a:p>
          <a:p>
            <a:pPr marL="800100" lvl="1" indent="-34290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e-DE" b="1" noProof="0" dirty="0"/>
          </a:p>
          <a:p>
            <a:pPr marL="0" lvl="1" algn="just" defTabSz="228600">
              <a:spcAft>
                <a:spcPts val="1200"/>
              </a:spcAft>
            </a:pPr>
            <a:r>
              <a:rPr lang="de-DE" b="1" dirty="0"/>
              <a:t>Check the java doc for all the methods!</a:t>
            </a:r>
            <a:endParaRPr lang="de-DE" b="1" noProof="0" dirty="0"/>
          </a:p>
        </p:txBody>
      </p:sp>
    </p:spTree>
    <p:extLst>
      <p:ext uri="{BB962C8B-B14F-4D97-AF65-F5344CB8AC3E}">
        <p14:creationId xmlns:p14="http://schemas.microsoft.com/office/powerpoint/2010/main" val="313834455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Tmplt_Graphik_210225_Fixed_Accessible.potx" id="{80BF15C9-A5DA-472C-9F1E-82F4EBB43D59}" vid="{02DD174B-CE7A-418B-90DA-AC9D16AAE59C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Acc_PPT_IMP_Tmplt_Graphik_Fixed-Accessibility_20210225</Template>
  <TotalTime>0</TotalTime>
  <Words>171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Graphik</vt:lpstr>
      <vt:lpstr>GT Sectra Fine Rg</vt:lpstr>
      <vt:lpstr>System Font</vt:lpstr>
      <vt:lpstr>Accenture 2020</vt:lpstr>
      <vt:lpstr>Wrapper Class vs. Primitive: Double vs. double</vt:lpstr>
      <vt:lpstr>Differences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Wrapper Class vs. Primitive: Double vs. double</dc:title>
  <dc:subject>Accenture PowerPoint Template 16x9 Graphik</dc:subject>
  <dc:creator>Schmidt, Annemarie</dc:creator>
  <cp:lastModifiedBy>Schmidt, Annemarie</cp:lastModifiedBy>
  <cp:revision>2</cp:revision>
  <cp:lastPrinted>2020-11-17T04:05:48Z</cp:lastPrinted>
  <dcterms:created xsi:type="dcterms:W3CDTF">2021-06-23T14:27:14Z</dcterms:created>
  <dcterms:modified xsi:type="dcterms:W3CDTF">2021-06-23T14:41:03Z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