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06861D4-39CD-467B-800A-DDE175D0887F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9BCC22-E40E-4555-BB1F-BEF37C5358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E56A544-CEA0-45D4-8153-B415F99D5775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15CBB25D-6EED-4DF2-90F3-A3B74185E4E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fld id="{BBBA3367-3308-4D1C-8D82-6CDE7B37B5EF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fld id="{C663BBE4-8009-4400-A21F-3649F5CF5F19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fld id="{4E3DD14D-4859-4715-B23B-92B3A417423A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7AFEFCF-0266-4CB3-9D88-1BC23EB4896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1DA8DBED-AB00-4BB4-8A5B-45E0456DBC7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9EF83C8-BC9A-4066-8020-A8ED03154FE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8089803-7EFB-4C7C-9449-01F5175F492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1F4BD47-ED10-44BA-A659-C95835E4E68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5C8AC-F7A0-4341-A026-B8F938F19CBD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3970-B10D-4AA8-BE9E-289F25435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2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A2285-A4AA-4F7F-AE67-3C267130D890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CB466-7E38-44C1-9A06-B784950A9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4C981-A63A-4B5E-A9B9-9FBC218073A4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952E8-02F8-49A4-BB2D-5DD99510E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60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73FE-511A-44EB-B212-02252C5F8BCB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02CD-816A-47B4-977B-D95EA275E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EA3B3-DBA1-41A5-8953-63E38A404C4F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D55A-5E16-4673-AAB6-1E8363CD2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6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72C4-ABCC-4448-BF84-106CE36E110A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50A2-67AA-42EA-BADA-8751E6411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1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087E-51F6-46A5-A419-71DBF2E20E97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A077F-B373-45AC-B179-6EADB203B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65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14AE-FA2C-4EF8-85C2-422CC1787790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AFB-3997-4113-AB63-FC95A08ED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62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DAE7-7754-4144-96E4-1B17EB8C8096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2312C-C95D-4C25-AB71-53036667E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786CA-E59D-4F2D-B9C5-A8D7746D16F5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CB94B-9AD2-41CE-B9E1-37A29DA03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A89D8-0713-4BA1-9C84-F08B8953CE90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00911-5731-40E6-9B40-CF56CF56F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2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E570C6-6433-431B-A7DF-50CE7E268EAF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26EDDFD-D74D-483D-9B88-3E85AA6F7A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mic Sans MS" panose="030F0702030302020204" pitchFamily="66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vhs.org/Staff/teachers/ABush/Academic%20Responsibility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chbiology.org/Pronouns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Writing for Advanced Science Courses</a:t>
            </a:r>
            <a:br>
              <a:rPr lang="en-US" altLang="en-US" sz="4000" smtClean="0"/>
            </a:br>
            <a:r>
              <a:rPr lang="en-US" altLang="en-US" sz="4000" smtClean="0"/>
              <a:t>Part 3: Grammar and Proof-reading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Word Usage Cont’d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Fewer vs. less.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Use </a:t>
            </a:r>
            <a:r>
              <a:rPr lang="en-US" altLang="en-US" sz="2600" i="1" smtClean="0"/>
              <a:t>fewer</a:t>
            </a:r>
            <a:r>
              <a:rPr lang="en-US" altLang="en-US" sz="2600" smtClean="0"/>
              <a:t> when a quantity can be counted. Use </a:t>
            </a:r>
            <a:r>
              <a:rPr lang="en-US" altLang="en-US" sz="2600" i="1" smtClean="0"/>
              <a:t>less</a:t>
            </a:r>
            <a:r>
              <a:rPr lang="en-US" altLang="en-US" sz="2600" smtClean="0"/>
              <a:t> when the quantity is unknown.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Do not use contractions in formal writing. Use </a:t>
            </a:r>
            <a:r>
              <a:rPr lang="en-US" altLang="en-US" sz="3000" i="1" smtClean="0"/>
              <a:t>it is</a:t>
            </a:r>
            <a:r>
              <a:rPr lang="en-US" altLang="en-US" sz="3000" smtClean="0"/>
              <a:t> instead of it’s.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Transitive verbs require a direct object, a noun to act 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Example: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smtClean="0"/>
              <a:t>Wrong: The fish’s body temperature </a:t>
            </a:r>
            <a:r>
              <a:rPr lang="en-US" altLang="en-US" sz="2100" i="1" smtClean="0"/>
              <a:t>lowered</a:t>
            </a:r>
            <a:r>
              <a:rPr lang="en-US" altLang="en-US" sz="2100" smtClean="0"/>
              <a:t> the response to the cold water.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Correct: The cold water </a:t>
            </a:r>
            <a:r>
              <a:rPr lang="en-US" altLang="en-US" sz="2100" i="1" smtClean="0"/>
              <a:t>lowered</a:t>
            </a:r>
            <a:r>
              <a:rPr lang="en-US" altLang="en-US" sz="2100" smtClean="0"/>
              <a:t> the fish’s body temperature.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smtClean="0"/>
          </a:p>
          <a:p>
            <a:pPr eaLnBrk="1" hangingPunct="1">
              <a:lnSpc>
                <a:spcPct val="90000"/>
              </a:lnSpc>
            </a:pPr>
            <a:endParaRPr lang="en-US" altLang="en-US" sz="3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Hints for Writing “Good” Lab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Do not use first person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Example: I noticed that when the yeast was mixed with sugar-water, it smelled like bread.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Revised: When the yeast was mixed with sugar-water, it smelled like bread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Write to enlighten your peers (other students), not to impress your teacher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use unnecessary verbiage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Keep it simple and get to the point!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200" dirty="0" smtClean="0"/>
              <a:t>See slides 5-8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use language that you don’t understand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Use scientific words when appropriate. Define terms that are unfamiliar to your audience.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use jargon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smtClean="0"/>
              <a:t>Avoid clichés, slang, and abbreviations.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Do not </a:t>
            </a:r>
            <a:r>
              <a:rPr lang="en-US" sz="2600" dirty="0" smtClean="0">
                <a:hlinkClick r:id="rId3"/>
              </a:rPr>
              <a:t>plagiarize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Use Complete Sentences and Proper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Always include the question in your answer to ensure complete, comprehensible sentences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Do not use pronouns without antecedents, use nouns!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Example: No, it did not.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Revised: No, the sand did not show signs of life under the microscope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Not sure if it is a pronoun, or if you are properly using a pronoun? </a:t>
            </a:r>
            <a:r>
              <a:rPr lang="en-US" sz="2600" dirty="0" smtClean="0">
                <a:hlinkClick r:id="rId3"/>
              </a:rPr>
              <a:t>Check this website</a:t>
            </a:r>
            <a:r>
              <a:rPr lang="en-US" sz="2600" dirty="0" smtClean="0"/>
              <a:t>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Do not use contractions in formal writing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Be sure your word usage is correct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Spell check will not correct a word that is spelled correctly, but used incorrectly!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Grammar check often misses these mistakes too!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600" dirty="0" smtClean="0"/>
              <a:t>Exp: The following sentence was accepted by word as correct!:</a:t>
            </a:r>
          </a:p>
          <a:p>
            <a:pPr lvl="1" eaLnBrk="1" hangingPunct="1">
              <a:lnSpc>
                <a:spcPct val="80000"/>
              </a:lnSpc>
              <a:buFont typeface="Comic Sans MS" panose="030F0702030302020204" pitchFamily="66" charset="0"/>
              <a:buNone/>
              <a:defRPr/>
            </a:pPr>
            <a:r>
              <a:rPr lang="en-US" sz="2400" dirty="0" smtClean="0"/>
              <a:t>			Eye halve a spell checker on my pea sea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Use Well Developed Paragraphs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Each paragraph focuses on one topic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The first sentence introduces the topic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Subsequent sentences support the topic sentence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Connecting phrases are use to achieve good flow between sentences.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3600" smtClean="0"/>
          </a:p>
          <a:p>
            <a:pPr lvl="2" eaLnBrk="1" hangingPunct="1">
              <a:lnSpc>
                <a:spcPct val="8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Clarity in Writing </a:t>
            </a:r>
            <a:br>
              <a:rPr lang="en-US" sz="4000" smtClean="0"/>
            </a:br>
            <a:r>
              <a:rPr lang="en-US" sz="4000" smtClean="0"/>
              <a:t>(avoiding redundancy)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/>
                          <a:ea typeface="Times New Roman"/>
                        </a:rPr>
                        <a:t>Redundant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Times New Roman"/>
                          <a:ea typeface="Times New Roman"/>
                        </a:rPr>
                        <a:t>Revised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It is absolutely essential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It is essential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Mutual cooperation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Cooperation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Totally unique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Unique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Times New Roman"/>
                          <a:ea typeface="Times New Roman"/>
                        </a:rPr>
                        <a:t>The solution was obtained and transferred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The solution was transferred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trike="sngStrike" dirty="0">
                <a:latin typeface="+mn-lt"/>
              </a:rPr>
              <a:t>There are</a:t>
            </a:r>
            <a:r>
              <a:rPr lang="en-US" dirty="0">
                <a:latin typeface="+mn-lt"/>
              </a:rPr>
              <a:t> two protein assays </a:t>
            </a:r>
            <a:r>
              <a:rPr lang="en-US" strike="sngStrike" dirty="0">
                <a:latin typeface="+mn-lt"/>
              </a:rPr>
              <a:t>that</a:t>
            </a:r>
            <a:r>
              <a:rPr lang="en-US" dirty="0">
                <a:latin typeface="+mn-lt"/>
              </a:rPr>
              <a:t> are often used in research laboratories.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trike="sngStrike" dirty="0">
                <a:latin typeface="+mn-lt"/>
              </a:rPr>
              <a:t>It is interesting to note that</a:t>
            </a:r>
            <a:r>
              <a:rPr lang="en-US" dirty="0">
                <a:latin typeface="+mn-lt"/>
              </a:rPr>
              <a:t> some enzymes are stable at temperatures above 60°C.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Empty Phrases (wasted words)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Empty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Concise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 majority of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Most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As soon 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When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At all times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Always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Based on the fact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Because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For this reason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In fact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Don’t use at 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Functions to, serves 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Don’t use at 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It is interesting to note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Don’t use at 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Empty Phrases (con’t).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Empty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Concise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Referred to 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Called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With the exception of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Except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Came to the conclusion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Concluded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With the result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So that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At a much greater rate than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Faster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So as 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Despite the fact that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Although, though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</a:rPr>
                        <a:t>At the present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now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Word Usage: Affect vs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000" smtClean="0"/>
              <a:t>Affect is a verb that means “to influence.”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smtClean="0"/>
              <a:t>Example: Temperature </a:t>
            </a:r>
            <a:r>
              <a:rPr lang="en-US" sz="2600" i="1" smtClean="0"/>
              <a:t>affects</a:t>
            </a:r>
            <a:r>
              <a:rPr lang="en-US" sz="2600" smtClean="0"/>
              <a:t> enzyme activity.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000" smtClean="0"/>
              <a:t>Effect can be a noun, effect means “result,” if effect is used as a verb “to cause.”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smtClean="0"/>
              <a:t>Example (noun): We studied the </a:t>
            </a:r>
            <a:r>
              <a:rPr lang="en-US" sz="2600" i="1" smtClean="0"/>
              <a:t>effect</a:t>
            </a:r>
            <a:r>
              <a:rPr lang="en-US" sz="2600" smtClean="0"/>
              <a:t> of temperature on enzyme activity.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smtClean="0"/>
              <a:t>Example (verb): High temperature </a:t>
            </a:r>
            <a:r>
              <a:rPr lang="en-US" sz="2600" i="1" smtClean="0"/>
              <a:t>effected</a:t>
            </a:r>
            <a:r>
              <a:rPr lang="en-US" sz="2600" smtClean="0"/>
              <a:t> a change in the shape of the enzyme, which destroyed the enzyme’s 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610</Words>
  <Application>Microsoft Office PowerPoint</Application>
  <PresentationFormat>On-screen Show (4:3)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Comic Sans MS</vt:lpstr>
      <vt:lpstr>Arial</vt:lpstr>
      <vt:lpstr>Calibri</vt:lpstr>
      <vt:lpstr>Times New Roman</vt:lpstr>
      <vt:lpstr>Office Theme</vt:lpstr>
      <vt:lpstr>Writing for Advanced Science Courses Part 3: Grammar and Proof-reading</vt:lpstr>
      <vt:lpstr>Hints for Writing “Good” Lab Reports</vt:lpstr>
      <vt:lpstr>Use Complete Sentences and Proper Grammar</vt:lpstr>
      <vt:lpstr>Use Well Developed Paragraphs</vt:lpstr>
      <vt:lpstr>Clarity in Writing  (avoiding redundancy)</vt:lpstr>
      <vt:lpstr>Examples of Clarity</vt:lpstr>
      <vt:lpstr>Empty Phrases (wasted words)</vt:lpstr>
      <vt:lpstr>Empty Phrases (con’t).</vt:lpstr>
      <vt:lpstr>Word Usage: Affect vs Effect</vt:lpstr>
      <vt:lpstr>Word Usage Cont’d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Biology Class</dc:title>
  <dc:creator>robin</dc:creator>
  <cp:lastModifiedBy>Robin Groch</cp:lastModifiedBy>
  <cp:revision>43</cp:revision>
  <dcterms:created xsi:type="dcterms:W3CDTF">2009-07-23T20:07:46Z</dcterms:created>
  <dcterms:modified xsi:type="dcterms:W3CDTF">2016-01-21T16:42:09Z</dcterms:modified>
</cp:coreProperties>
</file>