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96" r:id="rId2"/>
  </p:sldMasterIdLst>
  <p:notesMasterIdLst>
    <p:notesMasterId r:id="rId44"/>
  </p:notesMasterIdLst>
  <p:sldIdLst>
    <p:sldId id="295" r:id="rId3"/>
    <p:sldId id="256" r:id="rId4"/>
    <p:sldId id="262" r:id="rId5"/>
    <p:sldId id="263" r:id="rId6"/>
    <p:sldId id="264" r:id="rId7"/>
    <p:sldId id="265" r:id="rId8"/>
    <p:sldId id="259" r:id="rId9"/>
    <p:sldId id="260" r:id="rId10"/>
    <p:sldId id="266" r:id="rId11"/>
    <p:sldId id="267" r:id="rId12"/>
    <p:sldId id="268" r:id="rId13"/>
    <p:sldId id="287" r:id="rId14"/>
    <p:sldId id="269" r:id="rId15"/>
    <p:sldId id="270" r:id="rId16"/>
    <p:sldId id="286" r:id="rId17"/>
    <p:sldId id="271" r:id="rId18"/>
    <p:sldId id="288" r:id="rId19"/>
    <p:sldId id="272" r:id="rId20"/>
    <p:sldId id="273" r:id="rId21"/>
    <p:sldId id="274" r:id="rId22"/>
    <p:sldId id="275" r:id="rId23"/>
    <p:sldId id="276" r:id="rId24"/>
    <p:sldId id="289" r:id="rId25"/>
    <p:sldId id="277" r:id="rId26"/>
    <p:sldId id="297" r:id="rId27"/>
    <p:sldId id="278" r:id="rId28"/>
    <p:sldId id="293" r:id="rId29"/>
    <p:sldId id="279" r:id="rId30"/>
    <p:sldId id="294" r:id="rId31"/>
    <p:sldId id="280" r:id="rId32"/>
    <p:sldId id="281" r:id="rId33"/>
    <p:sldId id="282" r:id="rId34"/>
    <p:sldId id="283" r:id="rId35"/>
    <p:sldId id="296" r:id="rId36"/>
    <p:sldId id="284" r:id="rId37"/>
    <p:sldId id="291" r:id="rId38"/>
    <p:sldId id="292" r:id="rId39"/>
    <p:sldId id="285" r:id="rId40"/>
    <p:sldId id="298" r:id="rId41"/>
    <p:sldId id="299" r:id="rId42"/>
    <p:sldId id="300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20" autoAdjust="0"/>
  </p:normalViewPr>
  <p:slideViewPr>
    <p:cSldViewPr snapToGrid="0" snapToObjects="1">
      <p:cViewPr varScale="1">
        <p:scale>
          <a:sx n="80" d="100"/>
          <a:sy n="80" d="100"/>
        </p:scale>
        <p:origin x="4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E2E99-538C-42EB-BC41-CCBD16409635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A9A1-9B00-42D3-A2A9-E245C63FEC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31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22F488-B1DF-4CAE-8EB9-F8878479AA5F}" type="slidenum">
              <a:rPr lang="en-US">
                <a:solidFill>
                  <a:srgbClr val="000000"/>
                </a:solidFill>
                <a:latin typeface="Calibri" pitchFamily="34" charset="0"/>
              </a:rPr>
              <a:pPr eaLnBrk="1" hangingPunct="1"/>
              <a:t>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from: http://hbot4u.blogspot.com/2011/10/vaccination-news-site.html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62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Picture: http://www.riversideonline.com/health_reference/Infectious-Disease/ID00023.cfm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84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22F488-B1DF-4CAE-8EB9-F8878479AA5F}" type="slidenum">
              <a:rPr lang="en-US">
                <a:solidFill>
                  <a:srgbClr val="000000"/>
                </a:solidFill>
                <a:latin typeface="Calibri" pitchFamily="34" charset="0"/>
              </a:rPr>
              <a:pPr eaLnBrk="1" hangingPunct="1"/>
              <a:t>41</a:t>
            </a:fld>
            <a:endParaRPr lang="en-US">
              <a:solidFill>
                <a:srgbClr val="000000"/>
              </a:solidFill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Virus picture: http://www.webmd.com/cold-and-flu/ss/slideshow-cold-or-flu</a:t>
            </a:r>
          </a:p>
          <a:p>
            <a:r>
              <a:rPr lang="en-US" dirty="0" smtClean="0"/>
              <a:t>Bacteria picture</a:t>
            </a:r>
            <a:r>
              <a:rPr lang="en-US" baseline="0" dirty="0" smtClean="0"/>
              <a:t> from: http://strep-symptoms.com/strep-throat-streptococcus-pyogenes-bacterium/</a:t>
            </a:r>
          </a:p>
          <a:p>
            <a:r>
              <a:rPr lang="en-US" dirty="0" smtClean="0"/>
              <a:t>Athlete’s foot fungus picture</a:t>
            </a:r>
            <a:r>
              <a:rPr lang="en-US" baseline="0" dirty="0" smtClean="0"/>
              <a:t> from: http://photography.nationalgeographic.com/photography/enlarge/athletes-foot-fungus_pod_image.html</a:t>
            </a:r>
          </a:p>
          <a:p>
            <a:r>
              <a:rPr lang="en-US" dirty="0" smtClean="0"/>
              <a:t>Giardia picture</a:t>
            </a:r>
            <a:r>
              <a:rPr lang="en-US" baseline="0" dirty="0" smtClean="0"/>
              <a:t> from: http://leeuwenhoek.wordpress.com/2010/02/14/a-valentine-from-leeuwenhoek/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8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from: http://www.adelaidenow.com.au/ipad/something-bugging-you/story-fn3o6wog-1226045725907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from: http://www.microbiologyonline.org.uk/about-microbiology/microbes-and-the-human-body</a:t>
            </a:r>
          </a:p>
          <a:p>
            <a:r>
              <a:rPr lang="en-US" dirty="0" smtClean="0"/>
              <a:t>Picture</a:t>
            </a:r>
            <a:r>
              <a:rPr lang="en-US" baseline="0" dirty="0" smtClean="0"/>
              <a:t> from: http://www.riversideonline.com/health_reference/Infectious-Disease/ID00002.cfm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27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Bottom</a:t>
            </a:r>
            <a:r>
              <a:rPr lang="en-US" baseline="0" dirty="0" smtClean="0"/>
              <a:t> picture from: http://www.telegraph.co.uk/health/healthpicturegalleries/8523602/Meet-some-of-the-bacteria-that-make-up-90-per-cent-of-the-living-cells-in-your-body.html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0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 from: http://www.visualphotos.com/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91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 from: https://str.llnl.gov/JanFeb10/dzenitis.html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Picture from: http://mamagazette.com/wahm-talk/cooking-safety-in-your-kitchen-keeping-bacteria-away/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26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Picture from: http://www.mhhe.com/biosci/esp/2001_gbio/folder_structure/an/m10/s3/anm10s3_1.htm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5A9A1-9B00-42D3-A2A9-E245C63FEC0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0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4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100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2698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49652-ED56-E046-8BD0-4BE9330FA992}" type="datetimeFigureOut">
              <a:rPr lang="en-US" smtClean="0"/>
              <a:pPr/>
              <a:t>1/21/2016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70F53-24C9-454A-B14D-664A02177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44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7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47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15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06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5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4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776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4A4615-454F-2044-975A-8AD67D4028F0}" type="datetimeFigureOut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1/21/2016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F3B73618-2DBF-4549-8226-2602DFDBD8E5}" type="slidenum">
              <a:rPr lang="en-US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://vetmed.tamu.edu/schubot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hyperlink" Target="http://strep-symptoms.com/wp-content/uploads/2012/09/Streptococcus-pyogenes.jpg" TargetMode="External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6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971800"/>
            <a:ext cx="2971800" cy="1365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8" descr="C:\Documents and Settings\Ljlab\My Documents\My Pictures\a3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8275" y="1360488"/>
            <a:ext cx="60166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i="1" smtClean="0">
                <a:solidFill>
                  <a:srgbClr val="000000"/>
                </a:solidFill>
              </a:rPr>
              <a:t> </a:t>
            </a:r>
            <a:r>
              <a:rPr lang="en-US" sz="3600" b="1" smtClean="0">
                <a:solidFill>
                  <a:srgbClr val="FFFFFF"/>
                </a:solidFill>
                <a:latin typeface="Adobe Garamond Pro Bold" pitchFamily="18" charset="0"/>
              </a:rPr>
              <a:t>Partnership for Environmental Education and Rural Health (PEER) 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2514600" y="6400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0" y="6149975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000000"/>
                </a:solidFill>
              </a:rPr>
              <a:t> </a:t>
            </a:r>
            <a:endParaRPr lang="en-US" sz="2000" b="1" smtClean="0">
              <a:solidFill>
                <a:srgbClr val="FFFFFF"/>
              </a:solidFill>
              <a:latin typeface="Adobe Garamond Pro Bold" pitchFamily="18" charset="0"/>
            </a:endParaRPr>
          </a:p>
        </p:txBody>
      </p:sp>
      <p:pic>
        <p:nvPicPr>
          <p:cNvPr id="8200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0" y="25374600"/>
            <a:ext cx="12855575" cy="590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88" y="5675313"/>
            <a:ext cx="4465637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36302" y="5662545"/>
            <a:ext cx="3873357" cy="887480"/>
            <a:chOff x="3896519" y="5791200"/>
            <a:chExt cx="4790282" cy="962799"/>
          </a:xfrm>
        </p:grpSpPr>
        <p:sp>
          <p:nvSpPr>
            <p:cNvPr id="11" name="TextBox 10"/>
            <p:cNvSpPr txBox="1"/>
            <p:nvPr/>
          </p:nvSpPr>
          <p:spPr>
            <a:xfrm>
              <a:off x="3896519" y="6477000"/>
              <a:ext cx="4790282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Supported by the National Institutes of Health ORIP</a:t>
              </a:r>
              <a:endParaRPr lang="en-US" sz="12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2" name="Picture 2" descr="http://t1.gstatic.com/images?q=tbn:ANd9GcSwVuZDKNjPwn8GqvkeT9jPasPqqFy1wY47gfaAG3Rai3S1HKcz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/>
            <a:stretch/>
          </p:blipFill>
          <p:spPr bwMode="auto">
            <a:xfrm>
              <a:off x="3896519" y="5791200"/>
              <a:ext cx="4790282" cy="744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66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kin-diagra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11" y="153868"/>
            <a:ext cx="4579862" cy="34284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59"/>
            <a:ext cx="5650895" cy="1143000"/>
          </a:xfrm>
        </p:spPr>
        <p:txBody>
          <a:bodyPr/>
          <a:lstStyle/>
          <a:p>
            <a:r>
              <a:rPr lang="en-US" dirty="0" smtClean="0"/>
              <a:t>The skin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672" y="1887058"/>
            <a:ext cx="3502324" cy="4093206"/>
          </a:xfrm>
        </p:spPr>
        <p:txBody>
          <a:bodyPr>
            <a:normAutofit/>
          </a:bodyPr>
          <a:lstStyle/>
          <a:p>
            <a:r>
              <a:rPr lang="en-US" dirty="0" smtClean="0"/>
              <a:t>Tough</a:t>
            </a:r>
          </a:p>
          <a:p>
            <a:r>
              <a:rPr lang="en-US" dirty="0" smtClean="0"/>
              <a:t>Self healing</a:t>
            </a:r>
          </a:p>
          <a:p>
            <a:r>
              <a:rPr lang="en-US" dirty="0" smtClean="0"/>
              <a:t>Full of antimicrobial proteins</a:t>
            </a:r>
          </a:p>
          <a:p>
            <a:r>
              <a:rPr lang="en-US" dirty="0" smtClean="0"/>
              <a:t>Has its own resident bacteria that help to keep the invaders out</a:t>
            </a:r>
            <a:endParaRPr lang="en-US" dirty="0"/>
          </a:p>
        </p:txBody>
      </p:sp>
      <p:pic>
        <p:nvPicPr>
          <p:cNvPr id="2050" name="Picture 2" descr="http://i.telegraph.co.uk/multimedia/archive/01899/bacteria-on-skin_1899719i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62" y="3687332"/>
            <a:ext cx="3853192" cy="272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461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717" y="619695"/>
            <a:ext cx="5758888" cy="1143000"/>
          </a:xfrm>
        </p:spPr>
        <p:txBody>
          <a:bodyPr/>
          <a:lstStyle/>
          <a:p>
            <a:r>
              <a:rPr lang="en-US" dirty="0" smtClean="0"/>
              <a:t>The intestine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 of normal bacteria</a:t>
            </a:r>
          </a:p>
          <a:p>
            <a:r>
              <a:rPr lang="en-US" dirty="0" smtClean="0"/>
              <a:t>Vomiting and diarrhea</a:t>
            </a:r>
          </a:p>
          <a:p>
            <a:r>
              <a:rPr lang="en-US" dirty="0" smtClean="0"/>
              <a:t>Antimicrobial chemicals and</a:t>
            </a:r>
          </a:p>
          <a:p>
            <a:pPr marL="0" indent="0">
              <a:buNone/>
            </a:pPr>
            <a:r>
              <a:rPr lang="en-US" dirty="0" smtClean="0"/>
              <a:t> compounds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232" y="818137"/>
            <a:ext cx="3272480" cy="5506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84933" y="3738228"/>
            <a:ext cx="3346745" cy="2552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41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71" y="117726"/>
            <a:ext cx="7874887" cy="6740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6746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respiratory tract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Coughing</a:t>
            </a:r>
          </a:p>
          <a:p>
            <a:r>
              <a:rPr lang="en-US" dirty="0" smtClean="0"/>
              <a:t>Sneezing</a:t>
            </a:r>
          </a:p>
          <a:p>
            <a:r>
              <a:rPr lang="en-US" dirty="0" smtClean="0"/>
              <a:t>Mucous secretion</a:t>
            </a:r>
          </a:p>
          <a:p>
            <a:r>
              <a:rPr lang="en-US" dirty="0" smtClean="0"/>
              <a:t>Antibacterial chemicals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28" y="2175858"/>
            <a:ext cx="4102705" cy="410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00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INNATE IMMUNITY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Hardwired rapid defenses centering on inflammation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23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-15875" y="785813"/>
            <a:ext cx="9159875" cy="5038725"/>
          </a:xfrm>
        </p:spPr>
      </p:pic>
    </p:spTree>
    <p:extLst>
      <p:ext uri="{BB962C8B-B14F-4D97-AF65-F5344CB8AC3E}">
        <p14:creationId xmlns:p14="http://schemas.microsoft.com/office/powerpoint/2010/main" val="28167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9430"/>
            <a:ext cx="8229600" cy="1143000"/>
          </a:xfrm>
        </p:spPr>
        <p:txBody>
          <a:bodyPr/>
          <a:lstStyle/>
          <a:p>
            <a:r>
              <a:rPr lang="en-US" dirty="0" smtClean="0"/>
              <a:t>INFLAMMATION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8228"/>
            <a:ext cx="7824158" cy="4389120"/>
          </a:xfrm>
        </p:spPr>
        <p:txBody>
          <a:bodyPr/>
          <a:lstStyle/>
          <a:p>
            <a:r>
              <a:rPr lang="en-US" dirty="0" smtClean="0"/>
              <a:t>Analogous to having a physical fight with invaders.</a:t>
            </a:r>
          </a:p>
          <a:p>
            <a:r>
              <a:rPr lang="en-US" dirty="0" smtClean="0"/>
              <a:t>The body’s white cells try to eat and kill invading microbes.</a:t>
            </a:r>
          </a:p>
          <a:p>
            <a:r>
              <a:rPr lang="en-US" dirty="0" smtClean="0"/>
              <a:t>Lots of collateral damage!</a:t>
            </a:r>
          </a:p>
          <a:p>
            <a:r>
              <a:rPr lang="en-US" dirty="0" smtClean="0"/>
              <a:t>Someone has to tidy up after.</a:t>
            </a:r>
            <a:endParaRPr lang="en-US" dirty="0"/>
          </a:p>
        </p:txBody>
      </p:sp>
      <p:pic>
        <p:nvPicPr>
          <p:cNvPr id="1026" name="Picture 2" descr="white_blood_cell_englufing_yeast_cell_phagocytosis_p451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711" y="3363116"/>
            <a:ext cx="3818387" cy="2607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161711" y="5955268"/>
            <a:ext cx="3827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White blood cell engulfing yeast cell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197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3346" y="738553"/>
            <a:ext cx="9476302" cy="879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3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3" y="3699222"/>
            <a:ext cx="3762641" cy="2762407"/>
          </a:xfrm>
          <a:prstGeom prst="rect">
            <a:avLst/>
          </a:prstGeom>
        </p:spPr>
      </p:pic>
      <p:pic>
        <p:nvPicPr>
          <p:cNvPr id="4" name="Content Placeholder 5"/>
          <p:cNvPicPr>
            <a:picLocks noChangeAspect="1"/>
          </p:cNvPicPr>
          <p:nvPr/>
        </p:nvPicPr>
        <p:blipFill>
          <a:blip r:embed="rId3"/>
          <a:srcRect b="123"/>
          <a:stretch>
            <a:fillRect/>
          </a:stretch>
        </p:blipFill>
        <p:spPr>
          <a:xfrm>
            <a:off x="4969821" y="611516"/>
            <a:ext cx="4483813" cy="36847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White cells (Leukocytes)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Normally circulate in the blood.</a:t>
            </a:r>
          </a:p>
          <a:p>
            <a:r>
              <a:rPr lang="en-US" dirty="0" smtClean="0"/>
              <a:t>Several different types </a:t>
            </a:r>
          </a:p>
          <a:p>
            <a:pPr lvl="1"/>
            <a:r>
              <a:rPr lang="en-US" dirty="0" smtClean="0"/>
              <a:t>Neutrophils, the bacterial killers</a:t>
            </a:r>
          </a:p>
          <a:p>
            <a:pPr lvl="1"/>
            <a:r>
              <a:rPr lang="en-US" dirty="0" smtClean="0"/>
              <a:t>Macrophages, bacterial killers and cleaner uppers</a:t>
            </a:r>
          </a:p>
          <a:p>
            <a:pPr lvl="1"/>
            <a:r>
              <a:rPr lang="en-US" dirty="0" smtClean="0"/>
              <a:t>Lymphocytes, viral killers</a:t>
            </a:r>
          </a:p>
          <a:p>
            <a:r>
              <a:rPr lang="en-US" dirty="0" smtClean="0"/>
              <a:t>Are attracted to two things.</a:t>
            </a:r>
          </a:p>
          <a:p>
            <a:pPr lvl="1"/>
            <a:r>
              <a:rPr lang="en-US" dirty="0" smtClean="0"/>
              <a:t>Damaged tissues</a:t>
            </a:r>
          </a:p>
          <a:p>
            <a:pPr lvl="1"/>
            <a:r>
              <a:rPr lang="en-US" dirty="0" smtClean="0"/>
              <a:t>Bacterial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43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993" y="4016735"/>
            <a:ext cx="4378807" cy="2916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inflammation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015" y="1873959"/>
            <a:ext cx="8229600" cy="4525963"/>
          </a:xfrm>
        </p:spPr>
        <p:txBody>
          <a:bodyPr/>
          <a:lstStyle/>
          <a:p>
            <a:r>
              <a:rPr lang="en-US" dirty="0" smtClean="0"/>
              <a:t>Increased blood flow brings cells and protective chemicals to the tissues under attack.</a:t>
            </a:r>
          </a:p>
          <a:p>
            <a:r>
              <a:rPr lang="en-US" dirty="0" smtClean="0"/>
              <a:t>Swelling is secondary to increased blood flow</a:t>
            </a:r>
          </a:p>
          <a:p>
            <a:r>
              <a:rPr lang="en-US" dirty="0" smtClean="0"/>
              <a:t>Pain die to protective, antimicrobial chemicals</a:t>
            </a:r>
          </a:p>
          <a:p>
            <a:r>
              <a:rPr lang="en-US" dirty="0" smtClean="0"/>
              <a:t>Damaged tissues also produce protective and inflammatory chemicals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3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377" y="1966823"/>
            <a:ext cx="7851648" cy="1828800"/>
          </a:xfrm>
        </p:spPr>
        <p:txBody>
          <a:bodyPr/>
          <a:lstStyle/>
          <a:p>
            <a:r>
              <a:rPr lang="en-US" dirty="0" smtClean="0"/>
              <a:t>Don’t let the bugs bite!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4097" y="3907766"/>
            <a:ext cx="5221335" cy="1752600"/>
          </a:xfrm>
        </p:spPr>
        <p:txBody>
          <a:bodyPr/>
          <a:lstStyle/>
          <a:p>
            <a:pPr algn="ctr"/>
            <a:r>
              <a:rPr lang="en-US" dirty="0" smtClean="0"/>
              <a:t>Our battle against the microbes that want to eat us.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44" y="388762"/>
            <a:ext cx="3557781" cy="235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/>
          <p:cNvPicPr>
            <a:picLocks noGrp="1" noChangeAspect="1"/>
          </p:cNvPicPr>
          <p:nvPr/>
        </p:nvPicPr>
        <p:blipFill rotWithShape="1">
          <a:blip r:embed="rId3"/>
          <a:srcRect l="-245" r="-172"/>
          <a:stretch/>
        </p:blipFill>
        <p:spPr>
          <a:xfrm>
            <a:off x="783424" y="262163"/>
            <a:ext cx="2855043" cy="2612160"/>
          </a:xfrm>
          <a:prstGeom prst="rect">
            <a:avLst/>
          </a:prstGeom>
        </p:spPr>
      </p:pic>
      <p:pic>
        <p:nvPicPr>
          <p:cNvPr id="6" name="Picture 2" descr="Home | Schubot Center">
            <a:hlinkClick r:id="rId4" tooltip="Hom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8" y="4684053"/>
            <a:ext cx="2409825" cy="1952625"/>
          </a:xfrm>
          <a:prstGeom prst="rect">
            <a:avLst/>
          </a:prstGeom>
          <a:solidFill>
            <a:schemeClr val="tx2"/>
          </a:solidFill>
          <a:extLst/>
        </p:spPr>
      </p:pic>
      <p:sp>
        <p:nvSpPr>
          <p:cNvPr id="7" name="Rectangle 6"/>
          <p:cNvSpPr/>
          <p:nvPr/>
        </p:nvSpPr>
        <p:spPr>
          <a:xfrm>
            <a:off x="3354247" y="5198701"/>
            <a:ext cx="5233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Dr. Ian Tizard</a:t>
            </a:r>
            <a:br>
              <a:rPr lang="en-US" dirty="0"/>
            </a:br>
            <a:r>
              <a:rPr lang="en-US" dirty="0"/>
              <a:t>Director of </a:t>
            </a:r>
            <a:r>
              <a:rPr lang="en-US" dirty="0" err="1"/>
              <a:t>Schubot</a:t>
            </a:r>
            <a:r>
              <a:rPr lang="en-US" dirty="0"/>
              <a:t> Exotic Bird Health Center</a:t>
            </a:r>
            <a:br>
              <a:rPr lang="en-US" dirty="0"/>
            </a:br>
            <a:r>
              <a:rPr lang="en-US" dirty="0"/>
              <a:t>Professor of Immunology and Pathobiology</a:t>
            </a:r>
          </a:p>
        </p:txBody>
      </p:sp>
    </p:spTree>
    <p:extLst>
      <p:ext uri="{BB962C8B-B14F-4D97-AF65-F5344CB8AC3E}">
        <p14:creationId xmlns:p14="http://schemas.microsoft.com/office/powerpoint/2010/main" val="2924181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successful!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invaders are killed.</a:t>
            </a:r>
          </a:p>
          <a:p>
            <a:r>
              <a:rPr lang="en-US" dirty="0" smtClean="0"/>
              <a:t>The dead and dying tissues are removed</a:t>
            </a:r>
          </a:p>
          <a:p>
            <a:r>
              <a:rPr lang="en-US" dirty="0" smtClean="0"/>
              <a:t>Everything returns to normal.</a:t>
            </a:r>
            <a:endParaRPr lang="en-US" dirty="0"/>
          </a:p>
        </p:txBody>
      </p:sp>
      <p:pic>
        <p:nvPicPr>
          <p:cNvPr id="3076" name="Picture 4" descr="http://www.growthology.com/wp-content/uploads/2012/08/immu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1" y="3706483"/>
            <a:ext cx="86201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260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733909"/>
            <a:ext cx="5434642" cy="4590691"/>
          </a:xfrm>
        </p:spPr>
        <p:txBody>
          <a:bodyPr/>
          <a:lstStyle/>
          <a:p>
            <a:r>
              <a:rPr lang="en-US" dirty="0" smtClean="0"/>
              <a:t>Inflammation is uncomfortable</a:t>
            </a:r>
          </a:p>
          <a:p>
            <a:r>
              <a:rPr lang="en-US" dirty="0" smtClean="0"/>
              <a:t>Inflammation is damaging</a:t>
            </a:r>
          </a:p>
          <a:p>
            <a:r>
              <a:rPr lang="en-US" dirty="0" smtClean="0"/>
              <a:t>Inflammation is not always effective</a:t>
            </a:r>
          </a:p>
          <a:p>
            <a:pPr lvl="1"/>
            <a:r>
              <a:rPr lang="en-US" dirty="0" smtClean="0"/>
              <a:t>The microbes fight back!</a:t>
            </a:r>
          </a:p>
          <a:p>
            <a:pPr lvl="2"/>
            <a:r>
              <a:rPr lang="en-US" dirty="0" smtClean="0"/>
              <a:t>They can kill leukocytes</a:t>
            </a:r>
          </a:p>
          <a:p>
            <a:pPr lvl="2"/>
            <a:r>
              <a:rPr lang="en-US" dirty="0" smtClean="0"/>
              <a:t>They can hide in dead tissues</a:t>
            </a:r>
          </a:p>
          <a:p>
            <a:pPr lvl="2"/>
            <a:r>
              <a:rPr lang="en-US" dirty="0" smtClean="0"/>
              <a:t>They can hide inside cells</a:t>
            </a:r>
            <a:endParaRPr lang="en-US" dirty="0"/>
          </a:p>
        </p:txBody>
      </p:sp>
      <p:pic>
        <p:nvPicPr>
          <p:cNvPr id="4098" name="Picture 2" descr="http://3.bp.blogspot.com/-7F_1jjrQQBw/TvS44XrC4JI/AAAAAAAAB9M/TOPenKOFqVM/s1600/ip_microb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843" y="2090274"/>
            <a:ext cx="3071004" cy="3230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80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– innate immunity cannot be the long-term answer.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6314"/>
            <a:ext cx="8229600" cy="4771686"/>
          </a:xfrm>
        </p:spPr>
        <p:txBody>
          <a:bodyPr/>
          <a:lstStyle/>
          <a:p>
            <a:r>
              <a:rPr lang="en-US" dirty="0" smtClean="0"/>
              <a:t>What we need is a: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ully </a:t>
            </a:r>
            <a:r>
              <a:rPr lang="en-US" dirty="0"/>
              <a:t>A</a:t>
            </a:r>
            <a:r>
              <a:rPr lang="en-US" dirty="0" smtClean="0"/>
              <a:t>utomatic</a:t>
            </a:r>
          </a:p>
          <a:p>
            <a:pPr lvl="1"/>
            <a:r>
              <a:rPr lang="en-US" dirty="0" smtClean="0"/>
              <a:t>Non </a:t>
            </a:r>
            <a:r>
              <a:rPr lang="en-US" dirty="0"/>
              <a:t>D</a:t>
            </a:r>
            <a:r>
              <a:rPr lang="en-US" dirty="0" smtClean="0"/>
              <a:t>amaging 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ainless</a:t>
            </a:r>
          </a:p>
          <a:p>
            <a:pPr lvl="1"/>
            <a:r>
              <a:rPr lang="en-US" dirty="0" smtClean="0"/>
              <a:t>Highly </a:t>
            </a:r>
            <a:r>
              <a:rPr lang="en-US" dirty="0"/>
              <a:t>E</a:t>
            </a:r>
            <a:r>
              <a:rPr lang="en-US" dirty="0" smtClean="0"/>
              <a:t>ffective</a:t>
            </a:r>
          </a:p>
          <a:p>
            <a:pPr lvl="1"/>
            <a:r>
              <a:rPr lang="en-US" dirty="0" smtClean="0"/>
              <a:t>Smart </a:t>
            </a:r>
            <a:endParaRPr lang="en-US" dirty="0"/>
          </a:p>
          <a:p>
            <a:pPr marL="393192" lvl="1" indent="0">
              <a:buNone/>
            </a:pPr>
            <a:r>
              <a:rPr lang="en-US" dirty="0"/>
              <a:t>S</a:t>
            </a:r>
            <a:r>
              <a:rPr lang="en-US" dirty="0" smtClean="0"/>
              <a:t>ystem that </a:t>
            </a:r>
            <a:r>
              <a:rPr lang="en-US" b="1" dirty="0" smtClean="0"/>
              <a:t>improves</a:t>
            </a:r>
            <a:r>
              <a:rPr lang="en-US" dirty="0" smtClean="0"/>
              <a:t> with experience.</a:t>
            </a:r>
          </a:p>
          <a:p>
            <a:endParaRPr lang="en-US" dirty="0"/>
          </a:p>
          <a:p>
            <a:r>
              <a:rPr lang="en-US" dirty="0" smtClean="0"/>
              <a:t>We call this the ADAPTIVE IMMUNE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57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043647"/>
            <a:ext cx="7772400" cy="1470025"/>
          </a:xfrm>
        </p:spPr>
        <p:txBody>
          <a:bodyPr/>
          <a:lstStyle/>
          <a:p>
            <a:r>
              <a:rPr lang="en-US" dirty="0" smtClean="0"/>
              <a:t>ANTIGEN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829556" y="3216934"/>
            <a:ext cx="5987638" cy="1752600"/>
          </a:xfrm>
        </p:spPr>
        <p:txBody>
          <a:bodyPr/>
          <a:lstStyle/>
          <a:p>
            <a:pPr algn="l"/>
            <a:r>
              <a:rPr lang="en-US" dirty="0" smtClean="0"/>
              <a:t>A foreign molecule that triggers an immune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837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 must work against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020574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Bacteria that live outside cells</a:t>
            </a:r>
          </a:p>
          <a:p>
            <a:r>
              <a:rPr lang="en-US" dirty="0" smtClean="0"/>
              <a:t>Viruses that live inside cells</a:t>
            </a:r>
          </a:p>
          <a:p>
            <a:r>
              <a:rPr lang="en-US" dirty="0" smtClean="0"/>
              <a:t>Large fungal organisms</a:t>
            </a:r>
          </a:p>
          <a:p>
            <a:r>
              <a:rPr lang="en-US" dirty="0" smtClean="0"/>
              <a:t>Even larger parasitic worms.</a:t>
            </a:r>
          </a:p>
          <a:p>
            <a:endParaRPr lang="en-US" dirty="0"/>
          </a:p>
          <a:p>
            <a:r>
              <a:rPr lang="en-US" dirty="0" smtClean="0"/>
              <a:t>ITS COMPLICATED!</a:t>
            </a:r>
          </a:p>
          <a:p>
            <a:r>
              <a:rPr lang="en-US" dirty="0" smtClean="0"/>
              <a:t>These all consist of multiple antigens.</a:t>
            </a:r>
            <a:endParaRPr lang="en-US" dirty="0"/>
          </a:p>
        </p:txBody>
      </p:sp>
      <p:pic>
        <p:nvPicPr>
          <p:cNvPr id="4" name="Picture 4" descr="http://www.riversideonline.com/source/images/image_popup/id7_germtyp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155" y="2190555"/>
            <a:ext cx="3893360" cy="3114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1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REMINDER!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094148"/>
          </a:xfrm>
          <a:prstGeom prst="roundRect">
            <a:avLst/>
          </a:prstGeom>
        </p:spPr>
        <p:txBody>
          <a:bodyPr/>
          <a:lstStyle/>
          <a:p>
            <a:r>
              <a:rPr lang="en-US" dirty="0" smtClean="0"/>
              <a:t>Viruses and bacteria are distinctly different microbes.</a:t>
            </a:r>
          </a:p>
          <a:p>
            <a:r>
              <a:rPr lang="en-US" dirty="0" smtClean="0"/>
              <a:t>Do not confuse the two!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443907">
            <a:off x="706384" y="3759136"/>
            <a:ext cx="5104765" cy="2405565"/>
          </a:xfrm>
          <a:prstGeom prst="roundRect">
            <a:avLst>
              <a:gd name="adj" fmla="val 15738"/>
            </a:avLst>
          </a:prstGeom>
          <a:solidFill>
            <a:srgbClr val="0000FF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022592" y="4930477"/>
            <a:ext cx="237160" cy="224697"/>
          </a:xfrm>
          <a:prstGeom prst="ellipse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791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422"/>
            <a:ext cx="8229600" cy="677617"/>
          </a:xfrm>
        </p:spPr>
        <p:txBody>
          <a:bodyPr/>
          <a:lstStyle/>
          <a:p>
            <a:r>
              <a:rPr lang="en-US" sz="4000" dirty="0" smtClean="0"/>
              <a:t>HOW TO ELIMINATE BACTERIA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039"/>
            <a:ext cx="8488392" cy="4735871"/>
          </a:xfrm>
        </p:spPr>
        <p:txBody>
          <a:bodyPr/>
          <a:lstStyle/>
          <a:p>
            <a:r>
              <a:rPr lang="en-US" dirty="0" smtClean="0"/>
              <a:t>Kill them with leukocytes</a:t>
            </a:r>
          </a:p>
          <a:p>
            <a:r>
              <a:rPr lang="en-US" dirty="0" smtClean="0"/>
              <a:t>Punch holes in them with complement</a:t>
            </a:r>
          </a:p>
          <a:p>
            <a:r>
              <a:rPr lang="en-US" dirty="0" smtClean="0"/>
              <a:t>Kill any that hide within cells</a:t>
            </a:r>
          </a:p>
          <a:p>
            <a:r>
              <a:rPr lang="en-US" dirty="0" smtClean="0"/>
              <a:t>Neutralize their toxins</a:t>
            </a:r>
            <a:endParaRPr lang="en-US" dirty="0"/>
          </a:p>
          <a:p>
            <a:r>
              <a:rPr lang="en-US" dirty="0" smtClean="0"/>
              <a:t>This is mainly done using proteins called antibodies</a:t>
            </a:r>
            <a:endParaRPr lang="en-US" dirty="0"/>
          </a:p>
        </p:txBody>
      </p:sp>
      <p:pic>
        <p:nvPicPr>
          <p:cNvPr id="5122" name="Picture 2" descr="Graph showing experimental results of piezoelectr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1" y="4046791"/>
            <a:ext cx="4787507" cy="2811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296619" y="4282041"/>
            <a:ext cx="34764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i="1" dirty="0" smtClean="0"/>
              <a:t>Streptococcus </a:t>
            </a:r>
            <a:r>
              <a:rPr lang="en-US" i="1" dirty="0"/>
              <a:t>pneumonia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b) </a:t>
            </a:r>
            <a:r>
              <a:rPr lang="en-US" i="1" dirty="0"/>
              <a:t>Pseudomonas </a:t>
            </a:r>
            <a:r>
              <a:rPr lang="en-US" i="1" dirty="0" err="1"/>
              <a:t>aeruginosa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c) </a:t>
            </a:r>
            <a:r>
              <a:rPr lang="en-US" i="1" dirty="0" smtClean="0"/>
              <a:t>Candida</a:t>
            </a:r>
            <a:r>
              <a:rPr lang="en-US" dirty="0" smtClean="0"/>
              <a:t> (a fungi) </a:t>
            </a:r>
          </a:p>
          <a:p>
            <a:r>
              <a:rPr lang="en-US" dirty="0" smtClean="0"/>
              <a:t>(</a:t>
            </a:r>
            <a:r>
              <a:rPr lang="en-US" dirty="0"/>
              <a:t>d) </a:t>
            </a:r>
            <a:r>
              <a:rPr lang="en-US" i="1" dirty="0"/>
              <a:t>Staphylococcus </a:t>
            </a:r>
            <a:r>
              <a:rPr lang="en-US" i="1" dirty="0" err="1"/>
              <a:t>aureus</a:t>
            </a:r>
            <a:r>
              <a:rPr lang="en-US" dirty="0"/>
              <a:t>, and (e) </a:t>
            </a:r>
            <a:r>
              <a:rPr lang="en-US" i="1" dirty="0"/>
              <a:t>Escherichia coli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2002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35" y="671605"/>
            <a:ext cx="5814295" cy="526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44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132118"/>
          </a:xfrm>
        </p:spPr>
        <p:txBody>
          <a:bodyPr/>
          <a:lstStyle/>
          <a:p>
            <a:r>
              <a:rPr lang="en-US" sz="4000" dirty="0" smtClean="0"/>
              <a:t>HOW TO ELIMINATE VIRUSES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Destroy any circulating viruses in the bloodstream.</a:t>
            </a:r>
          </a:p>
          <a:p>
            <a:r>
              <a:rPr lang="en-US" dirty="0" smtClean="0"/>
              <a:t>Detect and kill any virus-infected cells.</a:t>
            </a:r>
          </a:p>
          <a:p>
            <a:r>
              <a:rPr lang="en-US" dirty="0" smtClean="0"/>
              <a:t>This is mainly done using cell-mediated immunity.</a:t>
            </a:r>
            <a:endParaRPr lang="en-US" dirty="0"/>
          </a:p>
        </p:txBody>
      </p:sp>
      <p:pic>
        <p:nvPicPr>
          <p:cNvPr id="8194" name="Picture 2" descr="http://www.esquire.com/cm/esquire/images/iL/esq-cold-vs-flu-1009-l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541" y="3873261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921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94" y="610550"/>
            <a:ext cx="7682132" cy="600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9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240"/>
            <a:ext cx="8229600" cy="1143000"/>
          </a:xfrm>
        </p:spPr>
        <p:txBody>
          <a:bodyPr/>
          <a:lstStyle/>
          <a:p>
            <a:r>
              <a:rPr lang="en-US" dirty="0" smtClean="0"/>
              <a:t>We are under attack!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7960"/>
            <a:ext cx="8229600" cy="4389120"/>
          </a:xfrm>
        </p:spPr>
        <p:txBody>
          <a:bodyPr/>
          <a:lstStyle/>
          <a:p>
            <a:r>
              <a:rPr lang="en-US" dirty="0" smtClean="0"/>
              <a:t>The microbes want our bodies!</a:t>
            </a:r>
          </a:p>
          <a:p>
            <a:r>
              <a:rPr lang="en-US" dirty="0" smtClean="0"/>
              <a:t>What microbes?</a:t>
            </a:r>
          </a:p>
          <a:p>
            <a:pPr lvl="1"/>
            <a:r>
              <a:rPr lang="en-US" dirty="0" smtClean="0"/>
              <a:t>BACTERIA</a:t>
            </a:r>
          </a:p>
          <a:p>
            <a:pPr lvl="1"/>
            <a:r>
              <a:rPr lang="en-US" dirty="0" smtClean="0"/>
              <a:t>VIRUSES</a:t>
            </a:r>
          </a:p>
          <a:p>
            <a:pPr lvl="1"/>
            <a:r>
              <a:rPr lang="en-US" dirty="0" smtClean="0"/>
              <a:t>FUNGI</a:t>
            </a:r>
          </a:p>
          <a:p>
            <a:pPr lvl="1"/>
            <a:r>
              <a:rPr lang="en-US" dirty="0" smtClean="0"/>
              <a:t>PARASITIC WORMS</a:t>
            </a:r>
          </a:p>
          <a:p>
            <a:pPr lvl="1"/>
            <a:r>
              <a:rPr lang="en-US" dirty="0" smtClean="0"/>
              <a:t>PROTOZOA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71298" y="241540"/>
            <a:ext cx="2371966" cy="1917455"/>
            <a:chOff x="6125054" y="830579"/>
            <a:chExt cx="2857500" cy="2486799"/>
          </a:xfrm>
        </p:grpSpPr>
        <p:pic>
          <p:nvPicPr>
            <p:cNvPr id="2050" name="Picture 2" descr="http://strep-symptoms.com/wp-content/uploads/2012/09/Streptococcus-pyogenes-300x232.jpg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5054" y="830579"/>
              <a:ext cx="2857500" cy="2209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6290990" y="3040379"/>
              <a:ext cx="25256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Streptococcus </a:t>
              </a:r>
              <a:r>
                <a:rPr lang="en-US" sz="1200" b="1" dirty="0" err="1" smtClean="0"/>
                <a:t>pyogenes</a:t>
              </a:r>
              <a:r>
                <a:rPr lang="en-US" sz="1200" b="1" dirty="0" smtClean="0"/>
                <a:t> bacteria</a:t>
              </a:r>
              <a:endParaRPr lang="en-US" sz="1200" dirty="0"/>
            </a:p>
          </p:txBody>
        </p:sp>
      </p:grpSp>
      <p:pic>
        <p:nvPicPr>
          <p:cNvPr id="2052" name="Picture 4" descr="http://img.webmd.com/dtmcms/live/webmd/consumer_assets/site_images/articles/health_tools/cold_or_flu_slideshow/webmd_rm_photo_of_cold_and_flu_virus_composite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625" y="2340149"/>
            <a:ext cx="3080228" cy="209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6290989" y="4519471"/>
            <a:ext cx="2732583" cy="2281336"/>
            <a:chOff x="6290989" y="4519471"/>
            <a:chExt cx="2732583" cy="2281336"/>
          </a:xfrm>
        </p:grpSpPr>
        <p:pic>
          <p:nvPicPr>
            <p:cNvPr id="2054" name="Picture 6" descr="Photo: Athlete's Foot Fungus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0989" y="4519471"/>
              <a:ext cx="2732583" cy="2049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6751722" y="6523808"/>
              <a:ext cx="16763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Athlete’s foot fungus</a:t>
              </a:r>
              <a:endParaRPr lang="en-US" sz="12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543301" y="4690181"/>
            <a:ext cx="2432782" cy="2017226"/>
            <a:chOff x="3543301" y="4690181"/>
            <a:chExt cx="2432782" cy="2017226"/>
          </a:xfrm>
        </p:grpSpPr>
        <p:pic>
          <p:nvPicPr>
            <p:cNvPr id="2056" name="Picture 8" descr="http://www.parasitecleanse.com/images/whipworms04.jp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3301" y="4690181"/>
              <a:ext cx="2432782" cy="1708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368461" y="6430408"/>
              <a:ext cx="9934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Whipworm</a:t>
              </a:r>
              <a:endParaRPr lang="en-US" sz="12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" y="4558787"/>
            <a:ext cx="2464533" cy="2247719"/>
            <a:chOff x="457200" y="4558787"/>
            <a:chExt cx="2464533" cy="2247719"/>
          </a:xfrm>
        </p:grpSpPr>
        <p:pic>
          <p:nvPicPr>
            <p:cNvPr id="2058" name="Picture 10" descr="http://leeuwenhoek.files.wordpress.com/2010/02/479px-giardia_lamblia_sem_8698_lores.jpg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558787"/>
              <a:ext cx="2464533" cy="1970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888395" y="6529507"/>
              <a:ext cx="14043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Giardia protozoa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8448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Adaptive immunity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Antibacterial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Antibody mediated</a:t>
            </a:r>
          </a:p>
          <a:p>
            <a:r>
              <a:rPr lang="en-US" dirty="0" smtClean="0"/>
              <a:t>Also called </a:t>
            </a:r>
            <a:r>
              <a:rPr lang="en-US" dirty="0" err="1" smtClean="0"/>
              <a:t>humoral</a:t>
            </a:r>
            <a:endParaRPr lang="en-US" dirty="0" smtClean="0"/>
          </a:p>
          <a:p>
            <a:r>
              <a:rPr lang="en-US" dirty="0" smtClean="0"/>
              <a:t>Antibodies are produced by B cells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Antiviral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T cell mediated</a:t>
            </a:r>
          </a:p>
          <a:p>
            <a:r>
              <a:rPr lang="en-US" dirty="0" smtClean="0"/>
              <a:t>Also called cell-mediated</a:t>
            </a:r>
          </a:p>
          <a:p>
            <a:r>
              <a:rPr lang="en-US" dirty="0" smtClean="0"/>
              <a:t>Kills virus-infected cells</a:t>
            </a:r>
            <a:endParaRPr lang="en-US" dirty="0"/>
          </a:p>
        </p:txBody>
      </p:sp>
      <p:pic>
        <p:nvPicPr>
          <p:cNvPr id="2052" name="Picture 4" descr="http://mamagazette.com/wp-content/uploads/2010/04/Bacteri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839" y="3961600"/>
            <a:ext cx="3904651" cy="260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164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62310" y="10038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 what happens in a bacterial infection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1925" y="2146856"/>
            <a:ext cx="4744528" cy="43891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Bacteria invade the body. </a:t>
            </a:r>
          </a:p>
          <a:p>
            <a:r>
              <a:rPr lang="en-US" dirty="0" smtClean="0"/>
              <a:t>They are recognized by dendritic cells</a:t>
            </a:r>
          </a:p>
          <a:p>
            <a:r>
              <a:rPr lang="en-US" dirty="0" smtClean="0"/>
              <a:t>Dendritic cells tell the B cells</a:t>
            </a:r>
          </a:p>
          <a:p>
            <a:r>
              <a:rPr lang="en-US" dirty="0" smtClean="0"/>
              <a:t>B cells make antibodies</a:t>
            </a:r>
          </a:p>
          <a:p>
            <a:r>
              <a:rPr lang="en-US" dirty="0" smtClean="0"/>
              <a:t>Antibodies kill the bacteria</a:t>
            </a:r>
          </a:p>
          <a:p>
            <a:endParaRPr lang="en-US" dirty="0"/>
          </a:p>
          <a:p>
            <a:r>
              <a:rPr lang="en-US" dirty="0" smtClean="0"/>
              <a:t>But the body also remembers this experience!!</a:t>
            </a:r>
            <a:endParaRPr lang="en-US" dirty="0"/>
          </a:p>
        </p:txBody>
      </p:sp>
      <p:pic>
        <p:nvPicPr>
          <p:cNvPr id="6146" name="Picture 2" descr="http://www.meningitisuk.org/assets/images/research-projects/engineering-group-b-neisseri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727" y="2330585"/>
            <a:ext cx="4124325" cy="3429001"/>
          </a:xfrm>
          <a:prstGeom prst="rect">
            <a:avLst/>
          </a:prstGeom>
          <a:noFill/>
          <a:ln w="38100">
            <a:solidFill>
              <a:schemeClr val="accent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31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happens in a viral infection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814204" cy="43891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Viruses invade the body and enter their target cells.</a:t>
            </a:r>
          </a:p>
          <a:p>
            <a:r>
              <a:rPr lang="en-US" dirty="0" smtClean="0"/>
              <a:t>Circulating T cells patrol throughout the body and can recognize these virus-infected cells.</a:t>
            </a:r>
          </a:p>
          <a:p>
            <a:r>
              <a:rPr lang="en-US" dirty="0" smtClean="0"/>
              <a:t>T cells kill the infected cells, and thus the virus is eliminated</a:t>
            </a:r>
          </a:p>
          <a:p>
            <a:endParaRPr lang="en-US" dirty="0"/>
          </a:p>
          <a:p>
            <a:r>
              <a:rPr lang="en-US" dirty="0" smtClean="0"/>
              <a:t>But the body remembers this experience</a:t>
            </a:r>
            <a:endParaRPr lang="en-US" dirty="0"/>
          </a:p>
        </p:txBody>
      </p:sp>
      <p:pic>
        <p:nvPicPr>
          <p:cNvPr id="7170" name="Picture 2" descr="http://victimsupporteurope.eu/activeapp/wp-content/uploads/2012/09/iStock_000011957632XSmall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"/>
          <a:stretch/>
        </p:blipFill>
        <p:spPr bwMode="auto">
          <a:xfrm>
            <a:off x="6271404" y="4615133"/>
            <a:ext cx="2458530" cy="194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34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5641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an immune response occurs memory cells are produced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430" y="2099411"/>
            <a:ext cx="4563374" cy="4389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Memory B and T cells live for a long time (years).</a:t>
            </a:r>
          </a:p>
          <a:p>
            <a:r>
              <a:rPr lang="en-US" dirty="0" smtClean="0"/>
              <a:t>When they encounter the invader for a second time they respond faster and more effectively so the invader is rapidly eliminated.</a:t>
            </a:r>
          </a:p>
          <a:p>
            <a:r>
              <a:rPr lang="en-US" dirty="0" smtClean="0"/>
              <a:t>The more often the invader is encountered the more effective is the immune response.</a:t>
            </a:r>
            <a:endParaRPr lang="en-US" dirty="0"/>
          </a:p>
        </p:txBody>
      </p:sp>
      <p:pic>
        <p:nvPicPr>
          <p:cNvPr id="9218" name="Picture 2" descr="http://www.mhhe.com/biosci/esp/2001_gbio/folder_structure/an/m10/s3/assets/images/anm10s3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900" y="2462182"/>
            <a:ext cx="33909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661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428" y="327031"/>
            <a:ext cx="5495560" cy="616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56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926"/>
            <a:ext cx="8229600" cy="1143000"/>
          </a:xfrm>
        </p:spPr>
        <p:txBody>
          <a:bodyPr/>
          <a:lstStyle/>
          <a:p>
            <a:r>
              <a:rPr lang="en-US" dirty="0" smtClean="0"/>
              <a:t>The secret of success!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586"/>
            <a:ext cx="8229600" cy="4389120"/>
          </a:xfrm>
        </p:spPr>
        <p:txBody>
          <a:bodyPr/>
          <a:lstStyle/>
          <a:p>
            <a:r>
              <a:rPr lang="en-US" dirty="0" smtClean="0"/>
              <a:t>Adaptive immunity just gets better and better as we defeat invaders. We draw “strength” from each encounter.</a:t>
            </a:r>
          </a:p>
          <a:p>
            <a:endParaRPr lang="en-US" sz="1400" dirty="0"/>
          </a:p>
          <a:p>
            <a:r>
              <a:rPr lang="en-US" dirty="0" smtClean="0"/>
              <a:t>We can adapt this for our benefit by the process of vaccination </a:t>
            </a:r>
            <a:endParaRPr lang="en-US" dirty="0"/>
          </a:p>
        </p:txBody>
      </p:sp>
      <p:pic>
        <p:nvPicPr>
          <p:cNvPr id="7170" name="Picture 2" descr="http://4.bp.blogspot.com/-5mrU61ceOCU/TpJZki_JNnI/AAAAAAAAA18/z6COhcBDkuE/s1600/vacc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673" y="4087633"/>
            <a:ext cx="3536531" cy="26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ritishpolio.org.uk/BPF%20images/Resized%20Photos/vaccine%20v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45" y="4221100"/>
            <a:ext cx="3419859" cy="252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999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3" y="1077203"/>
            <a:ext cx="8095788" cy="526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60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rPr lang="en-US" dirty="0" smtClean="0"/>
              <a:t>Vaccine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095869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A preparation containing antigens from a bacterium or virus that is used to trigger a protective immune response.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49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422"/>
            <a:ext cx="8229600" cy="859035"/>
          </a:xfrm>
        </p:spPr>
        <p:txBody>
          <a:bodyPr/>
          <a:lstStyle/>
          <a:p>
            <a:r>
              <a:rPr lang="en-US" dirty="0" smtClean="0"/>
              <a:t>Vaccination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457"/>
            <a:ext cx="8229600" cy="4675217"/>
          </a:xfrm>
        </p:spPr>
        <p:txBody>
          <a:bodyPr/>
          <a:lstStyle/>
          <a:p>
            <a:r>
              <a:rPr lang="en-US" dirty="0" smtClean="0"/>
              <a:t>This mimics a natural infection by fooling the immune system into thinking the body is under attack!</a:t>
            </a:r>
          </a:p>
          <a:p>
            <a:r>
              <a:rPr lang="en-US" dirty="0" smtClean="0"/>
              <a:t>The patient develops an immune response.</a:t>
            </a:r>
          </a:p>
          <a:p>
            <a:r>
              <a:rPr lang="en-US" dirty="0" smtClean="0"/>
              <a:t>This can be enhanced by booster shots or bay natural infections.</a:t>
            </a:r>
          </a:p>
          <a:p>
            <a:r>
              <a:rPr lang="en-US" dirty="0" smtClean="0"/>
              <a:t>The key is to keep the process safe and effective</a:t>
            </a:r>
            <a:endParaRPr lang="en-US" dirty="0"/>
          </a:p>
        </p:txBody>
      </p:sp>
      <p:pic>
        <p:nvPicPr>
          <p:cNvPr id="5122" name="Picture 2" descr="http://www.riversideonline.com/source/images/image_popup/id7_immuniz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162" y="4248510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538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Vaccines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Two general types – Live and dead.</a:t>
            </a:r>
          </a:p>
          <a:p>
            <a:r>
              <a:rPr lang="en-US" dirty="0" smtClean="0"/>
              <a:t>Must be SAFE and effective.</a:t>
            </a:r>
          </a:p>
          <a:p>
            <a:r>
              <a:rPr lang="en-US" dirty="0" smtClean="0"/>
              <a:t>The most effective way of preventing infectious diseases.</a:t>
            </a:r>
          </a:p>
          <a:p>
            <a:r>
              <a:rPr lang="en-US" dirty="0" smtClean="0"/>
              <a:t>Critically important in preventing virus diseases especially.</a:t>
            </a:r>
          </a:p>
          <a:p>
            <a:endParaRPr lang="en-US" dirty="0"/>
          </a:p>
          <a:p>
            <a:r>
              <a:rPr lang="en-US" dirty="0" smtClean="0"/>
              <a:t>Mainly responsible for the reduced importance of infectious diseases in our society.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9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3398"/>
            <a:ext cx="8229600" cy="1143000"/>
          </a:xfrm>
        </p:spPr>
        <p:txBody>
          <a:bodyPr/>
          <a:lstStyle/>
          <a:p>
            <a:r>
              <a:rPr lang="en-US" dirty="0" smtClean="0"/>
              <a:t>Why do they want to harm us?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5018"/>
            <a:ext cx="8229600" cy="4389120"/>
          </a:xfrm>
        </p:spPr>
        <p:txBody>
          <a:bodyPr/>
          <a:lstStyle/>
          <a:p>
            <a:r>
              <a:rPr lang="en-US" dirty="0" smtClean="0"/>
              <a:t>They don</a:t>
            </a:r>
            <a:r>
              <a:rPr lang="fr-FR" dirty="0" smtClean="0"/>
              <a:t>’</a:t>
            </a:r>
            <a:r>
              <a:rPr lang="en-US" dirty="0" smtClean="0"/>
              <a:t>t!</a:t>
            </a:r>
          </a:p>
          <a:p>
            <a:r>
              <a:rPr lang="en-US" dirty="0" smtClean="0"/>
              <a:t>It’s just that we are good to eat!</a:t>
            </a:r>
          </a:p>
          <a:p>
            <a:r>
              <a:rPr lang="en-US" dirty="0" smtClean="0"/>
              <a:t>Our bodies provide food and shelter for many microbes-</a:t>
            </a:r>
          </a:p>
          <a:p>
            <a:pPr marL="0" indent="0">
              <a:buNone/>
            </a:pPr>
            <a:r>
              <a:rPr lang="en-US" dirty="0" smtClean="0"/>
              <a:t>		- if they get the chance!!</a:t>
            </a:r>
            <a:endParaRPr lang="en-US" dirty="0"/>
          </a:p>
        </p:txBody>
      </p:sp>
      <p:pic>
        <p:nvPicPr>
          <p:cNvPr id="1026" name="Picture 2" descr="http://resources3.news.com.au/images/2011/04/27/1226045/593499-illustra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008" y="3554083"/>
            <a:ext cx="5653128" cy="31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8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Immunity, both innate and adaptive is what keeps you from being killed by microbial invaders.</a:t>
            </a:r>
          </a:p>
          <a:p>
            <a:endParaRPr lang="en-US" dirty="0"/>
          </a:p>
          <a:p>
            <a:r>
              <a:rPr lang="en-US" dirty="0" smtClean="0"/>
              <a:t>Sickness reflects a battle within your body between its defenses and microbial invaders.</a:t>
            </a:r>
          </a:p>
          <a:p>
            <a:endParaRPr lang="en-US" dirty="0"/>
          </a:p>
          <a:p>
            <a:r>
              <a:rPr lang="en-US" dirty="0" smtClean="0"/>
              <a:t>Vaccines are a highly effective way of enhancing that immunity and ensuring that we win </a:t>
            </a:r>
            <a:r>
              <a:rPr lang="en-US" smtClean="0"/>
              <a:t>the battle.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450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688" y="2971800"/>
            <a:ext cx="2971800" cy="13652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8" descr="C:\Documents and Settings\Ljlab\My Documents\My Pictures\a3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8275" y="1360488"/>
            <a:ext cx="60166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0" y="0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i="1" smtClean="0">
                <a:solidFill>
                  <a:srgbClr val="000000"/>
                </a:solidFill>
              </a:rPr>
              <a:t> </a:t>
            </a:r>
            <a:r>
              <a:rPr lang="en-US" sz="3600" b="1" smtClean="0">
                <a:solidFill>
                  <a:srgbClr val="FFFFFF"/>
                </a:solidFill>
                <a:latin typeface="Adobe Garamond Pro Bold" pitchFamily="18" charset="0"/>
              </a:rPr>
              <a:t>Partnership for Environmental Education and Rural Health (PEER) </a:t>
            </a:r>
          </a:p>
        </p:txBody>
      </p:sp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2514600" y="640080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8198" name="Text Box 3"/>
          <p:cNvSpPr txBox="1">
            <a:spLocks noChangeArrowheads="1"/>
          </p:cNvSpPr>
          <p:nvPr/>
        </p:nvSpPr>
        <p:spPr bwMode="auto">
          <a:xfrm>
            <a:off x="0" y="6149975"/>
            <a:ext cx="914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000000"/>
                </a:solidFill>
              </a:rPr>
              <a:t> </a:t>
            </a:r>
            <a:endParaRPr lang="en-US" sz="2000" b="1" smtClean="0">
              <a:solidFill>
                <a:srgbClr val="FFFFFF"/>
              </a:solidFill>
              <a:latin typeface="Adobe Garamond Pro Bold" pitchFamily="18" charset="0"/>
            </a:endParaRPr>
          </a:p>
        </p:txBody>
      </p:sp>
      <p:pic>
        <p:nvPicPr>
          <p:cNvPr id="8200" name="Picture 3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0" y="25374600"/>
            <a:ext cx="12855575" cy="590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588" y="5675313"/>
            <a:ext cx="4465637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36302" y="5662545"/>
            <a:ext cx="3873357" cy="887480"/>
            <a:chOff x="3896519" y="5791200"/>
            <a:chExt cx="4790282" cy="962799"/>
          </a:xfrm>
        </p:grpSpPr>
        <p:sp>
          <p:nvSpPr>
            <p:cNvPr id="11" name="TextBox 10"/>
            <p:cNvSpPr txBox="1"/>
            <p:nvPr/>
          </p:nvSpPr>
          <p:spPr>
            <a:xfrm>
              <a:off x="3896519" y="6477000"/>
              <a:ext cx="4790282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rPr>
                <a:t>Supported by the National Institutes of Health ORIP</a:t>
              </a:r>
              <a:endParaRPr lang="en-US" sz="1200" dirty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pic>
          <p:nvPicPr>
            <p:cNvPr id="12" name="Picture 2" descr="http://t1.gstatic.com/images?q=tbn:ANd9GcSwVuZDKNjPwn8GqvkeT9jPasPqqFy1wY47gfaAG3Rai3S1HKcz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/>
            <a:stretch/>
          </p:blipFill>
          <p:spPr bwMode="auto">
            <a:xfrm>
              <a:off x="3896519" y="5791200"/>
              <a:ext cx="4790282" cy="744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9115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926"/>
            <a:ext cx="8229600" cy="1143000"/>
          </a:xfrm>
        </p:spPr>
        <p:txBody>
          <a:bodyPr/>
          <a:lstStyle/>
          <a:p>
            <a:r>
              <a:rPr lang="en-US" dirty="0" smtClean="0"/>
              <a:t>If we are to stay healthy then….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5554"/>
            <a:ext cx="8229600" cy="4389120"/>
          </a:xfrm>
        </p:spPr>
        <p:txBody>
          <a:bodyPr/>
          <a:lstStyle/>
          <a:p>
            <a:r>
              <a:rPr lang="en-US" dirty="0" smtClean="0"/>
              <a:t>We must keep the invaders out!</a:t>
            </a:r>
          </a:p>
          <a:p>
            <a:endParaRPr lang="en-US" dirty="0"/>
          </a:p>
          <a:p>
            <a:r>
              <a:rPr lang="en-US" dirty="0" smtClean="0"/>
              <a:t>We have a constant battle that begins the day we are born and ends when we die.</a:t>
            </a:r>
          </a:p>
          <a:p>
            <a:endParaRPr lang="en-US" dirty="0"/>
          </a:p>
          <a:p>
            <a:r>
              <a:rPr lang="en-US" dirty="0" smtClean="0"/>
              <a:t>They are constantly trying to invade – we are fighting to keep them out!</a:t>
            </a:r>
            <a:endParaRPr lang="en-US" dirty="0"/>
          </a:p>
        </p:txBody>
      </p:sp>
      <p:pic>
        <p:nvPicPr>
          <p:cNvPr id="3074" name="Picture 2" descr="http://www.microbiologyonline.org.uk/themed/sgm/img/modules-inline/3.3_diseas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333" y="4700842"/>
            <a:ext cx="2857740" cy="188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www.riversideonline.com/source/images/image_popup/id7_germtyp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324" y="4700842"/>
            <a:ext cx="2596551" cy="2077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907766" y="558730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81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 Army!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have to defend our base (our body).</a:t>
            </a:r>
          </a:p>
          <a:p>
            <a:endParaRPr lang="en-US" dirty="0"/>
          </a:p>
          <a:p>
            <a:r>
              <a:rPr lang="en-US" dirty="0" smtClean="0"/>
              <a:t>We need to set up barriers to keep the enemy at bay.  - PHYSICAL BARRIERS.</a:t>
            </a:r>
          </a:p>
          <a:p>
            <a:r>
              <a:rPr lang="en-US" dirty="0" smtClean="0"/>
              <a:t>We need to attack and destroy any microbes that get in. - INNATE IMMUNITY </a:t>
            </a:r>
          </a:p>
          <a:p>
            <a:r>
              <a:rPr lang="en-US" dirty="0" smtClean="0"/>
              <a:t>We need a fully automatic mechanism to keep all invaders out permanently. - ADAPTIVE IMMUNITY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752475"/>
            <a:ext cx="7696200" cy="541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357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92150"/>
            <a:ext cx="9144000" cy="548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582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220px-2008-08-01_No_Tresspassing_sign_at_RDU-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645" y="912873"/>
            <a:ext cx="3707327" cy="24771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8887" y="1920016"/>
            <a:ext cx="4558576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PHYSICAL </a:t>
            </a:r>
            <a:br>
              <a:rPr lang="en-US" dirty="0" smtClean="0"/>
            </a:br>
            <a:r>
              <a:rPr lang="en-US" dirty="0" smtClean="0"/>
              <a:t>BARRIERS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1177" y="3802252"/>
            <a:ext cx="4611629" cy="1006324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Skin, </a:t>
            </a:r>
          </a:p>
          <a:p>
            <a:pPr algn="ctr"/>
            <a:r>
              <a:rPr lang="en-US" dirty="0" smtClean="0"/>
              <a:t>Intestine, and Airways</a:t>
            </a:r>
            <a:endParaRPr lang="en-US" dirty="0"/>
          </a:p>
        </p:txBody>
      </p:sp>
      <p:pic>
        <p:nvPicPr>
          <p:cNvPr id="5" name="Picture 4" descr="carrickfergus_castl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12" y="3733241"/>
            <a:ext cx="3605682" cy="242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043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ＭＳ ゴシック"/>
        <a:font script="Hang" typeface="HY그래픽B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ゴシック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808</TotalTime>
  <Words>1120</Words>
  <Application>Microsoft Office PowerPoint</Application>
  <PresentationFormat>On-screen Show (4:3)</PresentationFormat>
  <Paragraphs>204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 Unicode MS</vt:lpstr>
      <vt:lpstr>Adobe Garamond Pro Bold</vt:lpstr>
      <vt:lpstr>Arial</vt:lpstr>
      <vt:lpstr>Calibri</vt:lpstr>
      <vt:lpstr>Georgia</vt:lpstr>
      <vt:lpstr>News Gothic MT</vt:lpstr>
      <vt:lpstr>Trebuchet MS</vt:lpstr>
      <vt:lpstr>Wingdings 2</vt:lpstr>
      <vt:lpstr>Slipstream</vt:lpstr>
      <vt:lpstr>Breeze</vt:lpstr>
      <vt:lpstr>PowerPoint Presentation</vt:lpstr>
      <vt:lpstr>Don’t let the bugs bite!</vt:lpstr>
      <vt:lpstr>We are under attack!</vt:lpstr>
      <vt:lpstr>Why do they want to harm us?</vt:lpstr>
      <vt:lpstr>If we are to stay healthy then….</vt:lpstr>
      <vt:lpstr>Think Army!</vt:lpstr>
      <vt:lpstr>PowerPoint Presentation</vt:lpstr>
      <vt:lpstr>PowerPoint Presentation</vt:lpstr>
      <vt:lpstr>PHYSICAL  BARRIERS</vt:lpstr>
      <vt:lpstr>The skin</vt:lpstr>
      <vt:lpstr>The intestine</vt:lpstr>
      <vt:lpstr>PowerPoint Presentation</vt:lpstr>
      <vt:lpstr>The respiratory tract</vt:lpstr>
      <vt:lpstr>INNATE IMMUNITY</vt:lpstr>
      <vt:lpstr>PowerPoint Presentation</vt:lpstr>
      <vt:lpstr>INFLAMMATION</vt:lpstr>
      <vt:lpstr>PowerPoint Presentation</vt:lpstr>
      <vt:lpstr>White cells (Leukocytes)</vt:lpstr>
      <vt:lpstr>More inflammation</vt:lpstr>
      <vt:lpstr>If successful!</vt:lpstr>
      <vt:lpstr>BUT</vt:lpstr>
      <vt:lpstr>So – innate immunity cannot be the long-term answer.</vt:lpstr>
      <vt:lpstr>ANTIGEN</vt:lpstr>
      <vt:lpstr>It must work against </vt:lpstr>
      <vt:lpstr>A REMINDER!</vt:lpstr>
      <vt:lpstr>HOW TO ELIMINATE BACTERIA</vt:lpstr>
      <vt:lpstr>PowerPoint Presentation</vt:lpstr>
      <vt:lpstr>HOW TO ELIMINATE VIRUSES</vt:lpstr>
      <vt:lpstr>PowerPoint Presentation</vt:lpstr>
      <vt:lpstr>Adaptive immunity</vt:lpstr>
      <vt:lpstr>So what happens in a bacterial infection</vt:lpstr>
      <vt:lpstr>What happens in a viral infection</vt:lpstr>
      <vt:lpstr>When an immune response occurs memory cells are produced</vt:lpstr>
      <vt:lpstr>PowerPoint Presentation</vt:lpstr>
      <vt:lpstr>The secret of success!</vt:lpstr>
      <vt:lpstr>PowerPoint Presentation</vt:lpstr>
      <vt:lpstr>Vaccine</vt:lpstr>
      <vt:lpstr>Vaccination</vt:lpstr>
      <vt:lpstr>Vaccines</vt:lpstr>
      <vt:lpstr>Conclusions</vt:lpstr>
      <vt:lpstr>PowerPoint Presentation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Don’t let the bugs bite!</dc:title>
  <dc:creator>Ian Tizard</dc:creator>
  <cp:lastModifiedBy>Robin Groch</cp:lastModifiedBy>
  <cp:revision>51</cp:revision>
  <dcterms:created xsi:type="dcterms:W3CDTF">2014-10-16T23:10:45Z</dcterms:created>
  <dcterms:modified xsi:type="dcterms:W3CDTF">2016-01-21T18:19:52Z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1227698</vt:lpwstr>
  </property>
  <property fmtid="{D5CDD505-2E9C-101B-9397-08002B2CF9AE}" pid="3" name="NXPowerLiteSettings">
    <vt:lpwstr>F6000400038000</vt:lpwstr>
  </property>
  <property fmtid="{D5CDD505-2E9C-101B-9397-08002B2CF9AE}" pid="4" name="NXPowerLiteVersion">
    <vt:lpwstr>D4.3.1</vt:lpwstr>
  </property>
</Properties>
</file>