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08" y="-63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F44566-9927-46FA-8963-64C84875D91A}" type="datetimeFigureOut">
              <a:rPr lang="en-US" smtClean="0"/>
              <a:t>7/23/2009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56205D-7D0F-4E3A-8994-BCC04168ED7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056205D-7D0F-4E3A-8994-BCC04168ED71}"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478045-FC2A-4584-8A45-9C6A0B3B30FF}" type="datetimeFigureOut">
              <a:rPr lang="en-US" smtClean="0"/>
              <a:t>7/23/2009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B724F-E120-4906-8D0D-CF2C48D22C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478045-FC2A-4584-8A45-9C6A0B3B30FF}" type="datetimeFigureOut">
              <a:rPr lang="en-US" smtClean="0"/>
              <a:t>7/23/2009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B724F-E120-4906-8D0D-CF2C48D22C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478045-FC2A-4584-8A45-9C6A0B3B30FF}" type="datetimeFigureOut">
              <a:rPr lang="en-US" smtClean="0"/>
              <a:t>7/23/2009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B724F-E120-4906-8D0D-CF2C48D22C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478045-FC2A-4584-8A45-9C6A0B3B30FF}" type="datetimeFigureOut">
              <a:rPr lang="en-US" smtClean="0"/>
              <a:t>7/23/2009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B724F-E120-4906-8D0D-CF2C48D22C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478045-FC2A-4584-8A45-9C6A0B3B30FF}" type="datetimeFigureOut">
              <a:rPr lang="en-US" smtClean="0"/>
              <a:t>7/23/2009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B724F-E120-4906-8D0D-CF2C48D22C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6478045-FC2A-4584-8A45-9C6A0B3B30FF}" type="datetimeFigureOut">
              <a:rPr lang="en-US" smtClean="0"/>
              <a:t>7/23/2009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B724F-E120-4906-8D0D-CF2C48D22C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6478045-FC2A-4584-8A45-9C6A0B3B30FF}" type="datetimeFigureOut">
              <a:rPr lang="en-US" smtClean="0"/>
              <a:t>7/23/2009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1B724F-E120-4906-8D0D-CF2C48D22C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478045-FC2A-4584-8A45-9C6A0B3B30FF}" type="datetimeFigureOut">
              <a:rPr lang="en-US" smtClean="0"/>
              <a:t>7/23/2009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1B724F-E120-4906-8D0D-CF2C48D22C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78045-FC2A-4584-8A45-9C6A0B3B30FF}" type="datetimeFigureOut">
              <a:rPr lang="en-US" smtClean="0"/>
              <a:t>7/23/2009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1B724F-E120-4906-8D0D-CF2C48D22C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478045-FC2A-4584-8A45-9C6A0B3B30FF}" type="datetimeFigureOut">
              <a:rPr lang="en-US" smtClean="0"/>
              <a:t>7/23/2009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B724F-E120-4906-8D0D-CF2C48D22C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478045-FC2A-4584-8A45-9C6A0B3B30FF}" type="datetimeFigureOut">
              <a:rPr lang="en-US" smtClean="0"/>
              <a:t>7/23/2009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B724F-E120-4906-8D0D-CF2C48D22C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78045-FC2A-4584-8A45-9C6A0B3B30FF}" type="datetimeFigureOut">
              <a:rPr lang="en-US" smtClean="0"/>
              <a:t>7/23/2009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B724F-E120-4906-8D0D-CF2C48D22C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writingbiology.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scirus.com/srsapp/" TargetMode="External"/><Relationship Id="rId5" Type="http://schemas.openxmlformats.org/officeDocument/2006/relationships/hyperlink" Target="http://www.ncbi.nlm.nih.gov/pubmed/" TargetMode="External"/><Relationship Id="rId4" Type="http://schemas.openxmlformats.org/officeDocument/2006/relationships/hyperlink" Target="http://scholar.google.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Science Fair Introduction to Research</a:t>
            </a:r>
            <a:endParaRPr lang="en-US" dirty="0"/>
          </a:p>
        </p:txBody>
      </p:sp>
      <p:sp>
        <p:nvSpPr>
          <p:cNvPr id="3" name="Subtitle 2"/>
          <p:cNvSpPr>
            <a:spLocks noGrp="1"/>
          </p:cNvSpPr>
          <p:nvPr>
            <p:ph type="subTitle" idx="1"/>
          </p:nvPr>
        </p:nvSpPr>
        <p:spPr/>
        <p:txBody>
          <a:bodyPr/>
          <a:lstStyle/>
          <a:p>
            <a:r>
              <a:rPr lang="en-US" dirty="0"/>
              <a:t>All materials taken from </a:t>
            </a:r>
            <a:r>
              <a:rPr lang="en-US" dirty="0" err="1"/>
              <a:t>Knisely</a:t>
            </a:r>
            <a:r>
              <a:rPr lang="en-US" dirty="0"/>
              <a:t>, Karin. (2009). </a:t>
            </a:r>
            <a:r>
              <a:rPr lang="en-US" u="sng" dirty="0"/>
              <a:t>Writing in Biology</a:t>
            </a:r>
            <a:r>
              <a:rPr lang="en-US" dirty="0"/>
              <a:t>. </a:t>
            </a:r>
            <a:r>
              <a:rPr lang="en-US" dirty="0" err="1"/>
              <a:t>Sinaur</a:t>
            </a:r>
            <a:r>
              <a:rPr lang="en-US" dirty="0"/>
              <a:t>/Freeman.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Designing an experiment to test a hypothesis (con’t).</a:t>
            </a:r>
            <a:endParaRPr lang="en-US" dirty="0"/>
          </a:p>
        </p:txBody>
      </p:sp>
      <p:sp>
        <p:nvSpPr>
          <p:cNvPr id="3" name="Content Placeholder 2"/>
          <p:cNvSpPr>
            <a:spLocks noGrp="1"/>
          </p:cNvSpPr>
          <p:nvPr>
            <p:ph idx="1"/>
          </p:nvPr>
        </p:nvSpPr>
        <p:spPr/>
        <p:txBody>
          <a:bodyPr>
            <a:normAutofit fontScale="77500" lnSpcReduction="20000"/>
          </a:bodyPr>
          <a:lstStyle/>
          <a:p>
            <a:pPr lvl="0">
              <a:buNone/>
            </a:pPr>
            <a:r>
              <a:rPr lang="en-US" dirty="0"/>
              <a:t>Predicting what the outcome of an experiment will be if the hypothesis is upheld (because</a:t>
            </a:r>
            <a:r>
              <a:rPr lang="en-US" dirty="0" smtClean="0"/>
              <a:t>)</a:t>
            </a:r>
          </a:p>
          <a:p>
            <a:pPr lvl="0"/>
            <a:r>
              <a:rPr lang="en-US" dirty="0"/>
              <a:t>Adding GA (</a:t>
            </a:r>
            <a:r>
              <a:rPr lang="en-US" dirty="0" err="1"/>
              <a:t>gibberellic</a:t>
            </a:r>
            <a:r>
              <a:rPr lang="en-US" dirty="0"/>
              <a:t> acid) to dwarf plants will allow them to grow to the height of normal, wild type plants.</a:t>
            </a:r>
          </a:p>
          <a:p>
            <a:pPr lvl="0"/>
            <a:r>
              <a:rPr lang="en-US" dirty="0"/>
              <a:t>Positive result: expect dwarf plants to grow to normal range of height. Because GA is a plant growth hormone. </a:t>
            </a:r>
          </a:p>
          <a:p>
            <a:pPr lvl="0"/>
            <a:r>
              <a:rPr lang="en-US" dirty="0"/>
              <a:t>Negative result (Null Hypothesis supported): dwarf plants not affected by GA remain short because GA would not affect growth.</a:t>
            </a:r>
          </a:p>
          <a:p>
            <a:pPr lvl="0"/>
            <a:r>
              <a:rPr lang="en-US" dirty="0"/>
              <a:t>Negative control: (dwarf plants + no GA) expect dwarf plants</a:t>
            </a:r>
          </a:p>
          <a:p>
            <a:pPr lvl="0"/>
            <a:r>
              <a:rPr lang="en-US" dirty="0"/>
              <a:t>Positive control: (wild type + no GA) expect tall wild type plants.</a:t>
            </a:r>
          </a:p>
          <a:p>
            <a:pPr lvl="0"/>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Collection of appropriate data (qualitative or quantitative- units).</a:t>
            </a:r>
          </a:p>
        </p:txBody>
      </p:sp>
      <p:sp>
        <p:nvSpPr>
          <p:cNvPr id="3" name="Content Placeholder 2"/>
          <p:cNvSpPr>
            <a:spLocks noGrp="1"/>
          </p:cNvSpPr>
          <p:nvPr>
            <p:ph idx="1"/>
          </p:nvPr>
        </p:nvSpPr>
        <p:spPr/>
        <p:txBody>
          <a:bodyPr>
            <a:normAutofit fontScale="70000" lnSpcReduction="20000"/>
          </a:bodyPr>
          <a:lstStyle/>
          <a:p>
            <a:pPr lvl="0"/>
            <a:r>
              <a:rPr lang="en-US" dirty="0" smtClean="0"/>
              <a:t>I</a:t>
            </a:r>
            <a:r>
              <a:rPr lang="en-US" dirty="0"/>
              <a:t>nvestigator’s name(s)</a:t>
            </a:r>
          </a:p>
          <a:p>
            <a:pPr lvl="0"/>
            <a:r>
              <a:rPr lang="en-US" dirty="0"/>
              <a:t>The date (month, day, year)</a:t>
            </a:r>
          </a:p>
          <a:p>
            <a:pPr lvl="0"/>
            <a:r>
              <a:rPr lang="en-US" dirty="0"/>
              <a:t>The purpose</a:t>
            </a:r>
          </a:p>
          <a:p>
            <a:pPr lvl="0"/>
            <a:r>
              <a:rPr lang="en-US" dirty="0"/>
              <a:t>The procedure (in words or in flow chart)</a:t>
            </a:r>
          </a:p>
          <a:p>
            <a:pPr lvl="0"/>
            <a:r>
              <a:rPr lang="en-US" dirty="0"/>
              <a:t>Numerical data, with units of measurement, recorded in a data table </a:t>
            </a:r>
          </a:p>
          <a:p>
            <a:pPr lvl="0"/>
            <a:r>
              <a:rPr lang="en-US" dirty="0"/>
              <a:t>Drawings with dimensions and magnification, where appropriate. Structures are drawn in proportion to the whole object. Parts are labeled clearly. Observations about the appearance, color, texture, etc. are included.</a:t>
            </a:r>
          </a:p>
          <a:p>
            <a:pPr lvl="0"/>
            <a:r>
              <a:rPr lang="en-US" dirty="0"/>
              <a:t>Graphs, printouts, and gel images, etc.</a:t>
            </a:r>
          </a:p>
          <a:p>
            <a:pPr lvl="0"/>
            <a:r>
              <a:rPr lang="en-US" dirty="0"/>
              <a:t>Calculations (either handwritten or printouts).</a:t>
            </a:r>
          </a:p>
          <a:p>
            <a:pPr lvl="0"/>
            <a:r>
              <a:rPr lang="en-US" dirty="0"/>
              <a:t>A brief summary of the results.</a:t>
            </a:r>
          </a:p>
          <a:p>
            <a:pPr lvl="0"/>
            <a:r>
              <a:rPr lang="en-US" dirty="0"/>
              <a:t>Questions, possible errors, and other anecdotal notes.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Organizing possible explanations for the experimental </a:t>
            </a:r>
            <a:r>
              <a:rPr lang="en-US" dirty="0" smtClean="0"/>
              <a:t>results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What to do with raw data:</a:t>
            </a:r>
          </a:p>
          <a:p>
            <a:pPr lvl="0"/>
            <a:r>
              <a:rPr lang="en-US" dirty="0"/>
              <a:t>Decide if the data is trustworthy or erroneous</a:t>
            </a:r>
          </a:p>
          <a:p>
            <a:pPr lvl="0"/>
            <a:r>
              <a:rPr lang="en-US" dirty="0"/>
              <a:t>You may need to repeat the experiment if data is untrustworthy</a:t>
            </a:r>
          </a:p>
          <a:p>
            <a:pPr lvl="0"/>
            <a:r>
              <a:rPr lang="en-US" dirty="0"/>
              <a:t>Quantitative data: Graph data to look for obvious patterns, try X-Y scatter and show trendlines if appropriate. Look at the slope (y=</a:t>
            </a:r>
            <a:r>
              <a:rPr lang="en-US" dirty="0" err="1"/>
              <a:t>mx+b</a:t>
            </a:r>
            <a:r>
              <a:rPr lang="en-US" dirty="0"/>
              <a:t>) to see if trends are positive or negative.</a:t>
            </a:r>
          </a:p>
          <a:p>
            <a:pPr lvl="0"/>
            <a:r>
              <a:rPr lang="en-US" dirty="0"/>
              <a:t>Qualitative data: Use bar graphs with categorical data (no units)</a:t>
            </a:r>
          </a:p>
          <a:p>
            <a:pPr lvl="0"/>
            <a:r>
              <a:rPr lang="en-US" dirty="0"/>
              <a:t>Statistics: mean, standard deviation, Chi-Square, standard error, etc.</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Organizing possible explanations for the experimental results (con’t).</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Analyze data, do results support or refute hypotheses, or null hypothesis.</a:t>
            </a:r>
          </a:p>
          <a:p>
            <a:pPr lvl="0"/>
            <a:r>
              <a:rPr lang="en-US" dirty="0"/>
              <a:t>Compare results to the primary references you consulted before you developed your experiment.</a:t>
            </a:r>
          </a:p>
          <a:p>
            <a:pPr lvl="0"/>
            <a:r>
              <a:rPr lang="en-US" dirty="0"/>
              <a:t>Is there any difference between the control and the treatment group (supports null hypothesis).</a:t>
            </a:r>
          </a:p>
          <a:p>
            <a:pPr lvl="0"/>
            <a:r>
              <a:rPr lang="en-US" dirty="0"/>
              <a:t>Use primary research to provide support for your findings.</a:t>
            </a:r>
          </a:p>
          <a:p>
            <a:pPr lvl="0"/>
            <a:r>
              <a:rPr lang="en-US" dirty="0"/>
              <a:t>If your results were different take into account differing methods, organisms, and conditions.</a:t>
            </a:r>
          </a:p>
          <a:p>
            <a:pPr lvl="0"/>
            <a:r>
              <a:rPr lang="en-US" dirty="0"/>
              <a:t>Any sources or errors?</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Organizing possible explanations for the experimental results (con’t).</a:t>
            </a:r>
            <a:endParaRPr lang="en-US" dirty="0"/>
          </a:p>
        </p:txBody>
      </p:sp>
      <p:sp>
        <p:nvSpPr>
          <p:cNvPr id="3" name="Content Placeholder 2"/>
          <p:cNvSpPr>
            <a:spLocks noGrp="1"/>
          </p:cNvSpPr>
          <p:nvPr>
            <p:ph idx="1"/>
          </p:nvPr>
        </p:nvSpPr>
        <p:spPr/>
        <p:txBody>
          <a:bodyPr/>
          <a:lstStyle/>
          <a:p>
            <a:pPr lvl="0"/>
            <a:r>
              <a:rPr lang="en-US" dirty="0"/>
              <a:t>Revising original hypotheses to take into account new findings. </a:t>
            </a:r>
          </a:p>
          <a:p>
            <a:pPr lvl="0"/>
            <a:r>
              <a:rPr lang="en-US" dirty="0"/>
              <a:t>Designing new experiments to test the new hypotheses (or other experiments to provide further support for old hypothesis)</a:t>
            </a:r>
          </a:p>
          <a:p>
            <a:pPr lvl="0"/>
            <a:r>
              <a:rPr lang="en-US" dirty="0"/>
              <a:t>Sharing finds with others (lab reports, slide presentations, etc).</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References:</a:t>
            </a:r>
          </a:p>
          <a:p>
            <a:pPr lvl="0"/>
            <a:r>
              <a:rPr lang="en-US" dirty="0"/>
              <a:t>Journal Article: Bibliography: Author’s last name, year of publication; 2 authors last names, year of publication; more than 3 authors; First Author’s last name and others or use “</a:t>
            </a:r>
            <a:r>
              <a:rPr lang="en-US" i="1" dirty="0"/>
              <a:t>et al”</a:t>
            </a:r>
            <a:r>
              <a:rPr lang="en-US" dirty="0"/>
              <a:t>, year of publication… example: Smith, J, Wilson, A. 2009. How to Write a Reference. Journal of Writing Biology. Date Accessed 7/8/09. URL: </a:t>
            </a:r>
            <a:r>
              <a:rPr lang="en-US" u="sng" dirty="0">
                <a:hlinkClick r:id="rId3"/>
              </a:rPr>
              <a:t>www.writingbiology.com</a:t>
            </a:r>
            <a:r>
              <a:rPr lang="en-US" dirty="0"/>
              <a:t>.,</a:t>
            </a:r>
          </a:p>
          <a:p>
            <a:pPr lvl="0"/>
            <a:r>
              <a:rPr lang="en-US" dirty="0"/>
              <a:t>Book: Author’s Last name. Year. </a:t>
            </a:r>
            <a:r>
              <a:rPr lang="en-US" u="sng" dirty="0"/>
              <a:t>Title of Book.</a:t>
            </a:r>
            <a:r>
              <a:rPr lang="en-US" dirty="0"/>
              <a:t> Publisher. Pages used.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Paragraph Citations</a:t>
            </a:r>
            <a:endParaRPr lang="en-US" dirty="0"/>
          </a:p>
        </p:txBody>
      </p:sp>
      <p:sp>
        <p:nvSpPr>
          <p:cNvPr id="3" name="Content Placeholder 2"/>
          <p:cNvSpPr>
            <a:spLocks noGrp="1"/>
          </p:cNvSpPr>
          <p:nvPr>
            <p:ph idx="1"/>
          </p:nvPr>
        </p:nvSpPr>
        <p:spPr/>
        <p:txBody>
          <a:bodyPr/>
          <a:lstStyle/>
          <a:p>
            <a:r>
              <a:rPr lang="en-US" dirty="0" smtClean="0"/>
              <a:t>2 choices:</a:t>
            </a:r>
          </a:p>
          <a:p>
            <a:r>
              <a:rPr lang="en-US" dirty="0" smtClean="0"/>
              <a:t>Use superscripts to refer to Reference Section</a:t>
            </a:r>
          </a:p>
          <a:p>
            <a:r>
              <a:rPr lang="en-US" smtClean="0"/>
              <a:t>Example: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Scientific Method: Asking Questions</a:t>
            </a:r>
            <a:br>
              <a:rPr lang="en-US" dirty="0" smtClean="0"/>
            </a:br>
            <a:r>
              <a:rPr lang="en-US" dirty="0" smtClean="0"/>
              <a:t>(</a:t>
            </a:r>
            <a:r>
              <a:rPr lang="en-US" dirty="0"/>
              <a:t>not always in rigid order</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lvl="0">
              <a:buNone/>
            </a:pPr>
            <a:r>
              <a:rPr lang="en-US" dirty="0"/>
              <a:t>Asking questions</a:t>
            </a:r>
          </a:p>
          <a:p>
            <a:pPr lvl="0"/>
            <a:r>
              <a:rPr lang="en-US" dirty="0"/>
              <a:t>Phenomena must be measureable and controllable</a:t>
            </a:r>
          </a:p>
          <a:p>
            <a:pPr lvl="0"/>
            <a:r>
              <a:rPr lang="en-US" dirty="0"/>
              <a:t>Example: dwarf pea plants contain a lower concentration of the hormone </a:t>
            </a:r>
            <a:r>
              <a:rPr lang="en-US" dirty="0" err="1"/>
              <a:t>gibberellic</a:t>
            </a:r>
            <a:r>
              <a:rPr lang="en-US" dirty="0"/>
              <a:t> acid than wild type plants of normal height.</a:t>
            </a:r>
          </a:p>
          <a:p>
            <a:pPr lvl="0"/>
            <a:r>
              <a:rPr lang="en-US" dirty="0"/>
              <a:t>Good testable question: Does </a:t>
            </a:r>
            <a:r>
              <a:rPr lang="en-US" dirty="0" err="1"/>
              <a:t>gibberellic</a:t>
            </a:r>
            <a:r>
              <a:rPr lang="en-US" dirty="0"/>
              <a:t> acid regulate plant height (measurable)</a:t>
            </a:r>
          </a:p>
          <a:p>
            <a:pPr lvl="0"/>
            <a:r>
              <a:rPr lang="en-US" dirty="0"/>
              <a:t>Poor question: Will the addition of </a:t>
            </a:r>
            <a:r>
              <a:rPr lang="en-US" dirty="0" err="1"/>
              <a:t>gibberellic</a:t>
            </a:r>
            <a:r>
              <a:rPr lang="en-US" dirty="0"/>
              <a:t> acid increase a plant’s sense of well being (not measurable).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Autofit/>
          </a:bodyPr>
          <a:lstStyle/>
          <a:p>
            <a:pPr lvl="0"/>
            <a:r>
              <a:rPr lang="en-US" sz="3600" dirty="0"/>
              <a:t>Looking for sources that might help answer the questions. (Research strategies)</a:t>
            </a:r>
          </a:p>
        </p:txBody>
      </p:sp>
      <p:sp>
        <p:nvSpPr>
          <p:cNvPr id="3" name="Content Placeholder 2"/>
          <p:cNvSpPr>
            <a:spLocks noGrp="1"/>
          </p:cNvSpPr>
          <p:nvPr>
            <p:ph idx="1"/>
          </p:nvPr>
        </p:nvSpPr>
        <p:spPr>
          <a:xfrm>
            <a:off x="457200" y="1676400"/>
            <a:ext cx="8229600" cy="4525963"/>
          </a:xfrm>
        </p:spPr>
        <p:txBody>
          <a:bodyPr>
            <a:normAutofit fontScale="92500" lnSpcReduction="20000"/>
          </a:bodyPr>
          <a:lstStyle/>
          <a:p>
            <a:pPr lvl="0"/>
            <a:r>
              <a:rPr lang="en-US" dirty="0"/>
              <a:t>Primary References: journal articles of original research</a:t>
            </a:r>
          </a:p>
          <a:p>
            <a:pPr lvl="0"/>
            <a:r>
              <a:rPr lang="en-US" dirty="0"/>
              <a:t>Secondary References: encyclopedias, textbooks, articles in popular magazines.</a:t>
            </a:r>
          </a:p>
          <a:p>
            <a:pPr lvl="0"/>
            <a:r>
              <a:rPr lang="en-US" dirty="0"/>
              <a:t>Databases:</a:t>
            </a:r>
          </a:p>
          <a:p>
            <a:pPr lvl="0"/>
            <a:r>
              <a:rPr lang="en-US" dirty="0"/>
              <a:t>Google: </a:t>
            </a:r>
            <a:r>
              <a:rPr lang="en-US" u="sng" dirty="0">
                <a:hlinkClick r:id="rId3"/>
              </a:rPr>
              <a:t>http://www.google.com</a:t>
            </a:r>
            <a:r>
              <a:rPr lang="en-US" dirty="0"/>
              <a:t> (show options, </a:t>
            </a:r>
            <a:r>
              <a:rPr lang="en-US" dirty="0" err="1"/>
              <a:t>wonderwheel</a:t>
            </a:r>
            <a:r>
              <a:rPr lang="en-US" dirty="0"/>
              <a:t> and timeline)</a:t>
            </a:r>
          </a:p>
          <a:p>
            <a:pPr lvl="0"/>
            <a:r>
              <a:rPr lang="en-US" dirty="0"/>
              <a:t>Google scholar </a:t>
            </a:r>
            <a:r>
              <a:rPr lang="en-US" u="sng" dirty="0">
                <a:hlinkClick r:id="rId4"/>
              </a:rPr>
              <a:t>http://scholar.google.com/</a:t>
            </a:r>
            <a:r>
              <a:rPr lang="en-US" dirty="0"/>
              <a:t> </a:t>
            </a:r>
          </a:p>
          <a:p>
            <a:pPr lvl="0"/>
            <a:r>
              <a:rPr lang="en-US" dirty="0" err="1"/>
              <a:t>PubMed</a:t>
            </a:r>
            <a:r>
              <a:rPr lang="en-US" dirty="0"/>
              <a:t> </a:t>
            </a:r>
            <a:r>
              <a:rPr lang="en-US" u="sng" dirty="0">
                <a:hlinkClick r:id="rId5"/>
              </a:rPr>
              <a:t>http://www.ncbi.nlm.nih.gov/pubmed/</a:t>
            </a:r>
            <a:r>
              <a:rPr lang="en-US" dirty="0"/>
              <a:t> </a:t>
            </a:r>
          </a:p>
          <a:p>
            <a:pPr lvl="0"/>
            <a:r>
              <a:rPr lang="en-US" dirty="0" err="1"/>
              <a:t>Scirus</a:t>
            </a:r>
            <a:r>
              <a:rPr lang="en-US" dirty="0"/>
              <a:t> </a:t>
            </a:r>
            <a:r>
              <a:rPr lang="en-US" u="sng" dirty="0">
                <a:hlinkClick r:id="rId6"/>
              </a:rPr>
              <a:t>http://www.scirus.com/srsapp/</a:t>
            </a:r>
            <a:r>
              <a:rPr lang="en-US" dirty="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How to search for a topic</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Pick keywords (example: dwarf pea plants gibberellins)</a:t>
            </a:r>
          </a:p>
          <a:p>
            <a:pPr lvl="0"/>
            <a:r>
              <a:rPr lang="en-US" dirty="0"/>
              <a:t>Refine keywords from search engine (search within a topic: Google)</a:t>
            </a:r>
          </a:p>
          <a:p>
            <a:pPr lvl="0"/>
            <a:r>
              <a:rPr lang="en-US" dirty="0"/>
              <a:t>Read a few abstracts; if you see a scientist’s name pop up repeatedly go to their web pages, sometimes they have links to full articles</a:t>
            </a:r>
          </a:p>
          <a:p>
            <a:pPr lvl="0"/>
            <a:r>
              <a:rPr lang="en-US" dirty="0"/>
              <a:t>Look for “review articles” and look at their reference sections for more articles.</a:t>
            </a:r>
          </a:p>
          <a:p>
            <a:pPr lvl="0"/>
            <a:r>
              <a:rPr lang="en-US" dirty="0"/>
              <a:t>Wikipedia also has primary sources listed at the end of their pages.</a:t>
            </a:r>
          </a:p>
          <a:p>
            <a:pPr lvl="0"/>
            <a:r>
              <a:rPr lang="en-US" dirty="0"/>
              <a:t>Open a word document to paste in URL and full references for later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possible explanations </a:t>
            </a:r>
          </a:p>
        </p:txBody>
      </p:sp>
      <p:sp>
        <p:nvSpPr>
          <p:cNvPr id="3" name="Content Placeholder 2"/>
          <p:cNvSpPr>
            <a:spLocks noGrp="1"/>
          </p:cNvSpPr>
          <p:nvPr>
            <p:ph idx="1"/>
          </p:nvPr>
        </p:nvSpPr>
        <p:spPr/>
        <p:txBody>
          <a:bodyPr/>
          <a:lstStyle/>
          <a:p>
            <a:pPr lvl="0"/>
            <a:r>
              <a:rPr lang="en-US" dirty="0" smtClean="0"/>
              <a:t>hypotheses- </a:t>
            </a:r>
            <a:r>
              <a:rPr lang="en-US" dirty="0"/>
              <a:t>if (independent variable) and then (dependent variable).</a:t>
            </a:r>
          </a:p>
          <a:p>
            <a:pPr>
              <a:buNone/>
            </a:pPr>
            <a:r>
              <a:rPr lang="en-US" dirty="0" smtClean="0"/>
              <a:t>Example:</a:t>
            </a:r>
          </a:p>
          <a:p>
            <a:r>
              <a:rPr lang="en-US" dirty="0" smtClean="0"/>
              <a:t>Adding </a:t>
            </a:r>
            <a:r>
              <a:rPr lang="en-US" dirty="0"/>
              <a:t>GA (</a:t>
            </a:r>
            <a:r>
              <a:rPr lang="en-US" dirty="0" err="1"/>
              <a:t>gibberellic</a:t>
            </a:r>
            <a:r>
              <a:rPr lang="en-US" dirty="0"/>
              <a:t> acid) to dwarf plants will allow them to grow to the height of normal, wild type plants.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Designing an experiment to test a hypothesis </a:t>
            </a:r>
          </a:p>
        </p:txBody>
      </p:sp>
      <p:sp>
        <p:nvSpPr>
          <p:cNvPr id="3" name="Content Placeholder 2"/>
          <p:cNvSpPr>
            <a:spLocks noGrp="1"/>
          </p:cNvSpPr>
          <p:nvPr>
            <p:ph idx="1"/>
          </p:nvPr>
        </p:nvSpPr>
        <p:spPr/>
        <p:txBody>
          <a:bodyPr>
            <a:normAutofit fontScale="92500" lnSpcReduction="10000"/>
          </a:bodyPr>
          <a:lstStyle/>
          <a:p>
            <a:pPr lvl="0"/>
            <a:r>
              <a:rPr lang="en-US" dirty="0" smtClean="0"/>
              <a:t>set </a:t>
            </a:r>
            <a:r>
              <a:rPr lang="en-US" dirty="0"/>
              <a:t>up treatment and control groups, identify variables, multiple </a:t>
            </a:r>
            <a:r>
              <a:rPr lang="en-US" dirty="0" smtClean="0"/>
              <a:t>trials</a:t>
            </a:r>
          </a:p>
          <a:p>
            <a:pPr lvl="0"/>
            <a:r>
              <a:rPr lang="en-US" dirty="0"/>
              <a:t>Experiments are studies in which the investigator imposes a specific treatment on an organism or thing while controlling the other factors that might influence the response (confounding factors need to be avoided).</a:t>
            </a:r>
          </a:p>
          <a:p>
            <a:r>
              <a:rPr lang="en-US" dirty="0"/>
              <a:t>Remember the hypothesis contains the independent variable, the dependent variable, and the prediction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Designing an experiment to test a hypothesis (con’t).</a:t>
            </a:r>
            <a:endParaRPr lang="en-US" dirty="0"/>
          </a:p>
        </p:txBody>
      </p:sp>
      <p:sp>
        <p:nvSpPr>
          <p:cNvPr id="3" name="Content Placeholder 2"/>
          <p:cNvSpPr>
            <a:spLocks noGrp="1"/>
          </p:cNvSpPr>
          <p:nvPr>
            <p:ph idx="1"/>
          </p:nvPr>
        </p:nvSpPr>
        <p:spPr/>
        <p:txBody>
          <a:bodyPr/>
          <a:lstStyle/>
          <a:p>
            <a:pPr lvl="0"/>
            <a:r>
              <a:rPr lang="en-US" dirty="0"/>
              <a:t>The Null Hypothesis is usually understood and rarely stated but reflects the idea that there will be </a:t>
            </a:r>
            <a:r>
              <a:rPr lang="en-US" u="sng" dirty="0"/>
              <a:t>NO change or NO effect </a:t>
            </a:r>
            <a:r>
              <a:rPr lang="en-US" dirty="0"/>
              <a:t>of the independent variable on the experimental set up or treatment.  The Null Hypothesis is not necessarily the “opposite” effect of the treatment, sometimes you have completely novel effects (example Rogaine (blood pressure) or Viagra (chest pain in men)).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Designing an experiment to test a hypothesis (con’t).</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Define the variable:</a:t>
            </a:r>
          </a:p>
          <a:p>
            <a:pPr lvl="0"/>
            <a:r>
              <a:rPr lang="en-US" dirty="0"/>
              <a:t>Independent variable (alternative name explanatory variable): explains or influences the response (example time)</a:t>
            </a:r>
          </a:p>
          <a:p>
            <a:pPr lvl="0"/>
            <a:r>
              <a:rPr lang="en-US" dirty="0"/>
              <a:t>Dependent variable: affected by imposed treatment, organism’s response (example: color change, size, number of seeds produced, velocity of an enzyme reactions… can be measured or observed)</a:t>
            </a:r>
          </a:p>
          <a:p>
            <a:pPr lvl="0"/>
            <a:r>
              <a:rPr lang="en-US" dirty="0"/>
              <a:t>Standardized or controlled variables: common environments, procedures or treatments (example: all subjects are freshmen, test given 4</a:t>
            </a:r>
            <a:r>
              <a:rPr lang="en-US" baseline="30000" dirty="0"/>
              <a:t>th</a:t>
            </a:r>
            <a:r>
              <a:rPr lang="en-US" dirty="0"/>
              <a:t> period, same temperature…)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Designing an experiment to test a hypothesis (con’t).</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a:t>Treatment (experimental set up) and control groups: </a:t>
            </a:r>
          </a:p>
          <a:p>
            <a:pPr lvl="0"/>
            <a:r>
              <a:rPr lang="en-US" dirty="0"/>
              <a:t>Example: </a:t>
            </a:r>
          </a:p>
          <a:p>
            <a:r>
              <a:rPr lang="en-US" dirty="0"/>
              <a:t>Pea plants receiving variable concentrations (amounts) of </a:t>
            </a:r>
            <a:r>
              <a:rPr lang="en-US" dirty="0" err="1"/>
              <a:t>gibberellic</a:t>
            </a:r>
            <a:r>
              <a:rPr lang="en-US" dirty="0"/>
              <a:t> acid = treatment group… peas receiving only same volume of liquid with only water = control group.</a:t>
            </a:r>
          </a:p>
          <a:p>
            <a:pPr lvl="0"/>
            <a:r>
              <a:rPr lang="en-US" dirty="0"/>
              <a:t>Negative control: dwarf plants + no </a:t>
            </a:r>
            <a:r>
              <a:rPr lang="en-US" dirty="0" err="1"/>
              <a:t>gibberellic</a:t>
            </a:r>
            <a:r>
              <a:rPr lang="en-US" dirty="0"/>
              <a:t> acid (just = volume of water)</a:t>
            </a:r>
          </a:p>
          <a:p>
            <a:pPr lvl="0"/>
            <a:r>
              <a:rPr lang="en-US" dirty="0"/>
              <a:t>Positive control: wild type (normal height) plants + no </a:t>
            </a:r>
            <a:r>
              <a:rPr lang="en-US" dirty="0" err="1"/>
              <a:t>gibberellic</a:t>
            </a:r>
            <a:r>
              <a:rPr lang="en-US" dirty="0"/>
              <a:t> acid (just = volume of water)</a:t>
            </a:r>
          </a:p>
          <a:p>
            <a:pPr lvl="0"/>
            <a:r>
              <a:rPr lang="en-US" dirty="0"/>
              <a:t>Note: need to do research to determine range of concentrations of GA given.</a:t>
            </a:r>
          </a:p>
          <a:p>
            <a:pPr lvl="0"/>
            <a:r>
              <a:rPr lang="en-US" dirty="0"/>
              <a:t>Need multiple treatments (no less than 5), data collected from one plant isn’t statistically significant.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1261</Words>
  <Application>Microsoft Office PowerPoint</Application>
  <PresentationFormat>On-screen Show (4:3)</PresentationFormat>
  <Paragraphs>106</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Science Fair Introduction to Research</vt:lpstr>
      <vt:lpstr>Scientific Method: Asking Questions (not always in rigid order)</vt:lpstr>
      <vt:lpstr>Looking for sources that might help answer the questions. (Research strategies)</vt:lpstr>
      <vt:lpstr>How to search for a topic:</vt:lpstr>
      <vt:lpstr>Developing possible explanations </vt:lpstr>
      <vt:lpstr>Designing an experiment to test a hypothesis </vt:lpstr>
      <vt:lpstr>Designing an experiment to test a hypothesis (con’t).</vt:lpstr>
      <vt:lpstr>Designing an experiment to test a hypothesis (con’t).</vt:lpstr>
      <vt:lpstr>Designing an experiment to test a hypothesis (con’t).</vt:lpstr>
      <vt:lpstr>Designing an experiment to test a hypothesis (con’t).</vt:lpstr>
      <vt:lpstr>Collection of appropriate data (qualitative or quantitative- units).</vt:lpstr>
      <vt:lpstr>Organizing possible explanations for the experimental results</vt:lpstr>
      <vt:lpstr>Organizing possible explanations for the experimental results (con’t).</vt:lpstr>
      <vt:lpstr>Organizing possible explanations for the experimental results (con’t).</vt:lpstr>
      <vt:lpstr>References</vt:lpstr>
      <vt:lpstr>In Paragraph Citations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Fair Introduction to Research</dc:title>
  <dc:creator>robin</dc:creator>
  <cp:lastModifiedBy>robin</cp:lastModifiedBy>
  <cp:revision>8</cp:revision>
  <dcterms:created xsi:type="dcterms:W3CDTF">2009-07-24T00:40:38Z</dcterms:created>
  <dcterms:modified xsi:type="dcterms:W3CDTF">2009-07-24T00:52:51Z</dcterms:modified>
</cp:coreProperties>
</file>