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60000" cy="117221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1451"/>
            <a:ext cx="8636000" cy="25126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42523"/>
            <a:ext cx="7112000" cy="2995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469430"/>
            <a:ext cx="2286000" cy="100017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69430"/>
            <a:ext cx="6688667" cy="100017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7532537"/>
            <a:ext cx="8636000" cy="23281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4968327"/>
            <a:ext cx="8636000" cy="25642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735159"/>
            <a:ext cx="4487333" cy="77360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735159"/>
            <a:ext cx="4487333" cy="77360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623906"/>
            <a:ext cx="4489098" cy="10935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717425"/>
            <a:ext cx="4489098" cy="6753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1" y="2623906"/>
            <a:ext cx="4490861" cy="10935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1" y="3717425"/>
            <a:ext cx="4490861" cy="6753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66713"/>
            <a:ext cx="3342570" cy="19862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466716"/>
            <a:ext cx="5679722" cy="10004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452960"/>
            <a:ext cx="3342570" cy="8018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8205470"/>
            <a:ext cx="6096000" cy="968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047391"/>
            <a:ext cx="6096000" cy="70332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9174172"/>
            <a:ext cx="6096000" cy="1375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469428"/>
            <a:ext cx="9144000" cy="195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735159"/>
            <a:ext cx="9144000" cy="773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1" y="10864653"/>
            <a:ext cx="2370667" cy="624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4853-9F81-4843-8A02-DDE7F10AFD17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5" y="10864653"/>
            <a:ext cx="3217333" cy="624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4" y="10864653"/>
            <a:ext cx="2370667" cy="624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4E4C-981B-4167-9AC9-D9ABBAD5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pischools.org.uk/page/modules/homeostasis_kidneys/index.cfm?coSiteNavigation_allTopic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isegeek.com/what-are-the-symptoms-of-kidney-stones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bpischools.org.uk/page/modules/homeostasis_kidneys/kidneys5.cfm?coSiteNavigation_allTopic=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596900"/>
            <a:ext cx="1928939" cy="44627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300" smtClean="0">
                <a:solidFill>
                  <a:srgbClr val="A52A00"/>
                </a:solidFill>
                <a:latin typeface="Arial - 39"/>
              </a:rPr>
              <a:t>Kidneys</a:t>
            </a:r>
            <a:endParaRPr lang="en-US" sz="2300">
              <a:solidFill>
                <a:srgbClr val="A52A00"/>
              </a:solidFill>
              <a:latin typeface="Arial - 3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70000"/>
            <a:ext cx="4817124" cy="89255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smtClean="0">
                <a:solidFill>
                  <a:srgbClr val="000000"/>
                </a:solidFill>
                <a:latin typeface="Arial - 22"/>
              </a:rPr>
              <a:t>Maintain homeostasis/chemical equilibrium</a:t>
            </a:r>
          </a:p>
          <a:p>
            <a:r>
              <a:rPr lang="en-US" sz="1300" smtClean="0">
                <a:solidFill>
                  <a:srgbClr val="000000"/>
                </a:solidFill>
                <a:latin typeface="Arial - 22"/>
              </a:rPr>
              <a:t>Filter blood as it passes through</a:t>
            </a:r>
          </a:p>
          <a:p>
            <a:r>
              <a:rPr lang="en-US" sz="1300" smtClean="0">
                <a:solidFill>
                  <a:srgbClr val="000000"/>
                </a:solidFill>
                <a:latin typeface="Arial - 22"/>
              </a:rPr>
              <a:t>About 2000 liters of blood/day get filtered and 1.5-2 liters exit in urine</a:t>
            </a:r>
            <a:endParaRPr lang="en-US" sz="1300">
              <a:solidFill>
                <a:srgbClr val="000000"/>
              </a:solidFill>
              <a:latin typeface="Arial - 22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330200"/>
            <a:ext cx="2547151" cy="2874788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6883400" y="3556000"/>
            <a:ext cx="32385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Arial - 10"/>
              </a:rPr>
              <a:t>http://www.abpischools.org.uk/page/modules/homeostasis_kidneys/index.cfm?coSiteNavigation_allTopic=1</a:t>
            </a:r>
            <a:endParaRPr lang="en-US" sz="600">
              <a:solidFill>
                <a:srgbClr val="000000"/>
              </a:solidFill>
              <a:latin typeface="Arial - 1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900" y="3594100"/>
            <a:ext cx="2789651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Arial - 21"/>
              </a:rPr>
              <a:t>Urine is a combination of excess water and urea: a waste product that contains excess amino acids from proteins broken down by liver.</a:t>
            </a:r>
            <a:endParaRPr lang="en-US" sz="1200">
              <a:solidFill>
                <a:srgbClr val="000000"/>
              </a:solidFill>
              <a:latin typeface="Arial - 21"/>
            </a:endParaRPr>
          </a:p>
        </p:txBody>
      </p:sp>
    </p:spTree>
    <p:extLst>
      <p:ext uri="{BB962C8B-B14F-4D97-AF65-F5344CB8AC3E}">
        <p14:creationId xmlns:p14="http://schemas.microsoft.com/office/powerpoint/2010/main" val="274083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80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698500"/>
            <a:ext cx="7861300" cy="76200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</p:spTree>
    <p:extLst>
      <p:ext uri="{BB962C8B-B14F-4D97-AF65-F5344CB8AC3E}">
        <p14:creationId xmlns:p14="http://schemas.microsoft.com/office/powerpoint/2010/main" val="228926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5100"/>
            <a:ext cx="7108571" cy="8132064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</p:spTree>
    <p:extLst>
      <p:ext uri="{BB962C8B-B14F-4D97-AF65-F5344CB8AC3E}">
        <p14:creationId xmlns:p14="http://schemas.microsoft.com/office/powerpoint/2010/main" val="321267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98500"/>
            <a:ext cx="2182399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000" smtClean="0">
                <a:solidFill>
                  <a:srgbClr val="000000"/>
                </a:solidFill>
                <a:latin typeface="Arial - 51"/>
              </a:rPr>
              <a:t>Credits</a:t>
            </a:r>
            <a:endParaRPr lang="en-US" sz="3000">
              <a:solidFill>
                <a:srgbClr val="000000"/>
              </a:solidFill>
              <a:latin typeface="Arial - 51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2286000"/>
            <a:ext cx="56134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000000"/>
                </a:solidFill>
                <a:latin typeface="Arial - 16"/>
              </a:rPr>
              <a:t>UR in Trouble Lab taken from Robin Groch San Ramon Valley High School; retrieved from grochbiology.org</a:t>
            </a:r>
            <a:endParaRPr lang="en-US" sz="1000">
              <a:solidFill>
                <a:srgbClr val="000000"/>
              </a:solidFill>
              <a:latin typeface="Arial - 16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3352800"/>
            <a:ext cx="60833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000000"/>
                </a:solidFill>
                <a:latin typeface="Arial - 16"/>
              </a:rPr>
              <a:t>Animations, graphics and question content taken from:ABPI Resources for schools website:  http://www.abpischools.org.uk/page/modules/homeostasis_kidneys/kidneys6.cfm?coSiteNavigation_allTopic=1</a:t>
            </a:r>
            <a:endParaRPr lang="en-US" sz="1000">
              <a:solidFill>
                <a:srgbClr val="000000"/>
              </a:solidFill>
              <a:latin typeface="Arial - 16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100" y="5092700"/>
            <a:ext cx="2999243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smtClean="0">
                <a:solidFill>
                  <a:srgbClr val="000000"/>
                </a:solidFill>
                <a:latin typeface="Arial - 14"/>
              </a:rPr>
              <a:t>Adapted by Pam Sheppel 2/3/2013</a:t>
            </a:r>
            <a:endParaRPr lang="en-US" sz="900">
              <a:solidFill>
                <a:srgbClr val="000000"/>
              </a:solidFill>
              <a:latin typeface="Arial - 14"/>
            </a:endParaRPr>
          </a:p>
        </p:txBody>
      </p:sp>
    </p:spTree>
    <p:extLst>
      <p:ext uri="{BB962C8B-B14F-4D97-AF65-F5344CB8AC3E}">
        <p14:creationId xmlns:p14="http://schemas.microsoft.com/office/powerpoint/2010/main" val="112205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1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168400"/>
            <a:ext cx="5238972" cy="352306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8100"/>
            <a:ext cx="3102727" cy="343681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sp>
        <p:nvSpPr>
          <p:cNvPr id="4" name="TextBox 3">
            <a:hlinkClick r:id="rId4"/>
          </p:cNvPr>
          <p:cNvSpPr txBox="1"/>
          <p:nvPr/>
        </p:nvSpPr>
        <p:spPr>
          <a:xfrm>
            <a:off x="4965700" y="355600"/>
            <a:ext cx="55626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Arial - 10"/>
              </a:rPr>
              <a:t>http://www.wisegeek.com/what-are-the-symptoms-of-kidney-stones.htm</a:t>
            </a:r>
            <a:endParaRPr lang="en-US" sz="600">
              <a:solidFill>
                <a:srgbClr val="000000"/>
              </a:solidFill>
              <a:latin typeface="Arial - 10"/>
            </a:endParaRPr>
          </a:p>
        </p:txBody>
      </p:sp>
    </p:spTree>
    <p:extLst>
      <p:ext uri="{BB962C8B-B14F-4D97-AF65-F5344CB8AC3E}">
        <p14:creationId xmlns:p14="http://schemas.microsoft.com/office/powerpoint/2010/main" val="37299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787400"/>
            <a:ext cx="4269384" cy="4429154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sp>
        <p:nvSpPr>
          <p:cNvPr id="3" name="TextBox 2"/>
          <p:cNvSpPr txBox="1"/>
          <p:nvPr/>
        </p:nvSpPr>
        <p:spPr>
          <a:xfrm>
            <a:off x="228600" y="88900"/>
            <a:ext cx="711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smtClean="0">
                <a:solidFill>
                  <a:srgbClr val="A52A00"/>
                </a:solidFill>
                <a:latin typeface="Arial - 48"/>
              </a:rPr>
              <a:t>The Nephron</a:t>
            </a:r>
            <a:endParaRPr lang="en-US" sz="2800">
              <a:solidFill>
                <a:srgbClr val="A52A00"/>
              </a:solidFill>
              <a:latin typeface="Arial - 48"/>
            </a:endParaRPr>
          </a:p>
        </p:txBody>
      </p:sp>
    </p:spTree>
    <p:extLst>
      <p:ext uri="{BB962C8B-B14F-4D97-AF65-F5344CB8AC3E}">
        <p14:creationId xmlns:p14="http://schemas.microsoft.com/office/powerpoint/2010/main" val="114972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520700"/>
            <a:ext cx="9962134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1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500" y="520700"/>
            <a:ext cx="92075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When blood leaves the capsule, the concentration of some substances has changed. Give four substances whose concentration has changed and say what has happened to the concentration.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1562100"/>
            <a:ext cx="2438735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A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700" y="1562100"/>
            <a:ext cx="2438735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More water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006600"/>
            <a:ext cx="2400784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B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0" y="2006600"/>
            <a:ext cx="2400784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Less water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200" y="2451100"/>
            <a:ext cx="2248173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C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0" y="2451100"/>
            <a:ext cx="2248173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More salt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00" y="2857500"/>
            <a:ext cx="2210222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D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900" y="2857500"/>
            <a:ext cx="2210222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Less salt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1500" y="1587500"/>
            <a:ext cx="2337271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E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4300" y="1587500"/>
            <a:ext cx="2337271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More urea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1981200"/>
            <a:ext cx="227392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F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7000" y="1981200"/>
            <a:ext cx="227392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Less urea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2413000"/>
            <a:ext cx="269307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G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0800" y="2413000"/>
            <a:ext cx="269307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More glucose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1500" y="2844800"/>
            <a:ext cx="2642419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H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4300" y="2844800"/>
            <a:ext cx="2642419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 smtClean="0">
                <a:solidFill>
                  <a:srgbClr val="262626"/>
                </a:solidFill>
                <a:latin typeface="Arial - 18"/>
              </a:rPr>
              <a:t>Less glucose</a:t>
            </a:r>
            <a:endParaRPr lang="en-US" sz="1000">
              <a:solidFill>
                <a:srgbClr val="262626"/>
              </a:solidFill>
              <a:latin typeface="Arial - 18"/>
            </a:endParaRPr>
          </a:p>
        </p:txBody>
      </p:sp>
    </p:spTree>
    <p:extLst>
      <p:ext uri="{BB962C8B-B14F-4D97-AF65-F5344CB8AC3E}">
        <p14:creationId xmlns:p14="http://schemas.microsoft.com/office/powerpoint/2010/main" val="69811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15900"/>
            <a:ext cx="10117836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3"/>
              </a:rPr>
              <a:t>2</a:t>
            </a:r>
            <a:endParaRPr lang="en-US" sz="1400">
              <a:solidFill>
                <a:srgbClr val="262626"/>
              </a:solidFill>
              <a:latin typeface="Arial - 2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200" y="215900"/>
            <a:ext cx="91948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3"/>
              </a:rPr>
              <a:t>Where does the nitrogenous waste that ends up in urea come from?</a:t>
            </a:r>
            <a:endParaRPr lang="en-US" sz="1400">
              <a:solidFill>
                <a:srgbClr val="262626"/>
              </a:solidFill>
              <a:latin typeface="Arial - 2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537" y="787400"/>
            <a:ext cx="6485603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>
                <a:solidFill>
                  <a:srgbClr val="262626"/>
                </a:solidFill>
                <a:latin typeface="Arial - 30"/>
              </a:rPr>
              <a:t>A</a:t>
            </a:r>
            <a:endParaRPr lang="en-US">
              <a:solidFill>
                <a:srgbClr val="262626"/>
              </a:solidFill>
              <a:latin typeface="Arial - 3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337" y="787400"/>
            <a:ext cx="6485603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smtClean="0">
                <a:solidFill>
                  <a:srgbClr val="262626"/>
                </a:solidFill>
                <a:latin typeface="Arial - 23"/>
              </a:rPr>
              <a:t>Amino acids from the muscular system</a:t>
            </a:r>
            <a:endParaRPr lang="en-US" sz="1300">
              <a:solidFill>
                <a:srgbClr val="262626"/>
              </a:solidFill>
              <a:latin typeface="Arial - 23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72" y="1270000"/>
            <a:ext cx="6034205" cy="3847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900" smtClean="0">
                <a:solidFill>
                  <a:srgbClr val="262626"/>
                </a:solidFill>
                <a:latin typeface="Arial - 31"/>
              </a:rPr>
              <a:t>B</a:t>
            </a:r>
            <a:endParaRPr lang="en-US" sz="1900">
              <a:solidFill>
                <a:srgbClr val="262626"/>
              </a:solidFill>
              <a:latin typeface="Arial - 31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972" y="1270000"/>
            <a:ext cx="6034205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3"/>
              </a:rPr>
              <a:t>Neurons from the nervous system</a:t>
            </a:r>
            <a:endParaRPr lang="en-US" sz="1400">
              <a:solidFill>
                <a:srgbClr val="262626"/>
              </a:solidFill>
              <a:latin typeface="Arial - 2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026" y="1778000"/>
            <a:ext cx="4570308" cy="3847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900" smtClean="0">
                <a:solidFill>
                  <a:srgbClr val="262626"/>
                </a:solidFill>
                <a:latin typeface="Arial - 31"/>
              </a:rPr>
              <a:t>C</a:t>
            </a:r>
            <a:endParaRPr lang="en-US" sz="1900">
              <a:solidFill>
                <a:srgbClr val="262626"/>
              </a:solidFill>
              <a:latin typeface="Arial - 31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826" y="1778000"/>
            <a:ext cx="4570308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3"/>
              </a:rPr>
              <a:t>Toxins from the spleen</a:t>
            </a:r>
            <a:endParaRPr lang="en-US" sz="1400">
              <a:solidFill>
                <a:srgbClr val="262626"/>
              </a:solidFill>
              <a:latin typeface="Arial - 2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980" y="2362200"/>
            <a:ext cx="5133831" cy="3847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900" smtClean="0">
                <a:solidFill>
                  <a:srgbClr val="262626"/>
                </a:solidFill>
                <a:latin typeface="Arial - 32"/>
              </a:rPr>
              <a:t>D</a:t>
            </a:r>
            <a:endParaRPr lang="en-US" sz="1900">
              <a:solidFill>
                <a:srgbClr val="262626"/>
              </a:solidFill>
              <a:latin typeface="Arial - 3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7780" y="2362200"/>
            <a:ext cx="5133831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Amino acids from the liver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61" y="2921000"/>
            <a:ext cx="5414001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000" smtClean="0">
                <a:solidFill>
                  <a:srgbClr val="262626"/>
                </a:solidFill>
                <a:latin typeface="Arial - 33"/>
              </a:rPr>
              <a:t>E</a:t>
            </a:r>
            <a:endParaRPr lang="en-US" sz="2000">
              <a:solidFill>
                <a:srgbClr val="262626"/>
              </a:solidFill>
              <a:latin typeface="Arial - 3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2761" y="2921000"/>
            <a:ext cx="5414001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500" smtClean="0">
                <a:solidFill>
                  <a:srgbClr val="262626"/>
                </a:solidFill>
                <a:latin typeface="Arial - 25"/>
              </a:rPr>
              <a:t>Glucose from the intestines</a:t>
            </a:r>
            <a:endParaRPr lang="en-US" sz="1500">
              <a:solidFill>
                <a:srgbClr val="262626"/>
              </a:solidFill>
              <a:latin typeface="Arial - 25"/>
            </a:endParaRPr>
          </a:p>
        </p:txBody>
      </p:sp>
    </p:spTree>
    <p:extLst>
      <p:ext uri="{BB962C8B-B14F-4D97-AF65-F5344CB8AC3E}">
        <p14:creationId xmlns:p14="http://schemas.microsoft.com/office/powerpoint/2010/main" val="15015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66700"/>
            <a:ext cx="8701405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3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266700"/>
            <a:ext cx="8701405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262626"/>
                </a:solidFill>
                <a:latin typeface="Arial - 24"/>
              </a:rPr>
              <a:t>Looking at the picture below, choose which letter points to a spot where you would expect to find the greatest concentration of glucose in the renal tubule.</a:t>
            </a:r>
            <a:endParaRPr lang="en-US" sz="1400">
              <a:solidFill>
                <a:srgbClr val="262626"/>
              </a:solidFill>
              <a:latin typeface="Arial - 2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357" y="2463800"/>
            <a:ext cx="2052248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700" smtClean="0">
                <a:solidFill>
                  <a:srgbClr val="262626"/>
                </a:solidFill>
                <a:latin typeface="Arial - 45"/>
              </a:rPr>
              <a:t>A</a:t>
            </a:r>
            <a:endParaRPr lang="en-US" sz="2700">
              <a:solidFill>
                <a:srgbClr val="262626"/>
              </a:solidFill>
              <a:latin typeface="Arial - 45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946" y="3644900"/>
            <a:ext cx="2148202" cy="53860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900" smtClean="0">
                <a:solidFill>
                  <a:srgbClr val="262626"/>
                </a:solidFill>
                <a:latin typeface="Arial - 48"/>
              </a:rPr>
              <a:t>B</a:t>
            </a:r>
            <a:endParaRPr lang="en-US" sz="2900">
              <a:solidFill>
                <a:srgbClr val="262626"/>
              </a:solidFill>
              <a:latin typeface="Arial - 4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538" y="5359400"/>
            <a:ext cx="2132224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smtClean="0">
                <a:solidFill>
                  <a:srgbClr val="262626"/>
                </a:solidFill>
                <a:latin typeface="Arial - 47"/>
              </a:rPr>
              <a:t>C</a:t>
            </a:r>
            <a:endParaRPr lang="en-US" sz="2800">
              <a:solidFill>
                <a:srgbClr val="262626"/>
              </a:solidFill>
              <a:latin typeface="Arial - 4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4149" y="4254500"/>
            <a:ext cx="2064246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700" smtClean="0">
                <a:solidFill>
                  <a:srgbClr val="262626"/>
                </a:solidFill>
                <a:latin typeface="Arial - 45"/>
              </a:rPr>
              <a:t>D</a:t>
            </a:r>
            <a:endParaRPr lang="en-US" sz="2700">
              <a:solidFill>
                <a:srgbClr val="262626"/>
              </a:solidFill>
              <a:latin typeface="Arial - 45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0857" y="5829300"/>
            <a:ext cx="2066360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700" smtClean="0">
                <a:solidFill>
                  <a:srgbClr val="262626"/>
                </a:solidFill>
                <a:latin typeface="Arial - 46"/>
              </a:rPr>
              <a:t>E</a:t>
            </a:r>
            <a:endParaRPr lang="en-US" sz="2700">
              <a:solidFill>
                <a:srgbClr val="262626"/>
              </a:solidFill>
              <a:latin typeface="Arial - 46"/>
            </a:endParaRP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501900"/>
            <a:ext cx="4762500" cy="49403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cxnSp>
        <p:nvCxnSpPr>
          <p:cNvPr id="10" name="Straight Connector 9"/>
          <p:cNvCxnSpPr/>
          <p:nvPr/>
        </p:nvCxnSpPr>
        <p:spPr>
          <a:xfrm flipV="1">
            <a:off x="2184400" y="3962400"/>
            <a:ext cx="1816100" cy="31750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2200" y="5892800"/>
            <a:ext cx="2120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121400" y="4406900"/>
            <a:ext cx="1828800" cy="36830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86400" y="6337300"/>
            <a:ext cx="25273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73300" y="3009900"/>
            <a:ext cx="1600200" cy="27940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990600"/>
            <a:ext cx="2657729" cy="257467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sp>
        <p:nvSpPr>
          <p:cNvPr id="3" name="TextBox 2"/>
          <p:cNvSpPr txBox="1"/>
          <p:nvPr/>
        </p:nvSpPr>
        <p:spPr>
          <a:xfrm>
            <a:off x="3327400" y="419100"/>
            <a:ext cx="5435600" cy="107721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>
                <a:solidFill>
                  <a:srgbClr val="009300"/>
                </a:solidFill>
                <a:latin typeface="Arial - 28"/>
              </a:rPr>
              <a:t>Scenario: </a:t>
            </a:r>
          </a:p>
          <a:p>
            <a:r>
              <a:rPr lang="en-US" sz="1600" smtClean="0">
                <a:solidFill>
                  <a:srgbClr val="009300"/>
                </a:solidFill>
                <a:latin typeface="Arial - 28"/>
              </a:rPr>
              <a:t>Y</a:t>
            </a:r>
            <a:r>
              <a:rPr lang="en-US" sz="1600" smtClean="0">
                <a:solidFill>
                  <a:srgbClr val="000000"/>
                </a:solidFill>
                <a:latin typeface="Arial - 28"/>
              </a:rPr>
              <a:t>ou are a clinical (lab) technician. Several urine samples have arrived at the laboratory and the labels have become separated from the samples. Oops!</a:t>
            </a:r>
            <a:endParaRPr lang="en-US" sz="1600">
              <a:solidFill>
                <a:srgbClr val="000000"/>
              </a:solidFill>
              <a:latin typeface="Arial - 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5092700"/>
            <a:ext cx="2619156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smtClean="0">
                <a:solidFill>
                  <a:srgbClr val="009300"/>
                </a:solidFill>
                <a:latin typeface="Arial - 24"/>
              </a:rPr>
              <a:t>You have the names of the patients and possible diagnoses for each one:</a:t>
            </a:r>
            <a:endParaRPr lang="en-US" sz="1400">
              <a:solidFill>
                <a:srgbClr val="009300"/>
              </a:solidFill>
              <a:latin typeface="Arial - 2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6500" y="5676900"/>
            <a:ext cx="3899106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Arial - 20"/>
              </a:rPr>
              <a:t>Patient B</a:t>
            </a:r>
          </a:p>
          <a:p>
            <a:r>
              <a:rPr lang="en-US" sz="1200" smtClean="0">
                <a:solidFill>
                  <a:srgbClr val="000000"/>
                </a:solidFill>
                <a:latin typeface="Arial - 20"/>
              </a:rPr>
              <a:t>Miss Peacock: Bladder Infection or Kidney Damage</a:t>
            </a:r>
            <a:endParaRPr lang="en-US" sz="1200">
              <a:solidFill>
                <a:srgbClr val="000000"/>
              </a:solidFill>
              <a:latin typeface="Arial - 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8400" y="3810000"/>
            <a:ext cx="3917322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Arial - 21"/>
              </a:rPr>
              <a:t>Patient A</a:t>
            </a:r>
          </a:p>
          <a:p>
            <a:r>
              <a:rPr lang="en-US" sz="1200" smtClean="0">
                <a:solidFill>
                  <a:srgbClr val="000000"/>
                </a:solidFill>
                <a:latin typeface="Arial - 21"/>
              </a:rPr>
              <a:t>Colonel Mustard: Jaundice-Liver Damage or Kidney Stone</a:t>
            </a:r>
            <a:endParaRPr lang="en-US" sz="1200">
              <a:solidFill>
                <a:srgbClr val="000000"/>
              </a:solidFill>
              <a:latin typeface="Arial - 21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900" y="7835900"/>
            <a:ext cx="4062038" cy="6001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Arial - 19"/>
              </a:rPr>
              <a:t>Patient C</a:t>
            </a:r>
          </a:p>
          <a:p>
            <a:r>
              <a:rPr lang="en-US" sz="1100" smtClean="0">
                <a:solidFill>
                  <a:srgbClr val="000000"/>
                </a:solidFill>
                <a:latin typeface="Arial - 19"/>
              </a:rPr>
              <a:t>Professor Plum: Diabetes or Kidney Damage</a:t>
            </a:r>
          </a:p>
          <a:p>
            <a:endParaRPr lang="en-US" sz="1100">
              <a:solidFill>
                <a:srgbClr val="000000"/>
              </a:solidFill>
              <a:latin typeface="Arial - 19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0" y="2921000"/>
            <a:ext cx="1362639" cy="20908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7416800"/>
            <a:ext cx="1262812" cy="1911227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194300"/>
            <a:ext cx="1323923" cy="1964416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</p:spTree>
    <p:extLst>
      <p:ext uri="{BB962C8B-B14F-4D97-AF65-F5344CB8AC3E}">
        <p14:creationId xmlns:p14="http://schemas.microsoft.com/office/powerpoint/2010/main" val="261091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73100"/>
            <a:ext cx="10083800" cy="298543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Your job is to design an experiment to match the unlabeled samples with their owners.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You have a list of tests; research and learn what each will tell you.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Write out your experiment including your: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				Hypothesis, SV, IV, DV and control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				Your procedures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				Design a data table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3.   With your lab group discuss and match the patients to the urine samples. Provide your rationale for matching each urine to each patient using a table format.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4.    Write up using an outside source (internet, medical dictionary). Copying and pasting earns a big </a:t>
            </a:r>
            <a:r>
              <a:rPr lang="en-US" sz="2800" smtClean="0">
                <a:solidFill>
                  <a:srgbClr val="FF0000"/>
                </a:solidFill>
                <a:latin typeface="Arial - 48"/>
              </a:rPr>
              <a:t>0</a:t>
            </a:r>
            <a:r>
              <a:rPr lang="en-US" sz="1600" smtClean="0">
                <a:solidFill>
                  <a:srgbClr val="FF0000"/>
                </a:solidFill>
                <a:latin typeface="Arial - 28"/>
              </a:rPr>
              <a:t>.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 - 28"/>
              </a:rPr>
              <a:t>		</a:t>
            </a:r>
            <a:r>
              <a:rPr lang="en-US" sz="1600" smtClean="0">
                <a:solidFill>
                  <a:srgbClr val="000000"/>
                </a:solidFill>
                <a:latin typeface="Arial - 28"/>
              </a:rPr>
              <a:t>You should:</a:t>
            </a:r>
            <a:r>
              <a:rPr lang="en-US" sz="1600" smtClean="0">
                <a:solidFill>
                  <a:srgbClr val="FF0000"/>
                </a:solidFill>
                <a:latin typeface="Arial - 28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Arial - 28"/>
              </a:rPr>
              <a:t>describe major symptoms of the diagnosed disease; explain why the lab tests are appropriate and can indicate the presence of the disease; and explain recommended treatments.</a:t>
            </a:r>
            <a:endParaRPr lang="en-US" sz="1600">
              <a:solidFill>
                <a:srgbClr val="000000"/>
              </a:solidFill>
              <a:latin typeface="Arial - 28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3124200"/>
            <a:ext cx="1638300" cy="10922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</p:spTree>
    <p:extLst>
      <p:ext uri="{BB962C8B-B14F-4D97-AF65-F5344CB8AC3E}">
        <p14:creationId xmlns:p14="http://schemas.microsoft.com/office/powerpoint/2010/main" val="108391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6200" y="3530600"/>
            <a:ext cx="51689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smtClean="0">
                <a:solidFill>
                  <a:srgbClr val="000000"/>
                </a:solidFill>
                <a:latin typeface="Arial - 28"/>
              </a:rPr>
              <a:t>Patient B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Miss Peacock: Bladder Infection or Kidney Damage</a:t>
            </a:r>
            <a:endParaRPr lang="en-US" sz="1600">
              <a:solidFill>
                <a:srgbClr val="000000"/>
              </a:solidFill>
              <a:latin typeface="Arial - 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0800" y="1054100"/>
            <a:ext cx="50292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smtClean="0">
                <a:solidFill>
                  <a:srgbClr val="000000"/>
                </a:solidFill>
                <a:latin typeface="Arial - 28"/>
              </a:rPr>
              <a:t>Patient A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Colonel Mustard: Jaundice-Liver Damage or Kidney Stone</a:t>
            </a:r>
            <a:endParaRPr lang="en-US" sz="1600">
              <a:solidFill>
                <a:srgbClr val="000000"/>
              </a:solidFill>
              <a:latin typeface="Arial - 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0" y="6121400"/>
            <a:ext cx="56515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smtClean="0">
                <a:solidFill>
                  <a:srgbClr val="000000"/>
                </a:solidFill>
                <a:latin typeface="Arial - 28"/>
              </a:rPr>
              <a:t>Patient C</a:t>
            </a:r>
          </a:p>
          <a:p>
            <a:r>
              <a:rPr lang="en-US" sz="1600" smtClean="0">
                <a:solidFill>
                  <a:srgbClr val="000000"/>
                </a:solidFill>
                <a:latin typeface="Arial - 28"/>
              </a:rPr>
              <a:t>Professor Plum: Diabetes or Kidney Damage</a:t>
            </a:r>
          </a:p>
          <a:p>
            <a:endParaRPr lang="en-US" sz="1600">
              <a:solidFill>
                <a:srgbClr val="000000"/>
              </a:solidFill>
              <a:latin typeface="Arial - 28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228600"/>
            <a:ext cx="1748282" cy="2658618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880100"/>
            <a:ext cx="1854200" cy="27686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3124200"/>
            <a:ext cx="1743075" cy="2562225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</p:spTree>
    <p:extLst>
      <p:ext uri="{BB962C8B-B14F-4D97-AF65-F5344CB8AC3E}">
        <p14:creationId xmlns:p14="http://schemas.microsoft.com/office/powerpoint/2010/main" val="32459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Custom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9" baseType="lpstr">
      <vt:lpstr>Arial</vt:lpstr>
      <vt:lpstr>Arial - 33</vt:lpstr>
      <vt:lpstr>Arial - 20</vt:lpstr>
      <vt:lpstr>Arial - 18</vt:lpstr>
      <vt:lpstr>Calibri</vt:lpstr>
      <vt:lpstr>Arial - 23</vt:lpstr>
      <vt:lpstr>Arial - 24</vt:lpstr>
      <vt:lpstr>Arial - 45</vt:lpstr>
      <vt:lpstr>Arial - 46</vt:lpstr>
      <vt:lpstr>Arial - 25</vt:lpstr>
      <vt:lpstr>Arial - 30</vt:lpstr>
      <vt:lpstr>Arial - 19</vt:lpstr>
      <vt:lpstr>Arial - 21</vt:lpstr>
      <vt:lpstr>Arial - 31</vt:lpstr>
      <vt:lpstr>Arial - 47</vt:lpstr>
      <vt:lpstr>Arial - 14</vt:lpstr>
      <vt:lpstr>Arial - 16</vt:lpstr>
      <vt:lpstr>Arial - 32</vt:lpstr>
      <vt:lpstr>Arial - 51</vt:lpstr>
      <vt:lpstr>Arial - 22</vt:lpstr>
      <vt:lpstr>Arial - 28</vt:lpstr>
      <vt:lpstr>Arial - 39</vt:lpstr>
      <vt:lpstr>Arial - 10</vt:lpstr>
      <vt:lpstr>Arial - 48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rgroch</dc:creator>
  <cp:lastModifiedBy>rgroch</cp:lastModifiedBy>
  <cp:revision>1</cp:revision>
  <dcterms:created xsi:type="dcterms:W3CDTF">2013-02-04T23:35:20Z</dcterms:created>
  <dcterms:modified xsi:type="dcterms:W3CDTF">2013-02-04T23:35:31Z</dcterms:modified>
</cp:coreProperties>
</file>