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89" r:id="rId4"/>
    <p:sldId id="290" r:id="rId5"/>
    <p:sldId id="285" r:id="rId6"/>
    <p:sldId id="258" r:id="rId7"/>
    <p:sldId id="259" r:id="rId8"/>
    <p:sldId id="286" r:id="rId9"/>
    <p:sldId id="260" r:id="rId10"/>
    <p:sldId id="264" r:id="rId11"/>
    <p:sldId id="287" r:id="rId12"/>
    <p:sldId id="288" r:id="rId13"/>
    <p:sldId id="284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13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F088772-9301-41E9-A7D0-53DB3A260309}" type="datetime1">
              <a:rPr lang="en-US"/>
              <a:pPr>
                <a:defRPr/>
              </a:pPr>
              <a:t>1/31/2013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32ED9B-2E1C-4F4C-A1F1-6EA317934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33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17C936-C34F-4714-BC46-A257C3C05A0B}" type="datetime1">
              <a:rPr lang="en-US"/>
              <a:pPr>
                <a:defRPr/>
              </a:pPr>
              <a:t>1/31/2013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6818FC-59E2-4368-A9D1-90017C6AA3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7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ＭＳ Ｐゴシック" pitchFamily="-10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9DA6772-8154-410E-B418-E4F7873688EF}" type="datetime1">
              <a:rPr lang="en-US"/>
              <a:pPr>
                <a:defRPr/>
              </a:pPr>
              <a:t>1/31/2013</a:t>
            </a:fld>
            <a:endParaRPr lang="en-US"/>
          </a:p>
        </p:txBody>
      </p:sp>
      <p:sp>
        <p:nvSpPr>
          <p:cNvPr id="3" name="Rectangle 102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3200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059D09F-43FB-4672-8F9B-84637AB66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72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D2F98126-E310-48F0-9071-D5D521EDAD56}" type="datetime1">
              <a:rPr lang="en-US"/>
              <a:pPr>
                <a:defRPr/>
              </a:pPr>
              <a:t>1/31/2013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3200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4FCDF81-B3EE-4232-94C4-DE8A2673E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5417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6200"/>
            <a:ext cx="2152650" cy="6477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30555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9FEFE6DA-CB0F-40F3-B899-0F7DD5D8C7A0}" type="datetime1">
              <a:rPr lang="en-US"/>
              <a:pPr>
                <a:defRPr/>
              </a:pPr>
              <a:t>1/31/2013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3200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139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7205473-F7DC-461D-8BAF-F4BB962CB137}" type="datetime1">
              <a:rPr lang="en-US"/>
              <a:pPr>
                <a:defRPr/>
              </a:pPr>
              <a:t>1/31/2013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06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04800" y="762000"/>
            <a:ext cx="4229100" cy="57912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762000"/>
            <a:ext cx="4229100" cy="579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B095F4F-AA2A-4F7C-AB7F-F0390D63D2E6}" type="datetime1">
              <a:rPr lang="en-US"/>
              <a:pPr>
                <a:defRPr/>
              </a:pPr>
              <a:t>1/31/2013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D6616B0-6658-4DF2-AA1A-A0E113AD0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639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8942264-B20A-4920-A00B-0F082420AC0C}" type="datetime1">
              <a:rPr lang="en-US"/>
              <a:pPr>
                <a:defRPr/>
              </a:pPr>
              <a:t>1/31/2013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3200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62900" y="6354763"/>
            <a:ext cx="841375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EBA07675-E04A-4091-936E-35D81EBB6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549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512A2FF-3F45-4464-B1DA-980609614FE9}" type="datetime1">
              <a:rPr lang="en-US"/>
              <a:pPr>
                <a:defRPr/>
              </a:pPr>
              <a:t>1/31/2013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3200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EE6E52D-C73F-41E8-A952-8F261822F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034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2291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762000"/>
            <a:ext cx="42291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D77CDDD-ED85-4E79-9EE1-F81BA7719C11}" type="datetime1">
              <a:rPr lang="en-US"/>
              <a:pPr>
                <a:defRPr/>
              </a:pPr>
              <a:t>1/31/2013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3200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20DA217-1D6C-4A1A-9F17-0FFDE1D0E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3578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3F7F65A-A9B0-4FF5-AD2E-B6B20350C5B3}" type="datetime1">
              <a:rPr lang="en-US"/>
              <a:pPr>
                <a:defRPr/>
              </a:pPr>
              <a:t>1/31/2013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3200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4FFF3EA-05D2-4B16-976B-10910D31B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31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8D1BBC4-2B08-46BD-9A3F-020A10326B12}" type="datetime1">
              <a:rPr lang="en-US"/>
              <a:pPr>
                <a:defRPr/>
              </a:pPr>
              <a:t>1/31/2013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3200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D42D60F9-1B5A-4538-B45E-E62C54C5BD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244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7251D66-2424-4A64-8824-DF3728D2DC43}" type="datetime1">
              <a:rPr lang="en-US"/>
              <a:pPr>
                <a:defRPr/>
              </a:pPr>
              <a:t>1/31/2013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3200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0AED259-7933-4A32-A609-0FC1C47AF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484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39B0484-647A-4E8A-8217-8EB8F19D0B9F}" type="datetime1">
              <a:rPr lang="en-US"/>
              <a:pPr>
                <a:defRPr/>
              </a:pPr>
              <a:t>1/31/2013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3200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4E7003A-5486-4004-B2E2-651BC751E4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5315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54EBD1B-C67D-4BBE-A2E1-D7704C26F1E3}" type="datetime1">
              <a:rPr lang="en-US"/>
              <a:pPr>
                <a:defRPr/>
              </a:pPr>
              <a:t>1/31/2013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3200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563CCED-9CE7-402F-8591-E311E8510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450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762000"/>
            <a:ext cx="86106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>
            <a:off x="74613" y="412750"/>
            <a:ext cx="89916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b="1"/>
          </a:p>
        </p:txBody>
      </p:sp>
      <p:sp>
        <p:nvSpPr>
          <p:cNvPr id="6149" name="Rectangle 9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1"/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800" y="76200"/>
            <a:ext cx="5199063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defRPr/>
            </a:pPr>
            <a:r>
              <a:rPr lang="en-US" sz="1600" b="1" smtClean="0">
                <a:solidFill>
                  <a:srgbClr val="800000"/>
                </a:solidFill>
              </a:rPr>
              <a:t>Resistance is futile … The Immune System and HIV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 autoUpdateAnimBg="0" advAuto="0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6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6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6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6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6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800000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800000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800000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800000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80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8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8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8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0"/>
        </a:spcBef>
        <a:spcAft>
          <a:spcPct val="0"/>
        </a:spcAft>
        <a:buClr>
          <a:schemeClr val="accent2"/>
        </a:buClr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0"/>
        </a:spcBef>
        <a:spcAft>
          <a:spcPct val="0"/>
        </a:spcAft>
        <a:buClr>
          <a:schemeClr val="accent2"/>
        </a:buClr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0"/>
        </a:spcBef>
        <a:spcAft>
          <a:spcPct val="0"/>
        </a:spcAft>
        <a:buClr>
          <a:schemeClr val="accent2"/>
        </a:buClr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0"/>
        </a:spcBef>
        <a:spcAft>
          <a:spcPct val="0"/>
        </a:spcAft>
        <a:buClr>
          <a:schemeClr val="accent2"/>
        </a:buClr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ture.com/nm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hdgNnXLY8LU" TargetMode="Externa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CeVtPDjJBPU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96838"/>
            <a:ext cx="2270125" cy="230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ctrTitle"/>
          </p:nvPr>
        </p:nvSpPr>
        <p:spPr bwMode="auto">
          <a:xfrm>
            <a:off x="914400" y="2335213"/>
            <a:ext cx="7623175" cy="873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ea typeface="ＭＳ Ｐゴシック" pitchFamily="-107" charset="-128"/>
              </a:rPr>
              <a:t>Resistance Is Futile ... or Is It?</a:t>
            </a:r>
          </a:p>
        </p:txBody>
      </p:sp>
      <p:sp>
        <p:nvSpPr>
          <p:cNvPr id="20484" name="Subtitle 2"/>
          <p:cNvSpPr>
            <a:spLocks noGrp="1"/>
          </p:cNvSpPr>
          <p:nvPr>
            <p:ph type="subTitle" idx="1"/>
          </p:nvPr>
        </p:nvSpPr>
        <p:spPr>
          <a:xfrm>
            <a:off x="1338263" y="2854325"/>
            <a:ext cx="7165975" cy="9540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rgbClr val="000090"/>
                </a:solidFill>
                <a:ea typeface="ＭＳ Ｐゴシック" pitchFamily="-107" charset="-128"/>
              </a:rPr>
              <a:t>The Immune System and HIV Infection</a:t>
            </a:r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2836863" y="3806825"/>
            <a:ext cx="3251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i="1"/>
              <a:t>Modified for clickers by</a:t>
            </a:r>
          </a:p>
          <a:p>
            <a:pPr eaLnBrk="1" hangingPunct="1"/>
            <a:r>
              <a:rPr lang="en-US"/>
              <a:t>Steven Telleen</a:t>
            </a:r>
          </a:p>
          <a:p>
            <a:pPr eaLnBrk="1" hangingPunct="1"/>
            <a:r>
              <a:rPr lang="en-US"/>
              <a:t>San Joaquin Delta College</a:t>
            </a:r>
          </a:p>
          <a:p>
            <a:pPr eaLnBrk="1" hangingPunct="1"/>
            <a:endParaRPr lang="en-US" i="1"/>
          </a:p>
          <a:p>
            <a:pPr eaLnBrk="1" hangingPunct="1"/>
            <a:r>
              <a:rPr lang="en-US" i="1"/>
              <a:t>From a case study by</a:t>
            </a:r>
          </a:p>
          <a:p>
            <a:pPr eaLnBrk="1" hangingPunct="1"/>
            <a:r>
              <a:rPr lang="en-US"/>
              <a:t>Annie Prud’homme-Généreux</a:t>
            </a:r>
          </a:p>
          <a:p>
            <a:pPr eaLnBrk="1" hangingPunct="1"/>
            <a:r>
              <a:rPr lang="en-US"/>
              <a:t>Life Sciences</a:t>
            </a:r>
          </a:p>
          <a:p>
            <a:pPr eaLnBrk="1" hangingPunct="1"/>
            <a:r>
              <a:rPr lang="en-US"/>
              <a:t>Quest University, Canada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fld id="{C95E8A15-0CCF-47D3-9832-9B62C2E959D9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33375" y="803275"/>
            <a:ext cx="8274050" cy="4303713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Font typeface="Wingdings" pitchFamily="2" charset="2"/>
              <a:buNone/>
            </a:pPr>
            <a:r>
              <a:rPr lang="en-US" sz="2400" b="1" i="1" smtClean="0">
                <a:solidFill>
                  <a:srgbClr val="000090"/>
                </a:solidFill>
                <a:ea typeface="ＭＳ Ｐゴシック" pitchFamily="-107" charset="-128"/>
              </a:rPr>
              <a:t>In your informal groups, come up with as many hypotheses as you can </a:t>
            </a:r>
            <a:r>
              <a:rPr lang="en-US" sz="2400" smtClean="0">
                <a:ea typeface="ＭＳ Ｐゴシック" pitchFamily="-107" charset="-128"/>
              </a:rPr>
              <a:t>to explain why some individuals might be protected against HIV infection.</a:t>
            </a:r>
          </a:p>
          <a:p>
            <a:pPr eaLnBrk="1" hangingPunct="1">
              <a:spcAft>
                <a:spcPts val="600"/>
              </a:spcAft>
              <a:buFont typeface="Wingdings" pitchFamily="2" charset="2"/>
              <a:buNone/>
            </a:pPr>
            <a:r>
              <a:rPr lang="en-US" sz="2400" smtClean="0">
                <a:ea typeface="ＭＳ Ｐゴシック" pitchFamily="-107" charset="-128"/>
              </a:rPr>
              <a:t>		To get there:</a:t>
            </a:r>
          </a:p>
          <a:p>
            <a:pPr lvl="3" eaLnBrk="1" hangingPunct="1">
              <a:spcAft>
                <a:spcPts val="600"/>
              </a:spcAft>
            </a:pPr>
            <a:r>
              <a:rPr lang="en-US" sz="2400" smtClean="0">
                <a:ea typeface="ＭＳ Ｐゴシック" pitchFamily="-107" charset="-128"/>
              </a:rPr>
              <a:t>Discuss how the immune system fights viral infection.</a:t>
            </a:r>
          </a:p>
          <a:p>
            <a:pPr lvl="3" eaLnBrk="1" hangingPunct="1"/>
            <a:r>
              <a:rPr lang="en-US" sz="2400" smtClean="0">
                <a:ea typeface="ＭＳ Ｐゴシック" pitchFamily="-107" charset="-128"/>
              </a:rPr>
              <a:t>Discuss how HIV infects cells and reproduces.</a:t>
            </a:r>
          </a:p>
        </p:txBody>
      </p:sp>
      <p:pic>
        <p:nvPicPr>
          <p:cNvPr id="27652" name="Picture 4" descr="C:\Users\rgroch.SRVHS\AppData\Local\Microsoft\Windows\Temporary Internet Files\Content.IE5\KWTECI2I\MC900078775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3" y="4645025"/>
            <a:ext cx="2424112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ＭＳ Ｐゴシック" pitchFamily="-107" charset="-128"/>
            </a:endParaRP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633413" y="914400"/>
            <a:ext cx="7748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/>
              <a:t>What did you come up with?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ＭＳ Ｐゴシック" pitchFamily="-107" charset="-128"/>
            </a:endParaRPr>
          </a:p>
        </p:txBody>
      </p:sp>
      <p:pic>
        <p:nvPicPr>
          <p:cNvPr id="29699" name="Picture 2" descr="C:\Users\rgroch.SRVHS\AppData\Local\Microsoft\Windows\Temporary Internet Files\Content.IE5\KWTECI2I\MC900078775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1131888"/>
            <a:ext cx="23145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446088" y="1131888"/>
            <a:ext cx="51689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/>
              <a:t>Go out on the internet and find out who (which human groups) might be somewhat immune to HIV infection.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reasons do scientists give for the people’s apparent immunity to HIV infection?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Is there a “downside” (disadvantage) to having this immunity?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What’s the latest news on combatting HIV infection for those people who are not naturally immune to infection?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fld id="{3158F02C-63D0-4A35-9862-62D632AD54F4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30723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mtClean="0">
                <a:ea typeface="ＭＳ Ｐゴシック" pitchFamily="-107" charset="-128"/>
              </a:rPr>
              <a:t>Image Credits</a:t>
            </a:r>
          </a:p>
        </p:txBody>
      </p:sp>
      <p:sp>
        <p:nvSpPr>
          <p:cNvPr id="30724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617538" y="1235075"/>
            <a:ext cx="7897812" cy="5043488"/>
          </a:xfrm>
          <a:noFill/>
        </p:spPr>
        <p:txBody>
          <a:bodyPr anchor="t"/>
          <a:lstStyle/>
          <a:p>
            <a:pPr marL="0" indent="0">
              <a:buFont typeface="Wingdings" pitchFamily="2" charset="2"/>
              <a:buNone/>
            </a:pPr>
            <a:r>
              <a:rPr lang="en-US" sz="1400" smtClean="0">
                <a:ea typeface="ＭＳ Ｐゴシック" pitchFamily="-107" charset="-128"/>
              </a:rPr>
              <a:t>Except as noted below, images appearing in this presentation are the creation of Annie Prud’homme-Généreux from the original version of this case and are reused with the permission of NCCSTS.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i="1" smtClean="0">
                <a:ea typeface="ＭＳ Ｐゴシック" pitchFamily="-107" charset="-128"/>
              </a:rPr>
              <a:t>Slide 1:</a:t>
            </a:r>
            <a:r>
              <a:rPr lang="en-US" sz="1400" smtClean="0">
                <a:ea typeface="ＭＳ Ｐゴシック" pitchFamily="-107" charset="-128"/>
              </a:rPr>
              <a:t> Image of HIV virus in title block </a:t>
            </a:r>
            <a:r>
              <a:rPr lang="en-US" sz="1400" smtClean="0">
                <a:ea typeface="ＭＳ Ｐゴシック" pitchFamily="-107" charset="-128"/>
                <a:cs typeface="Arial" charset="0"/>
              </a:rPr>
              <a:t>©</a:t>
            </a:r>
            <a:r>
              <a:rPr lang="en-US" sz="1400" smtClean="0">
                <a:ea typeface="ＭＳ Ｐゴシック" pitchFamily="-107" charset="-128"/>
              </a:rPr>
              <a:t>Sebastian Kaulitzki | Dreamstime.com.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i="1" smtClean="0">
                <a:ea typeface="ＭＳ Ｐゴシック" pitchFamily="-107" charset="-128"/>
              </a:rPr>
              <a:t>Slides 16, 17, 18, 19, 20, and 24</a:t>
            </a:r>
            <a:r>
              <a:rPr lang="en-US" sz="1400" smtClean="0">
                <a:ea typeface="ＭＳ Ｐゴシック" pitchFamily="-107" charset="-128"/>
              </a:rPr>
              <a:t>: Figures take from:  Paxton, W.A., Martin, S.R., Tse, D., O’Brien, T.R., Skurnick, J., VanDevanter, N.L., Padian, N., Braun, J.F., Kotler, D.P., Wolinsky, S.M., Koup, R.A. (1996). Relative resistance to HIV-1 infection of CD4 lymphocytes from persons who remain uninfected despite multiple high-risk sexual exposures. </a:t>
            </a:r>
            <a:r>
              <a:rPr lang="en-US" sz="1400" i="1" smtClean="0">
                <a:ea typeface="ＭＳ Ｐゴシック" pitchFamily="-107" charset="-128"/>
                <a:hlinkClick r:id="rId2"/>
              </a:rPr>
              <a:t>Nature Medicine</a:t>
            </a:r>
            <a:r>
              <a:rPr lang="en-US" sz="1400" smtClean="0">
                <a:ea typeface="ＭＳ Ｐゴシック" pitchFamily="-107" charset="-128"/>
                <a:hlinkClick r:id="rId2"/>
              </a:rPr>
              <a:t> </a:t>
            </a:r>
            <a:r>
              <a:rPr lang="en-US" sz="1400" smtClean="0">
                <a:ea typeface="ＭＳ Ｐゴシック" pitchFamily="-107" charset="-128"/>
              </a:rPr>
              <a:t>2(4): 412–417. Reused with permission of Macmillan Publishers Ltd: </a:t>
            </a:r>
            <a:r>
              <a:rPr lang="en-US" sz="1400" i="1" smtClean="0">
                <a:ea typeface="ＭＳ Ｐゴシック" pitchFamily="-107" charset="-128"/>
              </a:rPr>
              <a:t>Nature Medicine</a:t>
            </a:r>
            <a:r>
              <a:rPr lang="en-US" sz="1400" smtClean="0">
                <a:ea typeface="ＭＳ Ｐゴシック" pitchFamily="-107" charset="-128"/>
              </a:rPr>
              <a:t>, copyright 1996.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fld id="{D3E0CD91-41D9-40E0-802A-987360BFF6B1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21507" name="Content Placeholder 6"/>
          <p:cNvSpPr>
            <a:spLocks noGrp="1"/>
          </p:cNvSpPr>
          <p:nvPr>
            <p:ph idx="1"/>
          </p:nvPr>
        </p:nvSpPr>
        <p:spPr>
          <a:xfrm>
            <a:off x="152400" y="585788"/>
            <a:ext cx="8610600" cy="473075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smtClean="0">
                <a:ea typeface="ＭＳ Ｐゴシック" pitchFamily="-107" charset="-128"/>
              </a:rPr>
              <a:t>The vast majority of people are susceptible to HIV infection.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800" i="1" smtClean="0">
                <a:solidFill>
                  <a:srgbClr val="000090"/>
                </a:solidFill>
                <a:ea typeface="ＭＳ Ｐゴシック" pitchFamily="-107" charset="-128"/>
              </a:rPr>
              <a:t>However, in the 1990s, several individuals noticed that despite repeated exposure to the HIV virus they remained HIV negative.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800" smtClean="0">
                <a:ea typeface="ＭＳ Ｐゴシック" pitchFamily="-107" charset="-128"/>
              </a:rPr>
              <a:t>Were these individuals extremely lucky?</a:t>
            </a:r>
          </a:p>
          <a:p>
            <a:pPr lvl="1" eaLnBrk="1" hangingPunct="1">
              <a:spcAft>
                <a:spcPts val="1800"/>
              </a:spcAft>
            </a:pPr>
            <a:r>
              <a:rPr lang="en-US" sz="2800" smtClean="0">
                <a:ea typeface="ＭＳ Ｐゴシック" pitchFamily="-107" charset="-128"/>
              </a:rPr>
              <a:t>Was something different about them that made HIV infection less likely?</a:t>
            </a:r>
          </a:p>
          <a:p>
            <a:pPr lvl="1" eaLnBrk="1" hangingPunct="1">
              <a:spcAft>
                <a:spcPts val="1800"/>
              </a:spcAft>
            </a:pPr>
            <a:r>
              <a:rPr lang="en-US" sz="2800" smtClean="0">
                <a:ea typeface="ＭＳ Ｐゴシック" pitchFamily="-107" charset="-128"/>
              </a:rPr>
              <a:t>What are the new ideas for treating HIV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000" smtClean="0">
                <a:ea typeface="ＭＳ Ｐゴシック" pitchFamily="-107" charset="-128"/>
              </a:rPr>
              <a:t>What do you already know about  the HIV virus, the immune system, and HIV infection and what did you find out?</a:t>
            </a:r>
          </a:p>
        </p:txBody>
      </p:sp>
      <p:pic>
        <p:nvPicPr>
          <p:cNvPr id="21508" name="Picture 3" descr="C:\Users\rgroch.SRVHS\AppData\Local\Microsoft\Windows\Temporary Internet Files\Content.IE5\ZCIEBY67\MC900078775[2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5275263"/>
            <a:ext cx="2141537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1"/>
          <p:cNvSpPr>
            <a:spLocks noChangeArrowheads="1"/>
          </p:cNvSpPr>
          <p:nvPr/>
        </p:nvSpPr>
        <p:spPr bwMode="auto">
          <a:xfrm>
            <a:off x="1360488" y="5826125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hlinkClick r:id="rId3"/>
              </a:rPr>
              <a:t>http://www.youtube.com/watch?v=hdgNnXLY8LU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ＭＳ Ｐゴシック" pitchFamily="-107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Introduction Clicker Question #1: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/>
              <a:t>I can be infected by being around HIV positive people?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/>
          </a:p>
          <a:p>
            <a:pPr marL="457200" indent="-457200">
              <a:buFont typeface="Wingdings" pitchFamily="2" charset="2"/>
              <a:buAutoNum type="alphaUcPeriod"/>
              <a:defRPr/>
            </a:pPr>
            <a:r>
              <a:rPr lang="en-US" sz="2800" dirty="0" smtClean="0"/>
              <a:t>Yes</a:t>
            </a:r>
          </a:p>
          <a:p>
            <a:pPr marL="457200" indent="-457200">
              <a:buFont typeface="Wingdings" pitchFamily="2" charset="2"/>
              <a:buAutoNum type="alphaUcPeriod"/>
              <a:defRPr/>
            </a:pPr>
            <a:r>
              <a:rPr lang="en-US" sz="2800" dirty="0" smtClean="0"/>
              <a:t>No</a:t>
            </a:r>
          </a:p>
          <a:p>
            <a:pPr marL="457200" indent="-457200">
              <a:buFont typeface="Wingdings" pitchFamily="2" charset="2"/>
              <a:buAutoNum type="alphaUcPeriod"/>
              <a:defRPr/>
            </a:pPr>
            <a:r>
              <a:rPr lang="en-US" sz="2800" dirty="0" smtClean="0"/>
              <a:t>Unsure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463" y="984250"/>
            <a:ext cx="8277225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/>
              <a:t>Introduction Question #2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HIV can be cured.</a:t>
            </a:r>
          </a:p>
          <a:p>
            <a:pPr>
              <a:defRPr/>
            </a:pPr>
            <a:endParaRPr lang="en-US" sz="2800" dirty="0"/>
          </a:p>
          <a:p>
            <a:pPr marL="342900" indent="-342900">
              <a:buFontTx/>
              <a:buAutoNum type="alphaUcPeriod"/>
              <a:defRPr/>
            </a:pPr>
            <a:r>
              <a:rPr lang="en-US" sz="2800" dirty="0"/>
              <a:t>Yes</a:t>
            </a:r>
          </a:p>
          <a:p>
            <a:pPr marL="342900" indent="-342900">
              <a:buFontTx/>
              <a:buAutoNum type="alphaUcPeriod"/>
              <a:defRPr/>
            </a:pPr>
            <a:r>
              <a:rPr lang="en-US" sz="2800" dirty="0"/>
              <a:t>No</a:t>
            </a:r>
          </a:p>
          <a:p>
            <a:pPr marL="342900" indent="-342900">
              <a:buFontTx/>
              <a:buAutoNum type="alphaUcPeriod"/>
              <a:defRPr/>
            </a:pPr>
            <a:r>
              <a:rPr lang="en-US" sz="2800" dirty="0"/>
              <a:t>Unsure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457200" y="796925"/>
            <a:ext cx="805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/>
              <a:t>What did you learn: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fld id="{1C8E0A3F-7330-4B0D-A914-285F274BC1E8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pic>
        <p:nvPicPr>
          <p:cNvPr id="23555" name="Picture 3" descr="Capsi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4"/>
          <a:stretch>
            <a:fillRect/>
          </a:stretch>
        </p:blipFill>
        <p:spPr bwMode="auto">
          <a:xfrm>
            <a:off x="4019550" y="477838"/>
            <a:ext cx="5124450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4445000" cy="2736850"/>
          </a:xfrm>
        </p:spPr>
        <p:txBody>
          <a:bodyPr/>
          <a:lstStyle/>
          <a:p>
            <a:pPr eaLnBrk="1" hangingPunct="1"/>
            <a:r>
              <a:rPr lang="en-US" b="1" i="1" smtClean="0">
                <a:solidFill>
                  <a:srgbClr val="000090"/>
                </a:solidFill>
                <a:ea typeface="ＭＳ Ｐゴシック" pitchFamily="-107" charset="-128"/>
              </a:rPr>
              <a:t>The HIV Virus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mtClean="0">
                <a:ea typeface="ＭＳ Ｐゴシック" pitchFamily="-107" charset="-128"/>
              </a:rPr>
              <a:t>Is spherical in shape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mtClean="0">
                <a:ea typeface="ＭＳ Ｐゴシック" pitchFamily="-107" charset="-128"/>
              </a:rPr>
              <a:t>HIV encodes its </a:t>
            </a:r>
            <a:r>
              <a:rPr lang="en-US" i="1" smtClean="0">
                <a:solidFill>
                  <a:srgbClr val="000090"/>
                </a:solidFill>
                <a:ea typeface="ＭＳ Ｐゴシック" pitchFamily="-107" charset="-128"/>
              </a:rPr>
              <a:t>9 genes </a:t>
            </a:r>
            <a:r>
              <a:rPr lang="en-US" smtClean="0">
                <a:ea typeface="ＭＳ Ｐゴシック" pitchFamily="-107" charset="-128"/>
              </a:rPr>
              <a:t>using the nucleic acid molecule RNA</a:t>
            </a:r>
          </a:p>
          <a:p>
            <a:pPr lvl="1" eaLnBrk="1" hangingPunct="1">
              <a:spcAft>
                <a:spcPts val="600"/>
              </a:spcAft>
            </a:pPr>
            <a:r>
              <a:rPr lang="en-US" smtClean="0">
                <a:ea typeface="ＭＳ Ｐゴシック" pitchFamily="-107" charset="-128"/>
              </a:rPr>
              <a:t>The virus particle also contains proteins important for replication</a:t>
            </a:r>
          </a:p>
          <a:p>
            <a:pPr lvl="2" eaLnBrk="1" hangingPunct="1"/>
            <a:r>
              <a:rPr lang="en-US" sz="1600" b="1" i="1" smtClean="0">
                <a:solidFill>
                  <a:srgbClr val="000090"/>
                </a:solidFill>
                <a:ea typeface="ＭＳ Ｐゴシック" pitchFamily="-107" charset="-128"/>
              </a:rPr>
              <a:t>Reverse transcriptase</a:t>
            </a:r>
          </a:p>
          <a:p>
            <a:pPr lvl="2" eaLnBrk="1" hangingPunct="1"/>
            <a:r>
              <a:rPr lang="en-US" sz="1600" b="1" i="1" smtClean="0">
                <a:solidFill>
                  <a:srgbClr val="000090"/>
                </a:solidFill>
                <a:ea typeface="ＭＳ Ｐゴシック" pitchFamily="-107" charset="-128"/>
              </a:rPr>
              <a:t>Integrase</a:t>
            </a:r>
          </a:p>
          <a:p>
            <a:pPr lvl="2" eaLnBrk="1" hangingPunct="1"/>
            <a:r>
              <a:rPr lang="en-US" sz="1600" b="1" i="1" smtClean="0">
                <a:solidFill>
                  <a:srgbClr val="000090"/>
                </a:solidFill>
                <a:ea typeface="ＭＳ Ｐゴシック" pitchFamily="-107" charset="-128"/>
              </a:rPr>
              <a:t>Protease</a:t>
            </a:r>
          </a:p>
          <a:p>
            <a:pPr lvl="2" eaLnBrk="1" hangingPunct="1">
              <a:spcAft>
                <a:spcPts val="600"/>
              </a:spcAft>
            </a:pPr>
            <a:r>
              <a:rPr lang="en-US" sz="1600" b="1" i="1" smtClean="0">
                <a:solidFill>
                  <a:srgbClr val="000090"/>
                </a:solidFill>
                <a:ea typeface="ＭＳ Ｐゴシック" pitchFamily="-107" charset="-128"/>
              </a:rPr>
              <a:t>Ribonuclease</a:t>
            </a:r>
          </a:p>
        </p:txBody>
      </p:sp>
      <p:sp>
        <p:nvSpPr>
          <p:cNvPr id="23557" name="Content Placeholder 2"/>
          <p:cNvSpPr txBox="1">
            <a:spLocks/>
          </p:cNvSpPr>
          <p:nvPr/>
        </p:nvSpPr>
        <p:spPr bwMode="auto">
          <a:xfrm>
            <a:off x="0" y="3716338"/>
            <a:ext cx="493236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lvl="1" defTabSz="914400" eaLnBrk="1" hangingPunct="1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i="1">
                <a:solidFill>
                  <a:srgbClr val="000090"/>
                </a:solidFill>
              </a:rPr>
              <a:t>The HIV virus is enclosed by multiple layers</a:t>
            </a:r>
          </a:p>
          <a:p>
            <a:pPr lvl="1" defTabSz="914400" eaLnBrk="1" hangingPunct="1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1" i="1">
                <a:solidFill>
                  <a:srgbClr val="000090"/>
                </a:solidFill>
              </a:rPr>
              <a:t>Capsid</a:t>
            </a:r>
            <a:r>
              <a:rPr lang="en-US" b="1" i="1">
                <a:solidFill>
                  <a:srgbClr val="222268"/>
                </a:solidFill>
              </a:rPr>
              <a:t> </a:t>
            </a:r>
            <a:r>
              <a:rPr lang="en-US"/>
              <a:t>the outer protein coat </a:t>
            </a:r>
            <a:r>
              <a:rPr lang="en-US" i="1">
                <a:solidFill>
                  <a:srgbClr val="000090"/>
                </a:solidFill>
              </a:rPr>
              <a:t>made of the protein p24</a:t>
            </a:r>
          </a:p>
          <a:p>
            <a:pPr lvl="2" defTabSz="914400" eaLnBrk="1" hangingPunct="1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i="1">
                <a:solidFill>
                  <a:srgbClr val="000090"/>
                </a:solidFill>
              </a:rPr>
              <a:t>The level of p24 protein is an indicator of the amount of HIV virus in the blood</a:t>
            </a:r>
          </a:p>
          <a:p>
            <a:pPr lvl="1" defTabSz="914400" eaLnBrk="1" hangingPunct="1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/>
              <a:t>The capsid is wrapped in a </a:t>
            </a:r>
            <a:r>
              <a:rPr lang="en-US" i="1">
                <a:solidFill>
                  <a:srgbClr val="000090"/>
                </a:solidFill>
              </a:rPr>
              <a:t>double layer of phospholipids</a:t>
            </a:r>
          </a:p>
          <a:p>
            <a:pPr lvl="1" defTabSz="914400" eaLnBrk="1" hangingPunct="1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/>
              <a:t>Proteins stick out of the lipid layer, perhaps most important </a:t>
            </a:r>
            <a:r>
              <a:rPr lang="en-US" b="1" i="1">
                <a:solidFill>
                  <a:srgbClr val="000090"/>
                </a:solidFill>
              </a:rPr>
              <a:t>gp120</a:t>
            </a:r>
            <a:r>
              <a:rPr lang="en-US"/>
              <a:t> </a:t>
            </a:r>
            <a:r>
              <a:rPr lang="en-US" i="1">
                <a:solidFill>
                  <a:srgbClr val="000090"/>
                </a:solidFill>
              </a:rPr>
              <a:t>(Env)</a:t>
            </a:r>
            <a:endParaRPr lang="en-US" sz="4000" b="1" i="1">
              <a:solidFill>
                <a:srgbClr val="000090"/>
              </a:solidFill>
            </a:endParaRPr>
          </a:p>
        </p:txBody>
      </p:sp>
      <p:sp>
        <p:nvSpPr>
          <p:cNvPr id="23558" name="Content Placeholder 2"/>
          <p:cNvSpPr txBox="1">
            <a:spLocks/>
          </p:cNvSpPr>
          <p:nvPr/>
        </p:nvSpPr>
        <p:spPr bwMode="auto">
          <a:xfrm>
            <a:off x="4992688" y="4403725"/>
            <a:ext cx="3870325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defTabSz="914400" eaLnBrk="1" hangingPunct="1"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i="1">
                <a:solidFill>
                  <a:srgbClr val="000090"/>
                </a:solidFill>
              </a:rPr>
              <a:t>The gp120 protein gives HIV its specificity: </a:t>
            </a:r>
          </a:p>
          <a:p>
            <a:pPr lvl="1" defTabSz="914400"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/>
              <a:t>gp120 interacts with specific proteins allowing the virus to infect specific human cell types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fld id="{0EA5AC40-FAF2-473F-8259-73C6E6B02CA2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38" y="603250"/>
            <a:ext cx="4533900" cy="330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938" y="519113"/>
            <a:ext cx="4640262" cy="60960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defRPr/>
            </a:pPr>
            <a:r>
              <a:rPr lang="en-US" b="1" i="1" dirty="0" smtClean="0">
                <a:solidFill>
                  <a:srgbClr val="000090"/>
                </a:solidFill>
                <a:ea typeface="ＭＳ Ｐゴシック" pitchFamily="-107" charset="-128"/>
              </a:rPr>
              <a:t>Immune System Review</a:t>
            </a:r>
          </a:p>
          <a:p>
            <a:pPr marL="0" indent="0" eaLnBrk="1" hangingPunct="1">
              <a:spcAft>
                <a:spcPts val="600"/>
              </a:spcAft>
              <a:buFont typeface="Wingdings" pitchFamily="2" charset="2"/>
              <a:buNone/>
              <a:defRPr/>
            </a:pPr>
            <a:endParaRPr lang="en-US" b="1" i="1" dirty="0" smtClean="0">
              <a:solidFill>
                <a:srgbClr val="000090"/>
              </a:solidFill>
              <a:ea typeface="ＭＳ Ｐゴシック" pitchFamily="-107" charset="-128"/>
            </a:endParaRPr>
          </a:p>
          <a:p>
            <a:pPr lvl="1" eaLnBrk="1" hangingPunct="1">
              <a:spcAft>
                <a:spcPts val="600"/>
              </a:spcAft>
              <a:defRPr/>
            </a:pPr>
            <a:endParaRPr lang="en-US" sz="1600" b="1" i="1" dirty="0" smtClean="0">
              <a:solidFill>
                <a:srgbClr val="000090"/>
              </a:solidFill>
              <a:ea typeface="ＭＳ Ｐゴシック" pitchFamily="-107" charset="-128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sz="1600" b="1" i="1" dirty="0" smtClean="0">
                <a:solidFill>
                  <a:srgbClr val="000090"/>
                </a:solidFill>
                <a:ea typeface="ＭＳ Ｐゴシック" pitchFamily="-107" charset="-128"/>
              </a:rPr>
              <a:t>Innate (nonspecific immune system)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sz="1600" b="1" i="1" dirty="0" smtClean="0">
                <a:solidFill>
                  <a:srgbClr val="000090"/>
                </a:solidFill>
                <a:ea typeface="ＭＳ Ｐゴシック" pitchFamily="-107" charset="-128"/>
              </a:rPr>
              <a:t>Immunity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sz="1600" b="1" i="1" dirty="0" smtClean="0">
                <a:solidFill>
                  <a:srgbClr val="000090"/>
                </a:solidFill>
                <a:ea typeface="ＭＳ Ｐゴシック" pitchFamily="-107" charset="-128"/>
              </a:rPr>
              <a:t>interferon 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sz="1600" b="1" i="1" dirty="0" smtClean="0">
                <a:solidFill>
                  <a:srgbClr val="000090"/>
                </a:solidFill>
                <a:ea typeface="ＭＳ Ｐゴシック" pitchFamily="-107" charset="-128"/>
              </a:rPr>
              <a:t>antigens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sz="1600" b="1" i="1" dirty="0" smtClean="0">
                <a:solidFill>
                  <a:srgbClr val="000090"/>
                </a:solidFill>
                <a:ea typeface="ＭＳ Ｐゴシック" pitchFamily="-107" charset="-128"/>
              </a:rPr>
              <a:t>B cell lymphocyte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sz="1600" b="1" i="1" dirty="0" smtClean="0">
                <a:solidFill>
                  <a:srgbClr val="000090"/>
                </a:solidFill>
                <a:ea typeface="ＭＳ Ｐゴシック" pitchFamily="-107" charset="-128"/>
              </a:rPr>
              <a:t>antibodies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sz="1600" b="1" i="1" dirty="0" smtClean="0">
                <a:solidFill>
                  <a:srgbClr val="000090"/>
                </a:solidFill>
                <a:ea typeface="ＭＳ Ｐゴシック" pitchFamily="-107" charset="-128"/>
              </a:rPr>
              <a:t>Cytotoxic T cell/ lymphocyte (T</a:t>
            </a:r>
            <a:r>
              <a:rPr lang="en-US" sz="1600" b="1" i="1" baseline="-25000" dirty="0" smtClean="0">
                <a:solidFill>
                  <a:srgbClr val="000090"/>
                </a:solidFill>
                <a:ea typeface="ＭＳ Ｐゴシック" pitchFamily="-107" charset="-128"/>
              </a:rPr>
              <a:t>C,</a:t>
            </a:r>
            <a:r>
              <a:rPr lang="en-US" sz="1600" b="1" i="1" dirty="0" smtClean="0">
                <a:solidFill>
                  <a:srgbClr val="000090"/>
                </a:solidFill>
                <a:ea typeface="ＭＳ Ｐゴシック" pitchFamily="-107" charset="-128"/>
              </a:rPr>
              <a:t> </a:t>
            </a:r>
            <a:r>
              <a:rPr lang="en-US" sz="1600" b="1" i="1" dirty="0" err="1" smtClean="0">
                <a:solidFill>
                  <a:srgbClr val="000090"/>
                </a:solidFill>
                <a:ea typeface="ＭＳ Ｐゴシック" pitchFamily="-107" charset="-128"/>
              </a:rPr>
              <a:t>T</a:t>
            </a:r>
            <a:r>
              <a:rPr lang="en-US" sz="1600" b="1" i="1" baseline="-25000" dirty="0" err="1" smtClean="0">
                <a:solidFill>
                  <a:srgbClr val="000090"/>
                </a:solidFill>
                <a:ea typeface="ＭＳ Ｐゴシック" pitchFamily="-107" charset="-128"/>
              </a:rPr>
              <a:t>killer</a:t>
            </a:r>
            <a:r>
              <a:rPr lang="en-US" sz="1600" b="1" i="1" dirty="0" smtClean="0">
                <a:solidFill>
                  <a:srgbClr val="000090"/>
                </a:solidFill>
                <a:ea typeface="ＭＳ Ｐゴシック" pitchFamily="-107" charset="-128"/>
              </a:rPr>
              <a:t> </a:t>
            </a:r>
            <a:r>
              <a:rPr lang="en-US" sz="1600" i="1" dirty="0" smtClean="0">
                <a:solidFill>
                  <a:srgbClr val="000090"/>
                </a:solidFill>
                <a:ea typeface="ＭＳ Ｐゴシック" pitchFamily="-107" charset="-128"/>
              </a:rPr>
              <a:t>or</a:t>
            </a:r>
            <a:r>
              <a:rPr lang="en-US" sz="1600" b="1" i="1" dirty="0" smtClean="0">
                <a:solidFill>
                  <a:srgbClr val="000090"/>
                </a:solidFill>
                <a:ea typeface="ＭＳ Ｐゴシック" pitchFamily="-107" charset="-128"/>
              </a:rPr>
              <a:t> CD8+) 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sz="1600" b="1" i="1" dirty="0" smtClean="0">
                <a:solidFill>
                  <a:srgbClr val="000090"/>
                </a:solidFill>
                <a:ea typeface="ＭＳ Ｐゴシック" pitchFamily="-107" charset="-128"/>
              </a:rPr>
              <a:t>T Helper cells (T</a:t>
            </a:r>
            <a:r>
              <a:rPr lang="en-US" sz="1600" b="1" i="1" baseline="-25000" dirty="0" smtClean="0">
                <a:solidFill>
                  <a:srgbClr val="000090"/>
                </a:solidFill>
                <a:ea typeface="ＭＳ Ｐゴシック" pitchFamily="-107" charset="-128"/>
              </a:rPr>
              <a:t>H</a:t>
            </a:r>
            <a:r>
              <a:rPr lang="en-US" sz="1600" b="1" i="1" dirty="0" smtClean="0">
                <a:solidFill>
                  <a:srgbClr val="000090"/>
                </a:solidFill>
                <a:ea typeface="ＭＳ Ｐゴシック" pitchFamily="-107" charset="-128"/>
              </a:rPr>
              <a:t> </a:t>
            </a:r>
            <a:r>
              <a:rPr lang="en-US" sz="1600" i="1" dirty="0" smtClean="0">
                <a:solidFill>
                  <a:srgbClr val="000090"/>
                </a:solidFill>
                <a:ea typeface="ＭＳ Ｐゴシック" pitchFamily="-107" charset="-128"/>
              </a:rPr>
              <a:t>or</a:t>
            </a:r>
            <a:r>
              <a:rPr lang="en-US" sz="1600" b="1" i="1" dirty="0" smtClean="0">
                <a:solidFill>
                  <a:srgbClr val="000090"/>
                </a:solidFill>
                <a:ea typeface="ＭＳ Ｐゴシック" pitchFamily="-107" charset="-128"/>
              </a:rPr>
              <a:t> CD4+)</a:t>
            </a:r>
          </a:p>
          <a:p>
            <a:pPr lvl="1" eaLnBrk="1" hangingPunct="1">
              <a:spcAft>
                <a:spcPts val="600"/>
              </a:spcAft>
              <a:defRPr/>
            </a:pPr>
            <a:endParaRPr lang="en-US" sz="1600" b="1" i="1" dirty="0">
              <a:solidFill>
                <a:srgbClr val="000090"/>
              </a:solidFill>
              <a:ea typeface="ＭＳ Ｐゴシック" pitchFamily="-107" charset="-128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sz="1600" b="1" i="1" dirty="0" smtClean="0">
                <a:solidFill>
                  <a:srgbClr val="000090"/>
                </a:solidFill>
                <a:ea typeface="ＭＳ Ｐゴシック" pitchFamily="-107" charset="-128"/>
                <a:hlinkClick r:id="rId3"/>
              </a:rPr>
              <a:t>http://www.youtube.com/watch?v=CeVtPDjJBPU</a:t>
            </a:r>
            <a:endParaRPr lang="en-US" sz="1600" b="1" i="1" dirty="0" smtClean="0">
              <a:solidFill>
                <a:srgbClr val="000090"/>
              </a:solidFill>
              <a:ea typeface="ＭＳ Ｐゴシック" pitchFamily="-107" charset="-128"/>
            </a:endParaRPr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600" dirty="0" smtClean="0">
              <a:ea typeface="ＭＳ Ｐゴシック" pitchFamily="-107" charset="-128"/>
            </a:endParaRPr>
          </a:p>
          <a:p>
            <a:pPr lvl="2" eaLnBrk="1" hangingPunct="1">
              <a:defRPr/>
            </a:pPr>
            <a:endParaRPr lang="en-US" dirty="0" smtClean="0">
              <a:ea typeface="ＭＳ Ｐゴシック" pitchFamily="-107" charset="-128"/>
            </a:endParaRPr>
          </a:p>
        </p:txBody>
      </p:sp>
      <p:pic>
        <p:nvPicPr>
          <p:cNvPr id="24581" name="Picture 4" descr="C:\Users\rgroch.SRVHS\AppData\Local\Microsoft\Windows\Temporary Internet Files\Content.IE5\ZCIEBY67\MC900078775[2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63" y="4057650"/>
            <a:ext cx="3138487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ＭＳ Ｐゴシック" pitchFamily="-107" charset="-128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293688" y="620713"/>
            <a:ext cx="7620000" cy="518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sz="1600" b="1" i="1">
                <a:solidFill>
                  <a:srgbClr val="000090"/>
                </a:solidFill>
              </a:rPr>
              <a:t>Innate (nonspecific immune system)</a:t>
            </a:r>
          </a:p>
          <a:p>
            <a:pPr lvl="1">
              <a:spcAft>
                <a:spcPts val="600"/>
              </a:spcAft>
            </a:pPr>
            <a:endParaRPr lang="en-US" sz="1600" b="1" i="1">
              <a:solidFill>
                <a:srgbClr val="00009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1600" b="1" i="1">
                <a:solidFill>
                  <a:srgbClr val="000090"/>
                </a:solidFill>
              </a:rPr>
              <a:t>Immunity</a:t>
            </a:r>
          </a:p>
          <a:p>
            <a:pPr lvl="1">
              <a:spcAft>
                <a:spcPts val="600"/>
              </a:spcAft>
            </a:pPr>
            <a:endParaRPr lang="en-US" sz="1600" b="1" i="1">
              <a:solidFill>
                <a:srgbClr val="00009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1600" b="1" i="1">
                <a:solidFill>
                  <a:srgbClr val="000090"/>
                </a:solidFill>
              </a:rPr>
              <a:t>interferon </a:t>
            </a:r>
          </a:p>
          <a:p>
            <a:pPr lvl="1">
              <a:spcAft>
                <a:spcPts val="600"/>
              </a:spcAft>
            </a:pPr>
            <a:endParaRPr lang="en-US" sz="1600" b="1" i="1">
              <a:solidFill>
                <a:srgbClr val="00009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1600" b="1" i="1">
                <a:solidFill>
                  <a:srgbClr val="000090"/>
                </a:solidFill>
              </a:rPr>
              <a:t>Antigens</a:t>
            </a:r>
          </a:p>
          <a:p>
            <a:pPr lvl="1">
              <a:spcAft>
                <a:spcPts val="600"/>
              </a:spcAft>
            </a:pPr>
            <a:endParaRPr lang="en-US" sz="1600" b="1" i="1">
              <a:solidFill>
                <a:srgbClr val="00009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1600" b="1" i="1">
                <a:solidFill>
                  <a:srgbClr val="000090"/>
                </a:solidFill>
              </a:rPr>
              <a:t>B cell lymphocyte</a:t>
            </a:r>
          </a:p>
          <a:p>
            <a:pPr lvl="1">
              <a:spcAft>
                <a:spcPts val="600"/>
              </a:spcAft>
            </a:pPr>
            <a:endParaRPr lang="en-US" sz="1600" b="1" i="1">
              <a:solidFill>
                <a:srgbClr val="00009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1600" b="1" i="1">
                <a:solidFill>
                  <a:srgbClr val="000090"/>
                </a:solidFill>
              </a:rPr>
              <a:t>Antibodies</a:t>
            </a:r>
          </a:p>
          <a:p>
            <a:pPr lvl="1">
              <a:spcAft>
                <a:spcPts val="600"/>
              </a:spcAft>
            </a:pPr>
            <a:endParaRPr lang="en-US" sz="1600" b="1" i="1">
              <a:solidFill>
                <a:srgbClr val="00009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1600" b="1" i="1">
                <a:solidFill>
                  <a:srgbClr val="000090"/>
                </a:solidFill>
              </a:rPr>
              <a:t>Cytotoxic T cell/ lymphocyte (T</a:t>
            </a:r>
            <a:r>
              <a:rPr lang="en-US" sz="1600" b="1" i="1" baseline="-25000">
                <a:solidFill>
                  <a:srgbClr val="000090"/>
                </a:solidFill>
              </a:rPr>
              <a:t>C,</a:t>
            </a:r>
            <a:r>
              <a:rPr lang="en-US" sz="1600" b="1" i="1">
                <a:solidFill>
                  <a:srgbClr val="000090"/>
                </a:solidFill>
              </a:rPr>
              <a:t> T</a:t>
            </a:r>
            <a:r>
              <a:rPr lang="en-US" sz="1600" b="1" i="1" baseline="-25000">
                <a:solidFill>
                  <a:srgbClr val="000090"/>
                </a:solidFill>
              </a:rPr>
              <a:t>killer</a:t>
            </a:r>
            <a:r>
              <a:rPr lang="en-US" sz="1600" b="1" i="1">
                <a:solidFill>
                  <a:srgbClr val="000090"/>
                </a:solidFill>
              </a:rPr>
              <a:t> </a:t>
            </a:r>
            <a:r>
              <a:rPr lang="en-US" sz="1600" i="1">
                <a:solidFill>
                  <a:srgbClr val="000090"/>
                </a:solidFill>
              </a:rPr>
              <a:t>or</a:t>
            </a:r>
            <a:r>
              <a:rPr lang="en-US" sz="1600" b="1" i="1">
                <a:solidFill>
                  <a:srgbClr val="000090"/>
                </a:solidFill>
              </a:rPr>
              <a:t> CD8+)</a:t>
            </a:r>
          </a:p>
          <a:p>
            <a:pPr lvl="1">
              <a:spcAft>
                <a:spcPts val="600"/>
              </a:spcAft>
            </a:pPr>
            <a:endParaRPr lang="en-US" sz="1600" b="1" i="1">
              <a:solidFill>
                <a:srgbClr val="00009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1600" b="1" i="1">
                <a:solidFill>
                  <a:srgbClr val="000090"/>
                </a:solidFill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en-US" sz="1600" b="1" i="1">
                <a:solidFill>
                  <a:srgbClr val="000090"/>
                </a:solidFill>
              </a:rPr>
              <a:t>T Helper cells (T</a:t>
            </a:r>
            <a:r>
              <a:rPr lang="en-US" sz="1600" b="1" i="1" baseline="-25000">
                <a:solidFill>
                  <a:srgbClr val="000090"/>
                </a:solidFill>
              </a:rPr>
              <a:t>H</a:t>
            </a:r>
            <a:r>
              <a:rPr lang="en-US" sz="1600" b="1" i="1">
                <a:solidFill>
                  <a:srgbClr val="000090"/>
                </a:solidFill>
              </a:rPr>
              <a:t> </a:t>
            </a:r>
            <a:r>
              <a:rPr lang="en-US" sz="1600" i="1">
                <a:solidFill>
                  <a:srgbClr val="000090"/>
                </a:solidFill>
              </a:rPr>
              <a:t>or</a:t>
            </a:r>
            <a:r>
              <a:rPr lang="en-US" sz="1600" b="1" i="1">
                <a:solidFill>
                  <a:srgbClr val="000090"/>
                </a:solidFill>
              </a:rPr>
              <a:t> CD4+)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fld id="{B839416F-7892-46A4-A012-84A112940A15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pic>
        <p:nvPicPr>
          <p:cNvPr id="26627" name="Content Placeholder 3" descr="New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" b="-1294"/>
          <a:stretch>
            <a:fillRect/>
          </a:stretch>
        </p:blipFill>
        <p:spPr>
          <a:xfrm>
            <a:off x="4557713" y="473075"/>
            <a:ext cx="4559300" cy="3376613"/>
          </a:xfrm>
        </p:spPr>
      </p:pic>
      <p:sp>
        <p:nvSpPr>
          <p:cNvPr id="26628" name="Content Placeholder 2"/>
          <p:cNvSpPr txBox="1">
            <a:spLocks/>
          </p:cNvSpPr>
          <p:nvPr/>
        </p:nvSpPr>
        <p:spPr bwMode="auto">
          <a:xfrm>
            <a:off x="7938" y="477838"/>
            <a:ext cx="4640262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defTabSz="914400" eaLnBrk="1" hangingPunct="1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i="1">
                <a:solidFill>
                  <a:srgbClr val="000090"/>
                </a:solidFill>
              </a:rPr>
              <a:t>HIV Infection</a:t>
            </a:r>
          </a:p>
          <a:p>
            <a:pPr lvl="1" defTabSz="914400" eaLnBrk="1" hangingPunct="1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/>
              <a:t>HIV targets and infects T</a:t>
            </a:r>
            <a:r>
              <a:rPr lang="en-US" baseline="-25000"/>
              <a:t>H</a:t>
            </a:r>
            <a:r>
              <a:rPr lang="en-US"/>
              <a:t> cells</a:t>
            </a:r>
          </a:p>
          <a:p>
            <a:pPr lvl="1" defTabSz="914400" eaLnBrk="1" hangingPunct="1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/>
              <a:t>The HIV </a:t>
            </a:r>
            <a:r>
              <a:rPr lang="en-US" b="1" i="1">
                <a:solidFill>
                  <a:srgbClr val="000090"/>
                </a:solidFill>
              </a:rPr>
              <a:t>gp120 protein </a:t>
            </a:r>
            <a:r>
              <a:rPr lang="en-US"/>
              <a:t>recognizes and </a:t>
            </a:r>
            <a:r>
              <a:rPr lang="en-US" b="1" i="1">
                <a:solidFill>
                  <a:srgbClr val="000090"/>
                </a:solidFill>
              </a:rPr>
              <a:t>binds to </a:t>
            </a:r>
            <a:r>
              <a:rPr lang="en-US"/>
              <a:t>the T</a:t>
            </a:r>
            <a:r>
              <a:rPr lang="en-US" baseline="-25000"/>
              <a:t>H</a:t>
            </a:r>
            <a:r>
              <a:rPr lang="en-US"/>
              <a:t> </a:t>
            </a:r>
            <a:r>
              <a:rPr lang="en-US" b="1" i="1">
                <a:solidFill>
                  <a:srgbClr val="000090"/>
                </a:solidFill>
              </a:rPr>
              <a:t>CD4+ protein</a:t>
            </a:r>
          </a:p>
          <a:p>
            <a:pPr lvl="1" defTabSz="914400" eaLnBrk="1" hangingPunct="1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1" i="1">
                <a:solidFill>
                  <a:srgbClr val="000090"/>
                </a:solidFill>
              </a:rPr>
              <a:t>HIV is a retrovirus</a:t>
            </a:r>
            <a:r>
              <a:rPr lang="en-US" b="1"/>
              <a:t> </a:t>
            </a:r>
          </a:p>
          <a:p>
            <a:pPr lvl="2" defTabSz="914400" eaLnBrk="1" hangingPunct="1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/>
              <a:t>It has to convert its RNA genome to DNA</a:t>
            </a:r>
          </a:p>
          <a:p>
            <a:pPr lvl="2" defTabSz="914400" eaLnBrk="1" hangingPunct="1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1" i="1">
                <a:solidFill>
                  <a:srgbClr val="000090"/>
                </a:solidFill>
              </a:rPr>
              <a:t>Reverse transcriptase </a:t>
            </a:r>
            <a:r>
              <a:rPr lang="en-US"/>
              <a:t>makes DNA copies of the RNA virus</a:t>
            </a:r>
          </a:p>
          <a:p>
            <a:pPr lvl="2" defTabSz="914400" eaLnBrk="1" hangingPunct="1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1" i="1">
                <a:solidFill>
                  <a:srgbClr val="000090"/>
                </a:solidFill>
              </a:rPr>
              <a:t>Integrase</a:t>
            </a:r>
            <a:r>
              <a:rPr lang="en-US"/>
              <a:t> integrates the converted DNA into the cell’s DNA</a:t>
            </a:r>
          </a:p>
        </p:txBody>
      </p:sp>
      <p:sp>
        <p:nvSpPr>
          <p:cNvPr id="26629" name="Content Placeholder 2"/>
          <p:cNvSpPr txBox="1">
            <a:spLocks/>
          </p:cNvSpPr>
          <p:nvPr/>
        </p:nvSpPr>
        <p:spPr bwMode="auto">
          <a:xfrm>
            <a:off x="95250" y="4121150"/>
            <a:ext cx="88995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lvl="1" defTabSz="914400" eaLnBrk="1" hangingPunct="1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i="1">
                <a:solidFill>
                  <a:srgbClr val="000090"/>
                </a:solidFill>
              </a:rPr>
              <a:t>The 9 HIV genes hijack the cell’s machinery </a:t>
            </a:r>
          </a:p>
          <a:p>
            <a:pPr lvl="2" defTabSz="914400" eaLnBrk="1" hangingPunct="1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/>
              <a:t>Produce all the proteins and RNA needed to make more virus particles</a:t>
            </a:r>
          </a:p>
          <a:p>
            <a:pPr lvl="2" defTabSz="914400" eaLnBrk="1" hangingPunct="1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/>
              <a:t>Newly-made virus particles bud off of the T helper cell</a:t>
            </a:r>
          </a:p>
          <a:p>
            <a:pPr lvl="2" defTabSz="914400" eaLnBrk="1" hangingPunct="1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/>
              <a:t>It now is a virus-producing factory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-Population-Community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4080"/>
      </a:hlink>
      <a:folHlink>
        <a:srgbClr val="400080"/>
      </a:folHlink>
    </a:clrScheme>
    <a:fontScheme name="27-Population-Communi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27-Population-Communit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7-Population-Communit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7-Population-Communit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7-Population-Communit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7-Population-Communit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7-Population-Communit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7-Population-Communit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7-Population-Communit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7-Population-Communit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7-Population-Communit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7-Population-Communit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7-Population-Communit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20_Vascular_Physiology.ppt</Template>
  <TotalTime>1258</TotalTime>
  <Words>697</Words>
  <Application>Microsoft Office PowerPoint</Application>
  <PresentationFormat>On-screen Show (4:3)</PresentationFormat>
  <Paragraphs>108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27-Population-Community</vt:lpstr>
      <vt:lpstr>Resistance Is Futile ... or Is 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Credits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Resistance Is Futile ... or Is It?</dc:title>
  <dc:creator>Steven Telleen</dc:creator>
  <cp:lastModifiedBy>rgroch</cp:lastModifiedBy>
  <cp:revision>116</cp:revision>
  <cp:lastPrinted>2010-11-08T17:33:17Z</cp:lastPrinted>
  <dcterms:created xsi:type="dcterms:W3CDTF">2011-01-05T16:30:53Z</dcterms:created>
  <dcterms:modified xsi:type="dcterms:W3CDTF">2013-01-31T21:18:38Z</dcterms:modified>
</cp:coreProperties>
</file>