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65" r:id="rId6"/>
    <p:sldId id="257" r:id="rId7"/>
    <p:sldId id="261" r:id="rId8"/>
    <p:sldId id="262" r:id="rId9"/>
    <p:sldId id="263" r:id="rId10"/>
    <p:sldId id="268" r:id="rId11"/>
    <p:sldId id="258" r:id="rId12"/>
    <p:sldId id="274" r:id="rId13"/>
    <p:sldId id="275" r:id="rId14"/>
    <p:sldId id="273" r:id="rId15"/>
    <p:sldId id="270" r:id="rId16"/>
    <p:sldId id="271" r:id="rId17"/>
    <p:sldId id="272" r:id="rId18"/>
    <p:sldId id="260" r:id="rId19"/>
    <p:sldId id="264" r:id="rId20"/>
    <p:sldId id="259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7AF9-93CF-4B11-AE52-767D96C9FE13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88FC6-1CF8-4522-A2CD-7A987BBE5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6F80-95C5-4725-A426-F4D1CE02A0C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baseline="0" dirty="0" smtClean="0"/>
              <a:t> Prototyping shield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3D25C-10FF-4944-A53D-C089B1C4AB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948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D4C0-4D1D-4BD5-B05E-93F73E2056C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55A3-03DE-4202-B92B-0235550717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55A3-03DE-4202-B92B-0235550717D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55A3-03DE-4202-B92B-0235550717D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3D25C-10FF-4944-A53D-C089B1C4AB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8FC6-1CF8-4522-A2CD-7A987BBE5F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6B46-AC74-4F8F-942E-55D74BF8A82E}" type="datetimeFigureOut">
              <a:rPr lang="en-US" smtClean="0"/>
              <a:pPr/>
              <a:t>11/26/2008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72B1-7CB0-4DEB-BB75-8DA6F3E71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1600200"/>
          </a:xfrm>
        </p:spPr>
        <p:txBody>
          <a:bodyPr/>
          <a:lstStyle/>
          <a:p>
            <a:r>
              <a:rPr lang="en-US" b="1" dirty="0" smtClean="0"/>
              <a:t>FSAE Automated Shifter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371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Nor </a:t>
            </a:r>
            <a:r>
              <a:rPr lang="en-US" dirty="0" err="1" smtClean="0">
                <a:solidFill>
                  <a:schemeClr val="tx1"/>
                </a:solidFill>
              </a:rPr>
              <a:t>Aimi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Ghazali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Rocky Gray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DeAndre Jones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Spencer Price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6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Automatic Shift Regulation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216" y="990600"/>
            <a:ext cx="732958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Placed at the bottom left of cockpit (right by ECU)</a:t>
            </a:r>
          </a:p>
          <a:p>
            <a:r>
              <a:rPr lang="en-US" dirty="0" smtClean="0"/>
              <a:t>Protects Breadboard &amp; </a:t>
            </a:r>
            <a:r>
              <a:rPr lang="en-US" dirty="0" err="1" smtClean="0"/>
              <a:t>Arduino</a:t>
            </a:r>
            <a:r>
              <a:rPr lang="en-US" dirty="0" smtClean="0"/>
              <a:t> from dirt &amp; debris</a:t>
            </a:r>
          </a:p>
          <a:p>
            <a:r>
              <a:rPr lang="en-US" dirty="0" smtClean="0"/>
              <a:t>No need to worry about heat from Engine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43324" cy="443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0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</a:t>
            </a:r>
            <a:endParaRPr lang="en-US" dirty="0"/>
          </a:p>
        </p:txBody>
      </p:sp>
      <p:grpSp>
        <p:nvGrpSpPr>
          <p:cNvPr id="3" name="Group 22"/>
          <p:cNvGrpSpPr/>
          <p:nvPr/>
        </p:nvGrpSpPr>
        <p:grpSpPr>
          <a:xfrm>
            <a:off x="4800600" y="1608238"/>
            <a:ext cx="1447800" cy="1676400"/>
            <a:chOff x="4648200" y="2438400"/>
            <a:chExt cx="1447800" cy="1676400"/>
          </a:xfrm>
        </p:grpSpPr>
        <p:sp>
          <p:nvSpPr>
            <p:cNvPr id="9" name="Rectangle 8"/>
            <p:cNvSpPr/>
            <p:nvPr/>
          </p:nvSpPr>
          <p:spPr>
            <a:xfrm>
              <a:off x="4648200" y="2438400"/>
              <a:ext cx="14478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648200" y="2819400"/>
              <a:ext cx="1447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8200" y="2438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Tach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8200" y="2819400"/>
              <a:ext cx="144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ulse_count</a:t>
              </a:r>
              <a:endParaRPr lang="en-US" dirty="0" smtClean="0"/>
            </a:p>
            <a:p>
              <a:r>
                <a:rPr lang="en-US" dirty="0"/>
                <a:t>r</a:t>
              </a:r>
              <a:r>
                <a:rPr lang="en-US" dirty="0" smtClean="0"/>
                <a:t>pms</a:t>
              </a:r>
            </a:p>
            <a:p>
              <a:r>
                <a:rPr lang="en-US" dirty="0"/>
                <a:t>i</a:t>
              </a:r>
              <a:r>
                <a:rPr lang="en-US" dirty="0" smtClean="0"/>
                <a:t>ndex</a:t>
              </a:r>
            </a:p>
            <a:p>
              <a:r>
                <a:rPr lang="en-US" dirty="0" err="1"/>
                <a:t>r</a:t>
              </a:r>
              <a:r>
                <a:rPr lang="en-US" dirty="0" err="1" smtClean="0"/>
                <a:t>pm_hist</a:t>
              </a:r>
              <a:r>
                <a:rPr lang="en-US" dirty="0" smtClean="0"/>
                <a:t>[]</a:t>
              </a:r>
              <a:endParaRPr lang="en-US" dirty="0"/>
            </a:p>
          </p:txBody>
        </p:sp>
      </p:grpSp>
      <p:grpSp>
        <p:nvGrpSpPr>
          <p:cNvPr id="4" name="Group 27"/>
          <p:cNvGrpSpPr/>
          <p:nvPr/>
        </p:nvGrpSpPr>
        <p:grpSpPr>
          <a:xfrm>
            <a:off x="2345873" y="4127301"/>
            <a:ext cx="1447800" cy="1676400"/>
            <a:chOff x="4648200" y="2438400"/>
            <a:chExt cx="1447800" cy="1676400"/>
          </a:xfrm>
        </p:grpSpPr>
        <p:sp>
          <p:nvSpPr>
            <p:cNvPr id="29" name="Rectangle 28"/>
            <p:cNvSpPr/>
            <p:nvPr/>
          </p:nvSpPr>
          <p:spPr>
            <a:xfrm>
              <a:off x="4648200" y="2438400"/>
              <a:ext cx="14478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48200" y="2819400"/>
              <a:ext cx="1447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8200" y="2438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Usr_Btn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8200" y="2819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count</a:t>
              </a:r>
              <a:endParaRPr lang="en-US" dirty="0"/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5105400" y="3712042"/>
            <a:ext cx="1447800" cy="1676400"/>
            <a:chOff x="4648200" y="2438400"/>
            <a:chExt cx="1447800" cy="1676400"/>
          </a:xfrm>
        </p:grpSpPr>
        <p:sp>
          <p:nvSpPr>
            <p:cNvPr id="36" name="Rectangle 35"/>
            <p:cNvSpPr/>
            <p:nvPr/>
          </p:nvSpPr>
          <p:spPr>
            <a:xfrm>
              <a:off x="4648200" y="2438400"/>
              <a:ext cx="14478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648200" y="2819400"/>
              <a:ext cx="1447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48200" y="2438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Gear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8200" y="2819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max_rpm</a:t>
              </a:r>
              <a:endParaRPr lang="en-US" dirty="0" smtClean="0"/>
            </a:p>
            <a:p>
              <a:r>
                <a:rPr lang="en-US" dirty="0" err="1" smtClean="0"/>
                <a:t>min_rpm</a:t>
              </a:r>
              <a:endParaRPr lang="en-US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7142117" y="1564743"/>
            <a:ext cx="1600200" cy="600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INT0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(rising edge)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39940" y="2561100"/>
            <a:ext cx="1600200" cy="600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Timer1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(16-bit)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7621" y="4531385"/>
            <a:ext cx="1600200" cy="600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Timer0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(8-bit)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41" idx="3"/>
            <a:endCxn id="33" idx="1"/>
          </p:cNvCxnSpPr>
          <p:nvPr/>
        </p:nvCxnSpPr>
        <p:spPr>
          <a:xfrm>
            <a:off x="1907821" y="4831467"/>
            <a:ext cx="438052" cy="1270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1"/>
            <a:endCxn id="9" idx="3"/>
          </p:cNvCxnSpPr>
          <p:nvPr/>
        </p:nvCxnSpPr>
        <p:spPr>
          <a:xfrm rot="10800000" flipV="1">
            <a:off x="6248401" y="1864824"/>
            <a:ext cx="893717" cy="58161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9" idx="3"/>
          </p:cNvCxnSpPr>
          <p:nvPr/>
        </p:nvCxnSpPr>
        <p:spPr>
          <a:xfrm rot="10800000">
            <a:off x="6248400" y="2446438"/>
            <a:ext cx="891540" cy="41474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30381" y="2039742"/>
            <a:ext cx="1943100" cy="9707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Task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stCxn id="58" idx="6"/>
            <a:endCxn id="36" idx="1"/>
          </p:cNvCxnSpPr>
          <p:nvPr/>
        </p:nvCxnSpPr>
        <p:spPr>
          <a:xfrm>
            <a:off x="2273481" y="2525127"/>
            <a:ext cx="2831919" cy="202511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2" idx="0"/>
            <a:endCxn id="58" idx="4"/>
          </p:cNvCxnSpPr>
          <p:nvPr/>
        </p:nvCxnSpPr>
        <p:spPr>
          <a:xfrm rot="16200000" flipV="1">
            <a:off x="1627458" y="2684986"/>
            <a:ext cx="1116789" cy="176784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2" idx="1"/>
            <a:endCxn id="58" idx="7"/>
          </p:cNvCxnSpPr>
          <p:nvPr/>
        </p:nvCxnSpPr>
        <p:spPr>
          <a:xfrm rot="10800000">
            <a:off x="1988922" y="2181909"/>
            <a:ext cx="2811679" cy="407495"/>
          </a:xfrm>
          <a:prstGeom prst="curvedConnector4">
            <a:avLst>
              <a:gd name="adj1" fmla="val 44940"/>
              <a:gd name="adj2" fmla="val 15609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273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4762500" cy="190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RPMs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Tach Signal</a:t>
                </a:r>
              </a:p>
              <a:p>
                <a:pPr lvl="1"/>
                <a:r>
                  <a:rPr lang="en-US" dirty="0" smtClean="0"/>
                  <a:t>Square wave</a:t>
                </a:r>
              </a:p>
              <a:p>
                <a:pPr lvl="1"/>
                <a:r>
                  <a:rPr lang="en-US" dirty="0" smtClean="0"/>
                  <a:t>30% duty cycle</a:t>
                </a:r>
              </a:p>
              <a:p>
                <a:pPr lvl="1"/>
                <a:r>
                  <a:rPr lang="en-US" dirty="0" smtClean="0"/>
                  <a:t>2 pulses per rotation</a:t>
                </a:r>
              </a:p>
              <a:p>
                <a:r>
                  <a:rPr lang="en-US" dirty="0" smtClean="0"/>
                  <a:t>Sample at 1Hz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𝑅𝑃𝑀𝑠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𝑐𝑜𝑢𝑛𝑡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dirty="0" smtClean="0"/>
                  <a:t>60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82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685800" y="1497440"/>
            <a:ext cx="1981200" cy="3733800"/>
            <a:chOff x="685800" y="2209800"/>
            <a:chExt cx="1981200" cy="3733800"/>
          </a:xfrm>
        </p:grpSpPr>
        <p:sp>
          <p:nvSpPr>
            <p:cNvPr id="4" name="Rectangle 3"/>
            <p:cNvSpPr/>
            <p:nvPr/>
          </p:nvSpPr>
          <p:spPr>
            <a:xfrm>
              <a:off x="685800" y="2209800"/>
              <a:ext cx="1676400" cy="3733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23622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µC</a:t>
              </a:r>
            </a:p>
            <a:p>
              <a:pPr algn="ctr"/>
              <a:r>
                <a:rPr lang="en-US" b="1" dirty="0" smtClean="0"/>
                <a:t>ATMega328P</a:t>
              </a:r>
              <a:endParaRPr lang="en-US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62200" y="327660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62200" y="358140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397028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54579" y="4179851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62200" y="541020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62200" y="571500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41516" y="4408451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/>
          <p:nvPr/>
        </p:nvGrpSpPr>
        <p:grpSpPr>
          <a:xfrm>
            <a:off x="6248400" y="1371600"/>
            <a:ext cx="2364377" cy="1400601"/>
            <a:chOff x="4569823" y="2019299"/>
            <a:chExt cx="2364377" cy="1400601"/>
          </a:xfrm>
        </p:grpSpPr>
        <p:sp>
          <p:nvSpPr>
            <p:cNvPr id="14" name="Rectangle 13"/>
            <p:cNvSpPr/>
            <p:nvPr/>
          </p:nvSpPr>
          <p:spPr>
            <a:xfrm>
              <a:off x="4876800" y="2019299"/>
              <a:ext cx="2057400" cy="1332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ECU</a:t>
              </a:r>
              <a:endParaRPr lang="en-US" sz="2400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572000" y="234696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69823" y="3235234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74623" y="216229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Tach</a:t>
              </a:r>
              <a:r>
                <a:rPr lang="en-US" dirty="0" smtClean="0">
                  <a:solidFill>
                    <a:schemeClr val="bg1"/>
                  </a:solidFill>
                </a:rPr>
                <a:t> O/P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5914" y="3050568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Digital Input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Elbow Connector 20"/>
          <p:cNvCxnSpPr>
            <a:endCxn id="52" idx="1"/>
          </p:cNvCxnSpPr>
          <p:nvPr/>
        </p:nvCxnSpPr>
        <p:spPr>
          <a:xfrm flipV="1">
            <a:off x="2667000" y="1866900"/>
            <a:ext cx="1828800" cy="69734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2514600" y="2590800"/>
            <a:ext cx="3886200" cy="28111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1"/>
          <p:cNvGrpSpPr/>
          <p:nvPr/>
        </p:nvGrpSpPr>
        <p:grpSpPr>
          <a:xfrm>
            <a:off x="4488179" y="4417924"/>
            <a:ext cx="2364377" cy="1400601"/>
            <a:chOff x="4569823" y="2019299"/>
            <a:chExt cx="2364377" cy="1400601"/>
          </a:xfrm>
        </p:grpSpPr>
        <p:sp>
          <p:nvSpPr>
            <p:cNvPr id="33" name="Rectangle 32"/>
            <p:cNvSpPr/>
            <p:nvPr/>
          </p:nvSpPr>
          <p:spPr>
            <a:xfrm>
              <a:off x="4876800" y="2019299"/>
              <a:ext cx="2057400" cy="1332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Solenoid Circuit</a:t>
              </a:r>
              <a:endParaRPr lang="en-US" sz="2400" b="1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572000" y="2346960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69823" y="3235234"/>
              <a:ext cx="3048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874623" y="209044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5914" y="3050568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Push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Elbow Connector 43"/>
          <p:cNvCxnSpPr/>
          <p:nvPr/>
        </p:nvCxnSpPr>
        <p:spPr>
          <a:xfrm>
            <a:off x="2514600" y="4697840"/>
            <a:ext cx="2128156" cy="4774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2667000" y="5002640"/>
            <a:ext cx="1975756" cy="63121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2637607" y="3238891"/>
            <a:ext cx="2062842" cy="166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572293" y="3467491"/>
            <a:ext cx="2128156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2637607" y="3696091"/>
            <a:ext cx="2062842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702622" y="3442091"/>
            <a:ext cx="462644" cy="266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649285" y="2970037"/>
            <a:ext cx="462644" cy="266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682485" y="3206262"/>
            <a:ext cx="462644" cy="266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5269228" y="3239724"/>
            <a:ext cx="1341665" cy="249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5243102" y="3464992"/>
            <a:ext cx="1341665" cy="249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269228" y="3687781"/>
            <a:ext cx="1341665" cy="249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584767" y="3239724"/>
            <a:ext cx="26126" cy="635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9156" y="3875051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426926" y="4001589"/>
            <a:ext cx="3755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527074" y="4101210"/>
            <a:ext cx="187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6484" y="2387466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Tach</a:t>
            </a:r>
            <a:r>
              <a:rPr lang="en-US" sz="1400" b="1" dirty="0" smtClean="0"/>
              <a:t> (PD2)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06484" y="2660346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Ignition (PD3)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85800" y="3103387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USHIFT (PD0)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5800" y="3339612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DSHIFT (PD1)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90700" y="3557387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MODE (PD4)</a:t>
            </a:r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98863" y="4519850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SOLEN_UP (PB1)</a:t>
            </a:r>
            <a:endParaRPr 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96142" y="4858405"/>
            <a:ext cx="16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SOLEN_DN(PB2)</a:t>
            </a:r>
            <a:endParaRPr lang="en-US" sz="1400" b="1" dirty="0"/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495800" y="1295400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Voltage</a:t>
            </a:r>
          </a:p>
          <a:p>
            <a:pPr algn="ctr"/>
            <a:r>
              <a:rPr lang="en-US" b="1" dirty="0" smtClean="0"/>
              <a:t>Divider</a:t>
            </a:r>
            <a:endParaRPr lang="en-US" b="1" dirty="0"/>
          </a:p>
        </p:txBody>
      </p:sp>
      <p:cxnSp>
        <p:nvCxnSpPr>
          <p:cNvPr id="53" name="Elbow Connector 52"/>
          <p:cNvCxnSpPr>
            <a:stCxn id="52" idx="3"/>
          </p:cNvCxnSpPr>
          <p:nvPr/>
        </p:nvCxnSpPr>
        <p:spPr>
          <a:xfrm flipV="1">
            <a:off x="5562600" y="1676401"/>
            <a:ext cx="838200" cy="19049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13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that drive SAE shifter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ghazaln\Desktop\SAEshifter\SAEshif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472782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preliminary tests to design the circuit</a:t>
            </a:r>
          </a:p>
          <a:p>
            <a:r>
              <a:rPr lang="en-US" dirty="0" smtClean="0"/>
              <a:t>MOSFET motor driver stop rotate much faster than using only mechanical switch, by using a fly-back diode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buffer circuit is constructed so that there is no delay for the signal</a:t>
            </a:r>
          </a:p>
          <a:p>
            <a:r>
              <a:rPr lang="en-US" dirty="0" smtClean="0"/>
              <a:t>Analog to digital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conversion is done 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the PIC</a:t>
            </a:r>
          </a:p>
        </p:txBody>
      </p:sp>
      <p:pic>
        <p:nvPicPr>
          <p:cNvPr id="2050" name="Picture 2" descr="C:\Users\ghazaln\Desktop\SAEshifter\buff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362200"/>
            <a:ext cx="4047148" cy="3724809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Electronics: </a:t>
            </a:r>
          </a:p>
          <a:p>
            <a:pPr lvl="1"/>
            <a:r>
              <a:rPr lang="en-US" dirty="0" smtClean="0"/>
              <a:t>Resistors: $19.99</a:t>
            </a:r>
          </a:p>
          <a:p>
            <a:pPr lvl="1"/>
            <a:r>
              <a:rPr lang="en-US" dirty="0" smtClean="0"/>
              <a:t>Power adaptor: $6.45</a:t>
            </a:r>
          </a:p>
          <a:p>
            <a:pPr lvl="1"/>
            <a:r>
              <a:rPr lang="en-US" dirty="0" smtClean="0"/>
              <a:t>Prototyping shield: $15.95</a:t>
            </a:r>
          </a:p>
          <a:p>
            <a:pPr lvl="1"/>
            <a:r>
              <a:rPr lang="en-US" dirty="0" smtClean="0"/>
              <a:t>Capacitor kit: $15.12</a:t>
            </a:r>
          </a:p>
          <a:p>
            <a:pPr lvl="1"/>
            <a:r>
              <a:rPr lang="en-US" dirty="0" smtClean="0"/>
              <a:t>Wiring: $11.75</a:t>
            </a:r>
          </a:p>
          <a:p>
            <a:pPr lvl="1"/>
            <a:r>
              <a:rPr lang="en-US" dirty="0" smtClean="0"/>
              <a:t>Soldering Iron: already owned, $7.19 new</a:t>
            </a:r>
          </a:p>
          <a:p>
            <a:pPr lvl="1"/>
            <a:r>
              <a:rPr lang="en-US" dirty="0" smtClean="0"/>
              <a:t>Solder:  already owned, $2.99 new</a:t>
            </a:r>
          </a:p>
          <a:p>
            <a:pPr lvl="1"/>
            <a:r>
              <a:rPr lang="en-US" dirty="0" err="1" smtClean="0"/>
              <a:t>Multimeter</a:t>
            </a:r>
            <a:r>
              <a:rPr lang="en-US" dirty="0" smtClean="0"/>
              <a:t>: already owned, $5.95 new</a:t>
            </a:r>
          </a:p>
          <a:p>
            <a:r>
              <a:rPr lang="en-US" dirty="0" smtClean="0"/>
              <a:t>Hardware: 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: already owned, $22.85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case: $18.94</a:t>
            </a:r>
          </a:p>
          <a:p>
            <a:pPr lvl="1"/>
            <a:r>
              <a:rPr lang="en-US" dirty="0" err="1" smtClean="0"/>
              <a:t>Pingel</a:t>
            </a:r>
            <a:r>
              <a:rPr lang="en-US" dirty="0" smtClean="0"/>
              <a:t> Electric Shifter: free from team, $200 new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Raw Materials:</a:t>
            </a:r>
          </a:p>
          <a:p>
            <a:pPr lvl="1"/>
            <a:r>
              <a:rPr lang="en-US" dirty="0" smtClean="0"/>
              <a:t>6061 Aluminum Rod 7/16” by 6 ft: $12.49</a:t>
            </a:r>
          </a:p>
          <a:p>
            <a:pPr lvl="1"/>
            <a:r>
              <a:rPr lang="en-US" dirty="0" smtClean="0"/>
              <a:t>6061 Aluminum Block 1” by 2” by 12”: free scrap, $19.05 new</a:t>
            </a:r>
          </a:p>
          <a:p>
            <a:pPr lvl="1"/>
            <a:r>
              <a:rPr lang="en-US" dirty="0" smtClean="0"/>
              <a:t>6061 Aluminum Sheet 0.090” by 12” by 12”: free scrap, $20.64 new</a:t>
            </a:r>
          </a:p>
          <a:p>
            <a:r>
              <a:rPr lang="en-US" dirty="0" smtClean="0"/>
              <a:t>Software: free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Win AVR</a:t>
            </a:r>
          </a:p>
          <a:p>
            <a:pPr lvl="1"/>
            <a:r>
              <a:rPr lang="en-US" dirty="0" smtClean="0"/>
              <a:t>AVR Studio</a:t>
            </a:r>
          </a:p>
          <a:p>
            <a:pPr lvl="1"/>
            <a:r>
              <a:rPr lang="en-US" dirty="0" err="1" smtClean="0"/>
              <a:t>Pspice</a:t>
            </a:r>
            <a:r>
              <a:rPr lang="en-US" dirty="0" smtClean="0"/>
              <a:t> (free with school license)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648200" y="1524000"/>
          <a:ext cx="4267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5080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Our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 Cost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69.26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85.39 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Hardware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41.79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241.79 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Raw Materials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12.49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51.58 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-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-   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123.54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378.76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PINGEL Electric Shift Kits New: $608-849 Online</a:t>
            </a:r>
          </a:p>
          <a:p>
            <a:r>
              <a:rPr lang="en-US" dirty="0" smtClean="0"/>
              <a:t>Our Cost (without traditional fixed costs):</a:t>
            </a:r>
            <a:r>
              <a:rPr lang="en-US" dirty="0"/>
              <a:t> </a:t>
            </a:r>
            <a:r>
              <a:rPr lang="en-US" dirty="0" smtClean="0"/>
              <a:t>$378.76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Vanderbilt Motorsports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Compete in the Formula SAE series</a:t>
            </a:r>
          </a:p>
          <a:p>
            <a:pPr lvl="1"/>
            <a:r>
              <a:rPr lang="en-US" dirty="0" smtClean="0"/>
              <a:t>Competition is in Michigan, May 11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Uses a 1 cylinder engine with sequential gearbox taken from a Yamaha YFZ450 ATV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SAE Team</a:t>
            </a:r>
          </a:p>
          <a:p>
            <a:pPr lvl="1"/>
            <a:r>
              <a:rPr lang="en-US" dirty="0" smtClean="0"/>
              <a:t>Able to design up to initial parameters but final tuning is still needed</a:t>
            </a:r>
          </a:p>
          <a:p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 err="1" smtClean="0"/>
              <a:t>Arduino</a:t>
            </a:r>
            <a:r>
              <a:rPr lang="en-US" dirty="0" smtClean="0"/>
              <a:t> to shift properly</a:t>
            </a:r>
          </a:p>
          <a:p>
            <a:endParaRPr lang="en-US" dirty="0"/>
          </a:p>
          <a:p>
            <a:r>
              <a:rPr lang="en-US" dirty="0" smtClean="0"/>
              <a:t>Ordering parts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267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91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Tuning</a:t>
            </a:r>
          </a:p>
          <a:p>
            <a:pPr lvl="1"/>
            <a:r>
              <a:rPr lang="en-US" dirty="0" smtClean="0"/>
              <a:t>Shift points</a:t>
            </a:r>
          </a:p>
          <a:p>
            <a:pPr lvl="1"/>
            <a:r>
              <a:rPr lang="en-US" dirty="0" smtClean="0"/>
              <a:t>Button election time</a:t>
            </a:r>
          </a:p>
          <a:p>
            <a:pPr lvl="1"/>
            <a:r>
              <a:rPr lang="en-US" dirty="0" smtClean="0"/>
              <a:t>Solenoid action</a:t>
            </a:r>
          </a:p>
          <a:p>
            <a:pPr lvl="1"/>
            <a:r>
              <a:rPr lang="en-US" dirty="0" smtClean="0"/>
              <a:t>Overal</a:t>
            </a:r>
            <a:r>
              <a:rPr lang="en-US" dirty="0"/>
              <a:t>l</a:t>
            </a:r>
            <a:r>
              <a:rPr lang="en-US" dirty="0" smtClean="0"/>
              <a:t> action time should be less than .6 sec (average time to manually shift car)</a:t>
            </a:r>
          </a:p>
          <a:p>
            <a:r>
              <a:rPr lang="en-US" dirty="0" smtClean="0"/>
              <a:t>Driver Training</a:t>
            </a:r>
          </a:p>
          <a:p>
            <a:pPr lvl="1"/>
            <a:r>
              <a:rPr lang="en-US" dirty="0" smtClean="0"/>
              <a:t>Make the paddle attachments easy to use and easily detachable with steering wheel</a:t>
            </a:r>
          </a:p>
          <a:p>
            <a:pPr lvl="1"/>
            <a:r>
              <a:rPr lang="en-US" dirty="0" smtClean="0"/>
              <a:t>Build instinct for using the paddles</a:t>
            </a:r>
          </a:p>
          <a:p>
            <a:r>
              <a:rPr lang="en-US" dirty="0" smtClean="0"/>
              <a:t>Building UI for redefining shift points for race changes</a:t>
            </a:r>
            <a:endParaRPr lang="en-US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76425" y="1447800"/>
            <a:ext cx="55911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working shifting system that allows the driver to shift quicker and makes the car more accessible to student drivers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www.denniskirk.com/dk/product_images/16/1200pix/160103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362200"/>
            <a:ext cx="4876800" cy="487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PINGEL Electric Shifter</a:t>
            </a:r>
          </a:p>
          <a:p>
            <a:pPr lvl="1"/>
            <a:r>
              <a:rPr lang="en-US" dirty="0" smtClean="0"/>
              <a:t>Similar design used for motorcycles and ATVS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Stage 1: Manual Paddle Shifters</a:t>
            </a:r>
          </a:p>
          <a:p>
            <a:pPr lvl="1"/>
            <a:r>
              <a:rPr lang="en-US" dirty="0" smtClean="0"/>
              <a:t>Paddles nearly complete, need wiring and installation</a:t>
            </a:r>
          </a:p>
          <a:p>
            <a:pPr lvl="1"/>
            <a:r>
              <a:rPr lang="en-US" dirty="0" smtClean="0"/>
              <a:t>Circuitry: nearly complete, full simulation available but need a few parts</a:t>
            </a:r>
          </a:p>
          <a:p>
            <a:r>
              <a:rPr lang="en-US" dirty="0" smtClean="0"/>
              <a:t>Stage 2: Semi-Automatic Shifting</a:t>
            </a:r>
          </a:p>
          <a:p>
            <a:pPr lvl="1"/>
            <a:r>
              <a:rPr lang="en-US" dirty="0" smtClean="0"/>
              <a:t>Defined initial shifting parameters but needs tuning</a:t>
            </a:r>
          </a:p>
          <a:p>
            <a:r>
              <a:rPr lang="en-US" dirty="0" smtClean="0"/>
              <a:t>Stage 3: Fully Automatic Shifting</a:t>
            </a:r>
          </a:p>
          <a:p>
            <a:pPr lvl="1"/>
            <a:r>
              <a:rPr lang="en-US" dirty="0" smtClean="0"/>
              <a:t>Defined initial parameters but needs tuning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133600"/>
            <a:ext cx="2409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Paddle Shifters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705600" cy="4602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Initial design: buttons on the wheel</a:t>
            </a:r>
          </a:p>
          <a:p>
            <a:pPr lvl="1"/>
            <a:r>
              <a:rPr lang="en-US" dirty="0" smtClean="0"/>
              <a:t>Lack of </a:t>
            </a:r>
            <a:r>
              <a:rPr lang="en-US" dirty="0" err="1" smtClean="0"/>
              <a:t>haptic</a:t>
            </a:r>
            <a:r>
              <a:rPr lang="en-US" dirty="0" smtClean="0"/>
              <a:t> response with driving gloves</a:t>
            </a:r>
          </a:p>
          <a:p>
            <a:r>
              <a:rPr lang="en-US" dirty="0" smtClean="0"/>
              <a:t>Redesign: paddle shifters offer larger contact patch and more physical action</a:t>
            </a:r>
          </a:p>
          <a:p>
            <a:pPr lvl="1"/>
            <a:r>
              <a:rPr lang="en-US" dirty="0" smtClean="0"/>
              <a:t>Keeps thumbs and palm on the wheel for more stability</a:t>
            </a:r>
          </a:p>
          <a:p>
            <a:pPr lvl="1"/>
            <a:r>
              <a:rPr lang="en-US" dirty="0" smtClean="0"/>
              <a:t>But adds more weight </a:t>
            </a:r>
          </a:p>
          <a:p>
            <a:pPr lvl="2"/>
            <a:r>
              <a:rPr lang="en-US" dirty="0" smtClean="0"/>
              <a:t>Buttons: 60 grams</a:t>
            </a:r>
          </a:p>
          <a:p>
            <a:pPr lvl="2"/>
            <a:r>
              <a:rPr lang="en-US" dirty="0" smtClean="0"/>
              <a:t>Paddles: currently 110 grams (more mass will be taken out of paddles)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Paddle Shifter</a:t>
            </a:r>
            <a:endParaRPr lang="en-US" dirty="0"/>
          </a:p>
        </p:txBody>
      </p:sp>
      <p:pic>
        <p:nvPicPr>
          <p:cNvPr id="1026" name="Picture 2" descr="C:\Users\Spencer\Desktop\IMG_081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2223" y="1600200"/>
            <a:ext cx="6059554" cy="452596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Paddle Shifter</a:t>
            </a:r>
            <a:endParaRPr lang="en-US" dirty="0"/>
          </a:p>
        </p:txBody>
      </p:sp>
      <p:pic>
        <p:nvPicPr>
          <p:cNvPr id="2050" name="Picture 2" descr="C:\Users\Spencer\Desktop\IMG_08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2223" y="1600200"/>
            <a:ext cx="6059554" cy="4525963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86400" y="388620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Automatic Shift Regulation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363834" cy="506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76975"/>
            <a:ext cx="3495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295447"/>
            <a:ext cx="26955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5575" y="6172200"/>
            <a:ext cx="883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670</Words>
  <Application>Microsoft Office PowerPoint</Application>
  <PresentationFormat>On-screen Show (4:3)</PresentationFormat>
  <Paragraphs>169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FSAE Automated Shifter</vt:lpstr>
      <vt:lpstr>Vanderbilt Motorsports Team</vt:lpstr>
      <vt:lpstr>Design Objective</vt:lpstr>
      <vt:lpstr>Similar Designs</vt:lpstr>
      <vt:lpstr>Design Stages</vt:lpstr>
      <vt:lpstr>Paddle Shifters</vt:lpstr>
      <vt:lpstr>Paddle Shifter</vt:lpstr>
      <vt:lpstr>Paddle Shifter</vt:lpstr>
      <vt:lpstr>Automatic Shift Regulation</vt:lpstr>
      <vt:lpstr>Automatic Shift Regulation</vt:lpstr>
      <vt:lpstr>Hard Casing</vt:lpstr>
      <vt:lpstr>Software Structure</vt:lpstr>
      <vt:lpstr>Calculating RPMs</vt:lpstr>
      <vt:lpstr>Microcontroller</vt:lpstr>
      <vt:lpstr>Circuit that drive SAE shifter</vt:lpstr>
      <vt:lpstr>Process</vt:lpstr>
      <vt:lpstr>Circuit Design</vt:lpstr>
      <vt:lpstr>Cost Analysis</vt:lpstr>
      <vt:lpstr>Cost Analysis</vt:lpstr>
      <vt:lpstr>Issues</vt:lpstr>
      <vt:lpstr>Next Steps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Shifter</dc:title>
  <dc:creator>Spencer</dc:creator>
  <cp:lastModifiedBy>ghazaln</cp:lastModifiedBy>
  <cp:revision>29</cp:revision>
  <dcterms:created xsi:type="dcterms:W3CDTF">2012-04-03T15:19:53Z</dcterms:created>
  <dcterms:modified xsi:type="dcterms:W3CDTF">2008-11-27T04:00:08Z</dcterms:modified>
</cp:coreProperties>
</file>