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ootstrapdash.com/laravel-php-framework/"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1db8ed3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1db8ed39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1db8ed39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db8ed39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db8ed39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db8ed39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1db8ed3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1db8ed3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1db8ed39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1db8ed39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1db8ed39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1db8ed39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1dcc0d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1dcc0d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marR="355600" rtl="0" algn="l">
              <a:lnSpc>
                <a:spcPct val="150000"/>
              </a:lnSpc>
              <a:spcBef>
                <a:spcPts val="1600"/>
              </a:spcBef>
              <a:spcAft>
                <a:spcPts val="0"/>
              </a:spcAft>
              <a:buClr>
                <a:srgbClr val="5E5E5E"/>
              </a:buClr>
              <a:buSzPts val="1400"/>
              <a:buFont typeface="Lato"/>
              <a:buChar char="●"/>
            </a:pPr>
            <a:r>
              <a:rPr lang="es-419" sz="1400">
                <a:solidFill>
                  <a:srgbClr val="5E5E5E"/>
                </a:solidFill>
                <a:latin typeface="Lato"/>
                <a:ea typeface="Lato"/>
                <a:cs typeface="Lato"/>
                <a:sym typeface="Lato"/>
              </a:rPr>
              <a:t>Es un lenguaje multiplataforma.</a:t>
            </a:r>
            <a:endParaRPr sz="1400">
              <a:solidFill>
                <a:srgbClr val="5E5E5E"/>
              </a:solidFill>
              <a:latin typeface="Lato"/>
              <a:ea typeface="Lato"/>
              <a:cs typeface="Lato"/>
              <a:sym typeface="Lato"/>
            </a:endParaRPr>
          </a:p>
          <a:p>
            <a:pPr indent="-317500" lvl="0" marL="457200" marR="355600" rtl="0" algn="l">
              <a:lnSpc>
                <a:spcPct val="150000"/>
              </a:lnSpc>
              <a:spcBef>
                <a:spcPts val="0"/>
              </a:spcBef>
              <a:spcAft>
                <a:spcPts val="0"/>
              </a:spcAft>
              <a:buClr>
                <a:srgbClr val="5E5E5E"/>
              </a:buClr>
              <a:buSzPts val="1400"/>
              <a:buFont typeface="Lato"/>
              <a:buChar char="●"/>
            </a:pPr>
            <a:r>
              <a:rPr lang="es-419" sz="1400">
                <a:solidFill>
                  <a:srgbClr val="5E5E5E"/>
                </a:solidFill>
                <a:latin typeface="Lato"/>
                <a:ea typeface="Lato"/>
                <a:cs typeface="Lato"/>
                <a:sym typeface="Lato"/>
              </a:rPr>
              <a:t>Completamente orientado al desarrollo de aplicaciones web dinámicas con acceso a información almacenada en una Base de Datos.</a:t>
            </a:r>
            <a:endParaRPr sz="1400">
              <a:solidFill>
                <a:srgbClr val="5E5E5E"/>
              </a:solidFill>
              <a:latin typeface="Lato"/>
              <a:ea typeface="Lato"/>
              <a:cs typeface="Lato"/>
              <a:sym typeface="Lato"/>
            </a:endParaRPr>
          </a:p>
          <a:p>
            <a:pPr indent="-317500" lvl="0" marL="457200" marR="355600" rtl="0" algn="l">
              <a:lnSpc>
                <a:spcPct val="150000"/>
              </a:lnSpc>
              <a:spcBef>
                <a:spcPts val="0"/>
              </a:spcBef>
              <a:spcAft>
                <a:spcPts val="0"/>
              </a:spcAft>
              <a:buClr>
                <a:srgbClr val="5E5E5E"/>
              </a:buClr>
              <a:buSzPts val="1400"/>
              <a:buFont typeface="Lato"/>
              <a:buChar char="●"/>
            </a:pPr>
            <a:r>
              <a:rPr lang="es-419" sz="1400">
                <a:solidFill>
                  <a:srgbClr val="5E5E5E"/>
                </a:solidFill>
                <a:latin typeface="Lato"/>
                <a:ea typeface="Lato"/>
                <a:cs typeface="Lato"/>
                <a:sym typeface="Lato"/>
              </a:rPr>
              <a:t>El código fuente escrito en PHP es invisible al navegador y al cliente ya que es el servidor el que se encarga de ejecutar el código y enviar su resultado HTML al navegador. Esto hace que la programación en PHP sea segura y confiable.</a:t>
            </a:r>
            <a:endParaRPr sz="1400">
              <a:solidFill>
                <a:srgbClr val="5E5E5E"/>
              </a:solidFill>
              <a:latin typeface="Lato"/>
              <a:ea typeface="Lato"/>
              <a:cs typeface="Lato"/>
              <a:sym typeface="Lato"/>
            </a:endParaRPr>
          </a:p>
          <a:p>
            <a:pPr indent="-317500" lvl="0" marL="457200" marR="355600" rtl="0" algn="l">
              <a:lnSpc>
                <a:spcPct val="150000"/>
              </a:lnSpc>
              <a:spcBef>
                <a:spcPts val="0"/>
              </a:spcBef>
              <a:spcAft>
                <a:spcPts val="0"/>
              </a:spcAft>
              <a:buClr>
                <a:srgbClr val="5E5E5E"/>
              </a:buClr>
              <a:buSzPts val="1400"/>
              <a:buFont typeface="Lato"/>
              <a:buChar char="●"/>
            </a:pPr>
            <a:r>
              <a:rPr lang="es-419" sz="1400">
                <a:solidFill>
                  <a:srgbClr val="5E5E5E"/>
                </a:solidFill>
                <a:latin typeface="Lato"/>
                <a:ea typeface="Lato"/>
                <a:cs typeface="Lato"/>
                <a:sym typeface="Lato"/>
              </a:rPr>
              <a:t>Capacidad de conexión con la mayoría de los motores de base de datos que se utilizan en la actualidad, destaca su conectividad con MySQL y PostgreSQL.</a:t>
            </a:r>
            <a:endParaRPr sz="1400">
              <a:solidFill>
                <a:srgbClr val="5E5E5E"/>
              </a:solidFill>
              <a:latin typeface="Lato"/>
              <a:ea typeface="Lato"/>
              <a:cs typeface="Lato"/>
              <a:sym typeface="Lato"/>
            </a:endParaRPr>
          </a:p>
          <a:p>
            <a:pPr indent="-317500" lvl="0" marL="457200" marR="355600" rtl="0" algn="l">
              <a:lnSpc>
                <a:spcPct val="150000"/>
              </a:lnSpc>
              <a:spcBef>
                <a:spcPts val="0"/>
              </a:spcBef>
              <a:spcAft>
                <a:spcPts val="0"/>
              </a:spcAft>
              <a:buClr>
                <a:srgbClr val="5E5E5E"/>
              </a:buClr>
              <a:buSzPts val="1400"/>
              <a:buFont typeface="Lato"/>
              <a:buChar char="●"/>
            </a:pPr>
            <a:r>
              <a:rPr lang="es-419" sz="1400">
                <a:solidFill>
                  <a:srgbClr val="5E5E5E"/>
                </a:solidFill>
                <a:latin typeface="Lato"/>
                <a:ea typeface="Lato"/>
                <a:cs typeface="Lato"/>
                <a:sym typeface="Lato"/>
              </a:rPr>
              <a:t>Capacidad de expandir su potencial utilizando la enorme cantidad de módulos (llamados ext's o extensiones).</a:t>
            </a:r>
            <a:endParaRPr sz="1400">
              <a:solidFill>
                <a:srgbClr val="5E5E5E"/>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t/>
            </a:r>
            <a:endParaRPr sz="1400">
              <a:solidFill>
                <a:schemeClr val="lt1"/>
              </a:solidFill>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1dcc0d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1dcc0d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marR="355600" rtl="0" algn="l">
              <a:lnSpc>
                <a:spcPct val="150000"/>
              </a:lnSpc>
              <a:spcBef>
                <a:spcPts val="1600"/>
              </a:spcBef>
              <a:spcAft>
                <a:spcPts val="0"/>
              </a:spcAft>
              <a:buClr>
                <a:srgbClr val="5E5E5E"/>
              </a:buClr>
              <a:buSzPts val="1150"/>
              <a:buFont typeface="Montserrat"/>
              <a:buChar char="●"/>
            </a:pPr>
            <a:r>
              <a:rPr lang="es-419" sz="1150">
                <a:solidFill>
                  <a:srgbClr val="5E5E5E"/>
                </a:solidFill>
                <a:highlight>
                  <a:srgbClr val="FFFFFF"/>
                </a:highlight>
                <a:latin typeface="Montserrat"/>
                <a:ea typeface="Montserrat"/>
                <a:cs typeface="Montserrat"/>
                <a:sym typeface="Montserrat"/>
              </a:rPr>
              <a:t>Como es un lenguaje que se interpreta en ejecución para ciertos usos puede resultar un inconveniente que el código fuente no pueda ser ocultado. La ofuscación es una técnica que puede dificultar la lectura del código pero no la impide y, en ciertos casos, representa un costo en tiempos de ejecución</a:t>
            </a:r>
            <a:endParaRPr sz="1150">
              <a:solidFill>
                <a:srgbClr val="5E5E5E"/>
              </a:solidFill>
              <a:highlight>
                <a:srgbClr val="FFFFFF"/>
              </a:highlight>
              <a:latin typeface="Montserrat"/>
              <a:ea typeface="Montserrat"/>
              <a:cs typeface="Montserrat"/>
              <a:sym typeface="Montserrat"/>
            </a:endParaRPr>
          </a:p>
          <a:p>
            <a:pPr indent="-301625" lvl="0" marL="457200" marR="355600" rtl="0" algn="l">
              <a:lnSpc>
                <a:spcPct val="150000"/>
              </a:lnSpc>
              <a:spcBef>
                <a:spcPts val="0"/>
              </a:spcBef>
              <a:spcAft>
                <a:spcPts val="0"/>
              </a:spcAft>
              <a:buClr>
                <a:srgbClr val="5E5E5E"/>
              </a:buClr>
              <a:buSzPts val="1150"/>
              <a:buFont typeface="Montserrat"/>
              <a:buChar char="●"/>
            </a:pPr>
            <a:r>
              <a:rPr lang="es-419" sz="1150">
                <a:solidFill>
                  <a:srgbClr val="5E5E5E"/>
                </a:solidFill>
                <a:highlight>
                  <a:srgbClr val="FFFFFF"/>
                </a:highlight>
                <a:latin typeface="Montserrat"/>
                <a:ea typeface="Montserrat"/>
                <a:cs typeface="Montserrat"/>
                <a:sym typeface="Montserrat"/>
              </a:rPr>
              <a:t>El lugar mas seguro para ejecutar una aplicacion es en un servidor propio, por lo cual si un cliente o usuario requiere su codigo en su pc, tendriamos que dejar su codigo, sin manera de ocultarlo, aunque hay muchas aplicaciones que nos ayuda a encriptar el codigo fuente</a:t>
            </a:r>
            <a:endParaRPr sz="1150">
              <a:solidFill>
                <a:srgbClr val="5E5E5E"/>
              </a:solidFill>
              <a:highlight>
                <a:srgbClr val="FFFFFF"/>
              </a:highlight>
              <a:latin typeface="Montserrat"/>
              <a:ea typeface="Montserrat"/>
              <a:cs typeface="Montserrat"/>
              <a:sym typeface="Montserrat"/>
            </a:endParaRPr>
          </a:p>
          <a:p>
            <a:pPr indent="-301625" lvl="0" marL="457200" marR="355600" rtl="0" algn="l">
              <a:lnSpc>
                <a:spcPct val="150000"/>
              </a:lnSpc>
              <a:spcBef>
                <a:spcPts val="0"/>
              </a:spcBef>
              <a:spcAft>
                <a:spcPts val="0"/>
              </a:spcAft>
              <a:buClr>
                <a:srgbClr val="5E5E5E"/>
              </a:buClr>
              <a:buSzPts val="1150"/>
              <a:buFont typeface="Montserrat"/>
              <a:buChar char="●"/>
            </a:pPr>
            <a:r>
              <a:rPr lang="es-419" sz="1150">
                <a:solidFill>
                  <a:srgbClr val="5E5E5E"/>
                </a:solidFill>
                <a:highlight>
                  <a:srgbClr val="FFFFFF"/>
                </a:highlight>
                <a:latin typeface="Montserrat"/>
                <a:ea typeface="Montserrat"/>
                <a:cs typeface="Montserrat"/>
                <a:sym typeface="Montserrat"/>
              </a:rPr>
              <a:t> Debes saber cuando menos HTML para poder hacer un trabajo medianamente funcional</a:t>
            </a:r>
            <a:endParaRPr sz="1150">
              <a:solidFill>
                <a:srgbClr val="5E5E5E"/>
              </a:solidFill>
              <a:highlight>
                <a:srgbClr val="FFFFFF"/>
              </a:highlight>
              <a:latin typeface="Montserrat"/>
              <a:ea typeface="Montserrat"/>
              <a:cs typeface="Montserrat"/>
              <a:sym typeface="Montserrat"/>
            </a:endParaRPr>
          </a:p>
          <a:p>
            <a:pPr indent="-301625" lvl="0" marL="457200" marR="355600" rtl="0" algn="l">
              <a:lnSpc>
                <a:spcPct val="150000"/>
              </a:lnSpc>
              <a:spcBef>
                <a:spcPts val="0"/>
              </a:spcBef>
              <a:spcAft>
                <a:spcPts val="0"/>
              </a:spcAft>
              <a:buClr>
                <a:srgbClr val="5E5E5E"/>
              </a:buClr>
              <a:buSzPts val="1150"/>
              <a:buFont typeface="Montserrat"/>
              <a:buChar char="●"/>
            </a:pPr>
            <a:r>
              <a:rPr lang="es-419" sz="1150">
                <a:solidFill>
                  <a:srgbClr val="5E5E5E"/>
                </a:solidFill>
                <a:highlight>
                  <a:srgbClr val="FFFFFF"/>
                </a:highlight>
                <a:latin typeface="Montserrat"/>
                <a:ea typeface="Montserrat"/>
                <a:cs typeface="Montserrat"/>
                <a:sym typeface="Montserrat"/>
              </a:rPr>
              <a:t> Si no lo configuras correctamente dejas abiertas muchas brechas de seguridad</a:t>
            </a:r>
            <a:endParaRPr sz="1150">
              <a:solidFill>
                <a:srgbClr val="5E5E5E"/>
              </a:solidFill>
              <a:highlight>
                <a:srgbClr val="FFFFFF"/>
              </a:highlight>
              <a:latin typeface="Montserrat"/>
              <a:ea typeface="Montserrat"/>
              <a:cs typeface="Montserrat"/>
              <a:sym typeface="Montserrat"/>
            </a:endParaRPr>
          </a:p>
          <a:p>
            <a:pPr indent="-301625" lvl="0" marL="457200" marR="355600" rtl="0" algn="l">
              <a:lnSpc>
                <a:spcPct val="150000"/>
              </a:lnSpc>
              <a:spcBef>
                <a:spcPts val="0"/>
              </a:spcBef>
              <a:spcAft>
                <a:spcPts val="0"/>
              </a:spcAft>
              <a:buClr>
                <a:srgbClr val="5E5E5E"/>
              </a:buClr>
              <a:buSzPts val="1150"/>
              <a:buFont typeface="Montserrat"/>
              <a:buChar char="●"/>
            </a:pPr>
            <a:r>
              <a:rPr lang="es-419" sz="1150">
                <a:solidFill>
                  <a:srgbClr val="5E5E5E"/>
                </a:solidFill>
                <a:highlight>
                  <a:srgbClr val="FFFFFF"/>
                </a:highlight>
                <a:latin typeface="Montserrat"/>
                <a:ea typeface="Montserrat"/>
                <a:cs typeface="Montserrat"/>
                <a:sym typeface="Montserrat"/>
              </a:rPr>
              <a:t> Se necesita instalar un servidor web.</a:t>
            </a:r>
            <a:endParaRPr sz="1150">
              <a:solidFill>
                <a:srgbClr val="5E5E5E"/>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1dcc0d1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1dcc0d1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1dcc0d1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1dcc0d1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latin typeface="Lato"/>
                <a:ea typeface="Lato"/>
                <a:cs typeface="Lato"/>
                <a:sym typeface="Lato"/>
              </a:rPr>
              <a:t>The </a:t>
            </a:r>
            <a:r>
              <a:rPr lang="es-419" sz="1800">
                <a:uFill>
                  <a:noFill/>
                </a:uFill>
                <a:latin typeface="Lato"/>
                <a:ea typeface="Lato"/>
                <a:cs typeface="Lato"/>
                <a:sym typeface="Lato"/>
                <a:hlinkClick r:id="rId2"/>
              </a:rPr>
              <a:t>Laravel PHP framework</a:t>
            </a:r>
            <a:r>
              <a:rPr lang="es-419" sz="1800">
                <a:latin typeface="Lato"/>
                <a:ea typeface="Lato"/>
                <a:cs typeface="Lato"/>
                <a:sym typeface="Lato"/>
              </a:rPr>
              <a:t> caches just the views while the Symfony PHP framework caches both source code and views. Popularity.</a:t>
            </a:r>
            <a:endParaRPr sz="1800">
              <a:latin typeface="Lato"/>
              <a:ea typeface="Lato"/>
              <a:cs typeface="Lato"/>
              <a:sym typeface="Lato"/>
            </a:endParaRPr>
          </a:p>
          <a:p>
            <a:pPr indent="0" lvl="0" marL="0" rtl="0" algn="l">
              <a:lnSpc>
                <a:spcPct val="115000"/>
              </a:lnSpc>
              <a:spcBef>
                <a:spcPts val="1600"/>
              </a:spcBef>
              <a:spcAft>
                <a:spcPts val="0"/>
              </a:spcAft>
              <a:buNone/>
            </a:pPr>
            <a:r>
              <a:rPr lang="es-419" sz="1800">
                <a:latin typeface="Lato"/>
                <a:ea typeface="Lato"/>
                <a:cs typeface="Lato"/>
                <a:sym typeface="Lato"/>
              </a:rPr>
              <a:t>In fact, more than 1 million websites on the web are built with this framework. On the other hand, the number of websites that uses the Symfony PHP framework is just around 15 thousand. Mayor comunidad</a:t>
            </a:r>
            <a:endParaRPr sz="1800">
              <a:latin typeface="Lato"/>
              <a:ea typeface="Lato"/>
              <a:cs typeface="Lato"/>
              <a:sym typeface="Lato"/>
            </a:endParaRPr>
          </a:p>
          <a:p>
            <a:pPr indent="0" lvl="0" marL="0" rtl="0" algn="l">
              <a:lnSpc>
                <a:spcPct val="115000"/>
              </a:lnSpc>
              <a:spcBef>
                <a:spcPts val="1600"/>
              </a:spcBef>
              <a:spcAft>
                <a:spcPts val="0"/>
              </a:spcAft>
              <a:buNone/>
            </a:pPr>
            <a:r>
              <a:rPr lang="es-419" sz="1800">
                <a:latin typeface="Lato"/>
                <a:ea typeface="Lato"/>
                <a:cs typeface="Lato"/>
                <a:sym typeface="Lato"/>
              </a:rPr>
              <a:t>Symfony PHP framework will be able to manage web application development speed. In fact, they will even be able to handle the speed of a single features or the entire application if required. </a:t>
            </a:r>
            <a:endParaRPr sz="1800">
              <a:latin typeface="Lato"/>
              <a:ea typeface="Lato"/>
              <a:cs typeface="Lato"/>
              <a:sym typeface="Lato"/>
            </a:endParaRPr>
          </a:p>
          <a:p>
            <a:pPr indent="0" lvl="0" marL="0" rtl="0" algn="l">
              <a:lnSpc>
                <a:spcPct val="115000"/>
              </a:lnSpc>
              <a:spcBef>
                <a:spcPts val="1600"/>
              </a:spcBef>
              <a:spcAft>
                <a:spcPts val="0"/>
              </a:spcAft>
              <a:buNone/>
            </a:pPr>
            <a:r>
              <a:rPr lang="es-419" sz="1800">
                <a:latin typeface="Lato"/>
                <a:ea typeface="Lato"/>
                <a:cs typeface="Lato"/>
                <a:sym typeface="Lato"/>
              </a:rPr>
              <a:t>The Symfony PHP framework comes with a fine collection of reusable components. This is why several experts prefer Symfony over Laravel.</a:t>
            </a:r>
            <a:endParaRPr sz="1800">
              <a:latin typeface="Lato"/>
              <a:ea typeface="Lato"/>
              <a:cs typeface="Lato"/>
              <a:sym typeface="Lato"/>
            </a:endParaRPr>
          </a:p>
          <a:p>
            <a:pPr indent="0" lvl="0" marL="0" rtl="0" algn="l">
              <a:lnSpc>
                <a:spcPct val="115000"/>
              </a:lnSpc>
              <a:spcBef>
                <a:spcPts val="1600"/>
              </a:spcBef>
              <a:spcAft>
                <a:spcPts val="0"/>
              </a:spcAft>
              <a:buNone/>
            </a:pPr>
            <a:r>
              <a:rPr lang="es-419" sz="1800">
                <a:solidFill>
                  <a:srgbClr val="FFFFFF"/>
                </a:solidFill>
                <a:latin typeface="Lato"/>
                <a:ea typeface="Lato"/>
                <a:cs typeface="Lato"/>
                <a:sym typeface="Lato"/>
              </a:rPr>
              <a:t>The Symfony and Laravel PHP frameworks incorporate the use of ORM (Object Related Mapping) for the process of data access.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a799fd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a799fd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b968f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b968f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b968f3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b968f3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b968f3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b968f3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db8ed3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db8ed3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0b968f3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0b968f3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706af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706af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1706afc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1706afc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Tecnologías</a:t>
            </a:r>
            <a:r>
              <a:rPr lang="es-419"/>
              <a:t> </a:t>
            </a:r>
            <a:endParaRPr/>
          </a:p>
          <a:p>
            <a:pPr indent="0" lvl="0" marL="0" rtl="0" algn="l">
              <a:spcBef>
                <a:spcPts val="0"/>
              </a:spcBef>
              <a:spcAft>
                <a:spcPts val="0"/>
              </a:spcAft>
              <a:buNone/>
            </a:pPr>
            <a:r>
              <a:rPr lang="es-419"/>
              <a:t>Back End</a:t>
            </a:r>
            <a:endParaRPr/>
          </a:p>
        </p:txBody>
      </p:sp>
      <p:sp>
        <p:nvSpPr>
          <p:cNvPr id="135" name="Google Shape;135;p13"/>
          <p:cNvSpPr txBox="1"/>
          <p:nvPr>
            <p:ph idx="1" type="subTitle"/>
          </p:nvPr>
        </p:nvSpPr>
        <p:spPr>
          <a:xfrm>
            <a:off x="5083950" y="3157300"/>
            <a:ext cx="3470700" cy="17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Aguero, Matias</a:t>
            </a:r>
            <a:endParaRPr/>
          </a:p>
          <a:p>
            <a:pPr indent="0" lvl="0" marL="0" rtl="0" algn="l">
              <a:spcBef>
                <a:spcPts val="0"/>
              </a:spcBef>
              <a:spcAft>
                <a:spcPts val="0"/>
              </a:spcAft>
              <a:buNone/>
            </a:pPr>
            <a:r>
              <a:rPr lang="es-419"/>
              <a:t>Ialea, Lautaro</a:t>
            </a:r>
            <a:endParaRPr/>
          </a:p>
          <a:p>
            <a:pPr indent="0" lvl="0" marL="0" rtl="0" algn="l">
              <a:spcBef>
                <a:spcPts val="0"/>
              </a:spcBef>
              <a:spcAft>
                <a:spcPts val="0"/>
              </a:spcAft>
              <a:buNone/>
            </a:pPr>
            <a:r>
              <a:rPr lang="es-419"/>
              <a:t>Mosse, Marcial</a:t>
            </a:r>
            <a:endParaRPr/>
          </a:p>
          <a:p>
            <a:pPr indent="0" lvl="0" marL="0" rtl="0" algn="l">
              <a:spcBef>
                <a:spcPts val="0"/>
              </a:spcBef>
              <a:spcAft>
                <a:spcPts val="0"/>
              </a:spcAft>
              <a:buNone/>
            </a:pPr>
            <a:r>
              <a:rPr lang="es-419"/>
              <a:t>Mozo, Andrés</a:t>
            </a:r>
            <a:endParaRPr/>
          </a:p>
          <a:p>
            <a:pPr indent="0" lvl="0" marL="0" rtl="0" algn="l">
              <a:spcBef>
                <a:spcPts val="0"/>
              </a:spcBef>
              <a:spcAft>
                <a:spcPts val="0"/>
              </a:spcAft>
              <a:buNone/>
            </a:pPr>
            <a:r>
              <a:rPr lang="es-419"/>
              <a:t>Pitaro, Agustin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Django Framework</a:t>
            </a:r>
            <a:endParaRPr b="1"/>
          </a:p>
        </p:txBody>
      </p:sp>
      <p:pic>
        <p:nvPicPr>
          <p:cNvPr id="193" name="Google Shape;193;p22"/>
          <p:cNvPicPr preferRelativeResize="0"/>
          <p:nvPr/>
        </p:nvPicPr>
        <p:blipFill>
          <a:blip r:embed="rId3">
            <a:alphaModFix/>
          </a:blip>
          <a:stretch>
            <a:fillRect/>
          </a:stretch>
        </p:blipFill>
        <p:spPr>
          <a:xfrm>
            <a:off x="4230250" y="-1720950"/>
            <a:ext cx="5143500" cy="5143500"/>
          </a:xfrm>
          <a:prstGeom prst="rect">
            <a:avLst/>
          </a:prstGeom>
          <a:noFill/>
          <a:ln>
            <a:noFill/>
          </a:ln>
        </p:spPr>
      </p:pic>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Full-Stack </a:t>
            </a:r>
            <a:r>
              <a:rPr lang="es-419" sz="1800"/>
              <a:t>Framework desarrollado en Python</a:t>
            </a:r>
            <a:endParaRPr sz="1800"/>
          </a:p>
          <a:p>
            <a:pPr indent="-342900" lvl="0" marL="457200" rtl="0" algn="l">
              <a:spcBef>
                <a:spcPts val="0"/>
              </a:spcBef>
              <a:spcAft>
                <a:spcPts val="0"/>
              </a:spcAft>
              <a:buSzPts val="1800"/>
              <a:buChar char="●"/>
            </a:pPr>
            <a:r>
              <a:rPr lang="es-419" sz="1800"/>
              <a:t>Software libre</a:t>
            </a:r>
            <a:endParaRPr sz="1800"/>
          </a:p>
          <a:p>
            <a:pPr indent="-342900" lvl="0" marL="457200" rtl="0" algn="l">
              <a:spcBef>
                <a:spcPts val="0"/>
              </a:spcBef>
              <a:spcAft>
                <a:spcPts val="0"/>
              </a:spcAft>
              <a:buSzPts val="1800"/>
              <a:buChar char="●"/>
            </a:pPr>
            <a:r>
              <a:rPr lang="es-419" sz="1800"/>
              <a:t>Basado en el patrón Model-View-Controller</a:t>
            </a:r>
            <a:endParaRPr sz="1800"/>
          </a:p>
          <a:p>
            <a:pPr indent="-342900" lvl="0" marL="457200" rtl="0" algn="l">
              <a:spcBef>
                <a:spcPts val="0"/>
              </a:spcBef>
              <a:spcAft>
                <a:spcPts val="0"/>
              </a:spcAft>
              <a:buSzPts val="1800"/>
              <a:buChar char="●"/>
            </a:pPr>
            <a:r>
              <a:rPr lang="es-419" sz="1800"/>
              <a:t>Principio de Don’t Repeat Yourself (No te repitas)</a:t>
            </a:r>
            <a:endParaRPr sz="1800"/>
          </a:p>
          <a:p>
            <a:pPr indent="-342900" lvl="0" marL="457200" rtl="0" algn="l">
              <a:spcBef>
                <a:spcPts val="0"/>
              </a:spcBef>
              <a:spcAft>
                <a:spcPts val="0"/>
              </a:spcAft>
              <a:buSzPts val="1800"/>
              <a:buChar char="●"/>
            </a:pPr>
            <a:r>
              <a:rPr lang="es-419" sz="1800"/>
              <a:t>Multiplataforma</a:t>
            </a:r>
            <a:endParaRPr sz="1800"/>
          </a:p>
          <a:p>
            <a:pPr indent="-342900" lvl="0" marL="457200" rtl="0" algn="l">
              <a:spcBef>
                <a:spcPts val="0"/>
              </a:spcBef>
              <a:spcAft>
                <a:spcPts val="0"/>
              </a:spcAft>
              <a:buSzPts val="1800"/>
              <a:buChar char="●"/>
            </a:pPr>
            <a:r>
              <a:rPr lang="es-419" sz="1800"/>
              <a:t>Compatibilidad con </a:t>
            </a:r>
            <a:r>
              <a:rPr lang="es-419" sz="1800"/>
              <a:t>múltiples</a:t>
            </a:r>
            <a:r>
              <a:rPr lang="es-419" sz="1800"/>
              <a:t> DBMS</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33483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a:t>Django Framework</a:t>
            </a:r>
            <a:endParaRPr b="1"/>
          </a:p>
          <a:p>
            <a:pPr indent="0" lvl="0" marL="0" rtl="0" algn="ctr">
              <a:spcBef>
                <a:spcPts val="0"/>
              </a:spcBef>
              <a:spcAft>
                <a:spcPts val="0"/>
              </a:spcAft>
              <a:buNone/>
            </a:pPr>
            <a:r>
              <a:rPr b="1" lang="es-419"/>
              <a:t>Ventajas</a:t>
            </a:r>
            <a:endParaRPr b="1"/>
          </a:p>
          <a:p>
            <a:pPr indent="0" lvl="0" marL="0" rtl="0" algn="l">
              <a:spcBef>
                <a:spcPts val="0"/>
              </a:spcBef>
              <a:spcAft>
                <a:spcPts val="0"/>
              </a:spcAft>
              <a:buNone/>
            </a:pPr>
            <a:r>
              <a:t/>
            </a:r>
            <a:endParaRPr/>
          </a:p>
        </p:txBody>
      </p:sp>
      <p:pic>
        <p:nvPicPr>
          <p:cNvPr id="200" name="Google Shape;200;p23"/>
          <p:cNvPicPr preferRelativeResize="0"/>
          <p:nvPr/>
        </p:nvPicPr>
        <p:blipFill>
          <a:blip r:embed="rId3">
            <a:alphaModFix/>
          </a:blip>
          <a:stretch>
            <a:fillRect/>
          </a:stretch>
        </p:blipFill>
        <p:spPr>
          <a:xfrm>
            <a:off x="4230250" y="-1720950"/>
            <a:ext cx="5143500" cy="5143500"/>
          </a:xfrm>
          <a:prstGeom prst="rect">
            <a:avLst/>
          </a:prstGeom>
          <a:noFill/>
          <a:ln>
            <a:noFill/>
          </a:ln>
        </p:spPr>
      </p:pic>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solidFill>
                  <a:srgbClr val="6AA84F"/>
                </a:solidFill>
              </a:rPr>
              <a:t>Rico ecosistema</a:t>
            </a:r>
            <a:r>
              <a:rPr lang="es-419" sz="1800"/>
              <a:t>: Posibilidad de añadir múltiples aplicaciones de terceros</a:t>
            </a:r>
            <a:endParaRPr sz="1800"/>
          </a:p>
          <a:p>
            <a:pPr indent="-342900" lvl="0" marL="457200" rtl="0" algn="l">
              <a:spcBef>
                <a:spcPts val="0"/>
              </a:spcBef>
              <a:spcAft>
                <a:spcPts val="0"/>
              </a:spcAft>
              <a:buSzPts val="1800"/>
              <a:buChar char="●"/>
            </a:pPr>
            <a:r>
              <a:rPr lang="es-419" sz="1800">
                <a:solidFill>
                  <a:srgbClr val="6AA84F"/>
                </a:solidFill>
              </a:rPr>
              <a:t>Seguro</a:t>
            </a:r>
            <a:r>
              <a:rPr lang="es-419" sz="1800"/>
              <a:t>: Incluye soporte para evitar los problemas más comunes</a:t>
            </a:r>
            <a:endParaRPr sz="1800"/>
          </a:p>
          <a:p>
            <a:pPr indent="-342900" lvl="0" marL="457200" rtl="0" algn="l">
              <a:spcBef>
                <a:spcPts val="0"/>
              </a:spcBef>
              <a:spcAft>
                <a:spcPts val="0"/>
              </a:spcAft>
              <a:buSzPts val="1800"/>
              <a:buChar char="●"/>
            </a:pPr>
            <a:r>
              <a:rPr lang="es-419" sz="1800">
                <a:solidFill>
                  <a:srgbClr val="6AA84F"/>
                </a:solidFill>
              </a:rPr>
              <a:t>Librerias y Plugins</a:t>
            </a:r>
            <a:r>
              <a:rPr lang="es-419" sz="1800"/>
              <a:t>: Gran cantidad de funcionalidad para añadir</a:t>
            </a:r>
            <a:endParaRPr sz="1800"/>
          </a:p>
          <a:p>
            <a:pPr indent="-342900" lvl="0" marL="457200" rtl="0" algn="l">
              <a:spcBef>
                <a:spcPts val="0"/>
              </a:spcBef>
              <a:spcAft>
                <a:spcPts val="0"/>
              </a:spcAft>
              <a:buSzPts val="1800"/>
              <a:buChar char="●"/>
            </a:pPr>
            <a:r>
              <a:rPr lang="es-419" sz="1800">
                <a:solidFill>
                  <a:srgbClr val="6AA84F"/>
                </a:solidFill>
              </a:rPr>
              <a:t>Escalable</a:t>
            </a:r>
            <a:endParaRPr sz="1800">
              <a:solidFill>
                <a:srgbClr val="6AA84F"/>
              </a:solidFill>
            </a:endParaRPr>
          </a:p>
          <a:p>
            <a:pPr indent="-342900" lvl="0" marL="457200" rtl="0" algn="l">
              <a:spcBef>
                <a:spcPts val="0"/>
              </a:spcBef>
              <a:spcAft>
                <a:spcPts val="0"/>
              </a:spcAft>
              <a:buSzPts val="1800"/>
              <a:buChar char="●"/>
            </a:pPr>
            <a:r>
              <a:rPr lang="es-419" sz="1800">
                <a:solidFill>
                  <a:srgbClr val="6AA84F"/>
                </a:solidFill>
              </a:rPr>
              <a:t>Maduro</a:t>
            </a:r>
            <a:endParaRPr sz="1800"/>
          </a:p>
          <a:p>
            <a:pPr indent="-342900" lvl="0" marL="457200" rtl="0" algn="l">
              <a:spcBef>
                <a:spcPts val="0"/>
              </a:spcBef>
              <a:spcAft>
                <a:spcPts val="0"/>
              </a:spcAft>
              <a:buSzPts val="1800"/>
              <a:buChar char="●"/>
            </a:pPr>
            <a:r>
              <a:rPr lang="es-419" sz="1800">
                <a:solidFill>
                  <a:srgbClr val="6AA84F"/>
                </a:solidFill>
              </a:rPr>
              <a:t>ORM</a:t>
            </a:r>
            <a:r>
              <a:rPr lang="es-419" sz="1800"/>
              <a:t>: Object-Relational Mapper. Supone una ayuda a la hora de establecer la interacción con la BD</a:t>
            </a:r>
            <a:endParaRPr sz="1800"/>
          </a:p>
          <a:p>
            <a:pPr indent="-342900" lvl="0" marL="457200" rtl="0" algn="l">
              <a:spcBef>
                <a:spcPts val="0"/>
              </a:spcBef>
              <a:spcAft>
                <a:spcPts val="0"/>
              </a:spcAft>
              <a:buSzPts val="1800"/>
              <a:buChar char="●"/>
            </a:pPr>
            <a:r>
              <a:rPr lang="es-419" sz="1800">
                <a:solidFill>
                  <a:srgbClr val="6AA84F"/>
                </a:solidFill>
              </a:rPr>
              <a:t>Tiempo de desarrollo reducido</a:t>
            </a:r>
            <a:endParaRPr sz="1800">
              <a:solidFill>
                <a:srgbClr val="6AA8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33738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a:t>Django Framework</a:t>
            </a:r>
            <a:endParaRPr b="1"/>
          </a:p>
          <a:p>
            <a:pPr indent="0" lvl="0" marL="0" rtl="0" algn="ctr">
              <a:spcBef>
                <a:spcPts val="0"/>
              </a:spcBef>
              <a:spcAft>
                <a:spcPts val="0"/>
              </a:spcAft>
              <a:buNone/>
            </a:pPr>
            <a:r>
              <a:rPr b="1" lang="es-419"/>
              <a:t>Desventajas</a:t>
            </a:r>
            <a:endParaRPr/>
          </a:p>
        </p:txBody>
      </p:sp>
      <p:pic>
        <p:nvPicPr>
          <p:cNvPr id="207" name="Google Shape;207;p24"/>
          <p:cNvPicPr preferRelativeResize="0"/>
          <p:nvPr/>
        </p:nvPicPr>
        <p:blipFill>
          <a:blip r:embed="rId3">
            <a:alphaModFix/>
          </a:blip>
          <a:stretch>
            <a:fillRect/>
          </a:stretch>
        </p:blipFill>
        <p:spPr>
          <a:xfrm>
            <a:off x="4230250" y="-1720950"/>
            <a:ext cx="5143500" cy="5143500"/>
          </a:xfrm>
          <a:prstGeom prst="rect">
            <a:avLst/>
          </a:prstGeom>
          <a:noFill/>
          <a:ln>
            <a:noFill/>
          </a:ln>
        </p:spPr>
      </p:pic>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No es adecuado para proyectos de pequeña escala</a:t>
            </a:r>
            <a:endParaRPr sz="1800"/>
          </a:p>
          <a:p>
            <a:pPr indent="-342900" lvl="0" marL="457200" rtl="0" algn="l">
              <a:spcBef>
                <a:spcPts val="0"/>
              </a:spcBef>
              <a:spcAft>
                <a:spcPts val="0"/>
              </a:spcAft>
              <a:buSzPts val="1800"/>
              <a:buChar char="●"/>
            </a:pPr>
            <a:r>
              <a:rPr lang="es-419" sz="1800"/>
              <a:t>Monolítico</a:t>
            </a:r>
            <a:endParaRPr sz="1800"/>
          </a:p>
          <a:p>
            <a:pPr indent="-342900" lvl="0" marL="457200" rtl="0" algn="l">
              <a:spcBef>
                <a:spcPts val="0"/>
              </a:spcBef>
              <a:spcAft>
                <a:spcPts val="0"/>
              </a:spcAft>
              <a:buSzPts val="1800"/>
              <a:buChar char="●"/>
            </a:pPr>
            <a:r>
              <a:rPr lang="es-419" sz="1800"/>
              <a:t>Difícil</a:t>
            </a:r>
            <a:r>
              <a:rPr lang="es-419" sz="1800"/>
              <a:t> configuración de algunos módulos y la inserción de elementos ajenos al ecosistema de Django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Spring</a:t>
            </a:r>
            <a:endParaRPr b="1"/>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Framework para la plataforma Java</a:t>
            </a:r>
            <a:endParaRPr sz="1800"/>
          </a:p>
          <a:p>
            <a:pPr indent="-342900" lvl="0" marL="457200" rtl="0" algn="l">
              <a:spcBef>
                <a:spcPts val="0"/>
              </a:spcBef>
              <a:spcAft>
                <a:spcPts val="0"/>
              </a:spcAft>
              <a:buSzPts val="1800"/>
              <a:buChar char="●"/>
            </a:pPr>
            <a:r>
              <a:rPr lang="es-419" sz="1800"/>
              <a:t>Modularizado</a:t>
            </a:r>
            <a:endParaRPr sz="1800"/>
          </a:p>
          <a:p>
            <a:pPr indent="-342900" lvl="0" marL="457200" rtl="0" algn="l">
              <a:spcBef>
                <a:spcPts val="0"/>
              </a:spcBef>
              <a:spcAft>
                <a:spcPts val="0"/>
              </a:spcAft>
              <a:buSzPts val="1800"/>
              <a:buChar char="●"/>
            </a:pPr>
            <a:r>
              <a:rPr lang="es-419" sz="1800"/>
              <a:t>Contiene Inversion Of Control (IoC)</a:t>
            </a:r>
            <a:endParaRPr sz="1800"/>
          </a:p>
          <a:p>
            <a:pPr indent="-342900" lvl="0" marL="457200" rtl="0" algn="l">
              <a:spcBef>
                <a:spcPts val="0"/>
              </a:spcBef>
              <a:spcAft>
                <a:spcPts val="0"/>
              </a:spcAft>
              <a:buSzPts val="1800"/>
              <a:buChar char="●"/>
            </a:pPr>
            <a:r>
              <a:rPr lang="es-419" sz="1800"/>
              <a:t>Open Source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descr="Resultado de imagen para spring framework" id="215" name="Google Shape;215;p25"/>
          <p:cNvPicPr preferRelativeResize="0"/>
          <p:nvPr/>
        </p:nvPicPr>
        <p:blipFill>
          <a:blip r:embed="rId3">
            <a:alphaModFix/>
          </a:blip>
          <a:stretch>
            <a:fillRect/>
          </a:stretch>
        </p:blipFill>
        <p:spPr>
          <a:xfrm>
            <a:off x="5540200" y="64375"/>
            <a:ext cx="3308350" cy="22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Spring</a:t>
            </a:r>
            <a:endParaRPr b="1"/>
          </a:p>
        </p:txBody>
      </p:sp>
      <p:sp>
        <p:nvSpPr>
          <p:cNvPr id="221" name="Google Shape;22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Reduce el tiempo de desarrollo</a:t>
            </a:r>
            <a:endParaRPr sz="1800"/>
          </a:p>
          <a:p>
            <a:pPr indent="-342900" lvl="0" marL="457200" rtl="0" algn="l">
              <a:spcBef>
                <a:spcPts val="0"/>
              </a:spcBef>
              <a:spcAft>
                <a:spcPts val="0"/>
              </a:spcAft>
              <a:buSzPts val="1800"/>
              <a:buChar char="●"/>
            </a:pPr>
            <a:r>
              <a:rPr lang="es-419" sz="1800"/>
              <a:t>AOP</a:t>
            </a:r>
            <a:endParaRPr sz="1800"/>
          </a:p>
          <a:p>
            <a:pPr indent="-342900" lvl="0" marL="457200" rtl="0" algn="l">
              <a:spcBef>
                <a:spcPts val="0"/>
              </a:spcBef>
              <a:spcAft>
                <a:spcPts val="0"/>
              </a:spcAft>
              <a:buSzPts val="1800"/>
              <a:buChar char="●"/>
            </a:pPr>
            <a:r>
              <a:rPr lang="es-419" sz="1800"/>
              <a:t>Varias APIs y mecanismos de accesos a datos</a:t>
            </a:r>
            <a:endParaRPr sz="1800"/>
          </a:p>
          <a:p>
            <a:pPr indent="-342900" lvl="0" marL="457200" rtl="0" algn="l">
              <a:spcBef>
                <a:spcPts val="0"/>
              </a:spcBef>
              <a:spcAft>
                <a:spcPts val="0"/>
              </a:spcAft>
              <a:buSzPts val="1800"/>
              <a:buChar char="●"/>
            </a:pPr>
            <a:r>
              <a:rPr lang="es-419" sz="1800"/>
              <a:t>Spring MVC</a:t>
            </a:r>
            <a:endParaRPr sz="1800"/>
          </a:p>
          <a:p>
            <a:pPr indent="-342900" lvl="0" marL="457200" rtl="0" algn="l">
              <a:spcBef>
                <a:spcPts val="0"/>
              </a:spcBef>
              <a:spcAft>
                <a:spcPts val="0"/>
              </a:spcAft>
              <a:buSzPts val="1800"/>
              <a:buChar char="●"/>
            </a:pPr>
            <a:r>
              <a:rPr lang="es-419" sz="1800"/>
              <a:t>Manejo de transacciones</a:t>
            </a:r>
            <a:endParaRPr sz="1800"/>
          </a:p>
          <a:p>
            <a:pPr indent="-342900" lvl="0" marL="457200" rtl="0" algn="l">
              <a:spcBef>
                <a:spcPts val="0"/>
              </a:spcBef>
              <a:spcAft>
                <a:spcPts val="0"/>
              </a:spcAft>
              <a:buSzPts val="1800"/>
              <a:buChar char="●"/>
            </a:pPr>
            <a:r>
              <a:rPr lang="es-419" sz="1800"/>
              <a:t>Spring TestContext</a:t>
            </a:r>
            <a:endParaRPr sz="1800"/>
          </a:p>
          <a:p>
            <a:pPr indent="-342900" lvl="0" marL="457200" rtl="0" algn="l">
              <a:spcBef>
                <a:spcPts val="0"/>
              </a:spcBef>
              <a:spcAft>
                <a:spcPts val="0"/>
              </a:spcAft>
              <a:buSzPts val="1800"/>
              <a:buChar char="●"/>
            </a:pPr>
            <a:r>
              <a:rPr lang="es-419" sz="1800"/>
              <a:t>Manejo de excepciones JDBC</a:t>
            </a:r>
            <a:endParaRPr sz="1800"/>
          </a:p>
        </p:txBody>
      </p:sp>
      <p:pic>
        <p:nvPicPr>
          <p:cNvPr descr="Resultado de imagen para spring framework" id="222" name="Google Shape;222;p26"/>
          <p:cNvPicPr preferRelativeResize="0"/>
          <p:nvPr/>
        </p:nvPicPr>
        <p:blipFill>
          <a:blip r:embed="rId3">
            <a:alphaModFix/>
          </a:blip>
          <a:stretch>
            <a:fillRect/>
          </a:stretch>
        </p:blipFill>
        <p:spPr>
          <a:xfrm>
            <a:off x="5540200" y="64375"/>
            <a:ext cx="3308350" cy="228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Spring - Desventajas</a:t>
            </a:r>
            <a:endParaRPr b="1"/>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Curva de aprendizaje</a:t>
            </a:r>
            <a:endParaRPr sz="1800"/>
          </a:p>
          <a:p>
            <a:pPr indent="-342900" lvl="0" marL="457200" rtl="0" algn="l">
              <a:spcBef>
                <a:spcPts val="0"/>
              </a:spcBef>
              <a:spcAft>
                <a:spcPts val="0"/>
              </a:spcAft>
              <a:buSzPts val="1800"/>
              <a:buChar char="●"/>
            </a:pPr>
            <a:r>
              <a:rPr lang="es-419" sz="1800"/>
              <a:t>Permanece cambiando</a:t>
            </a:r>
            <a:endParaRPr sz="1800"/>
          </a:p>
          <a:p>
            <a:pPr indent="-342900" lvl="0" marL="457200" rtl="0" algn="l">
              <a:spcBef>
                <a:spcPts val="0"/>
              </a:spcBef>
              <a:spcAft>
                <a:spcPts val="0"/>
              </a:spcAft>
              <a:buSzPts val="1800"/>
              <a:buChar char="●"/>
            </a:pPr>
            <a:r>
              <a:rPr lang="es-419" sz="1800"/>
              <a:t>Puede resultar más lento que otros frameworks</a:t>
            </a:r>
            <a:endParaRPr sz="1800"/>
          </a:p>
          <a:p>
            <a:pPr indent="-342900" lvl="0" marL="457200" rtl="0" algn="l">
              <a:spcBef>
                <a:spcPts val="0"/>
              </a:spcBef>
              <a:spcAft>
                <a:spcPts val="0"/>
              </a:spcAft>
              <a:buSzPts val="1800"/>
              <a:buChar char="●"/>
            </a:pPr>
            <a:r>
              <a:rPr lang="es-419" sz="1800"/>
              <a:t>Documentación escasa</a:t>
            </a:r>
            <a:endParaRPr sz="1800"/>
          </a:p>
        </p:txBody>
      </p:sp>
      <p:pic>
        <p:nvPicPr>
          <p:cNvPr descr="Resultado de imagen para spring framework" id="229" name="Google Shape;229;p27"/>
          <p:cNvPicPr preferRelativeResize="0"/>
          <p:nvPr/>
        </p:nvPicPr>
        <p:blipFill>
          <a:blip r:embed="rId3">
            <a:alphaModFix/>
          </a:blip>
          <a:stretch>
            <a:fillRect/>
          </a:stretch>
        </p:blipFill>
        <p:spPr>
          <a:xfrm>
            <a:off x="5540200" y="64375"/>
            <a:ext cx="3308350" cy="228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idx="1" type="body"/>
          </p:nvPr>
        </p:nvSpPr>
        <p:spPr>
          <a:xfrm>
            <a:off x="1297500" y="1567550"/>
            <a:ext cx="7038900" cy="29112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marR="355600" rtl="0" algn="l">
              <a:lnSpc>
                <a:spcPct val="100000"/>
              </a:lnSpc>
              <a:spcBef>
                <a:spcPts val="1600"/>
              </a:spcBef>
              <a:spcAft>
                <a:spcPts val="0"/>
              </a:spcAft>
              <a:buClr>
                <a:srgbClr val="FFFFFF"/>
              </a:buClr>
              <a:buSzPts val="1800"/>
              <a:buChar char="●"/>
            </a:pPr>
            <a:r>
              <a:rPr lang="es-419" sz="1800">
                <a:solidFill>
                  <a:srgbClr val="FFFFFF"/>
                </a:solidFill>
              </a:rPr>
              <a:t>Es un lenguaje multiplataforma.</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Char char="●"/>
            </a:pPr>
            <a:r>
              <a:rPr lang="es-419" sz="1800">
                <a:solidFill>
                  <a:srgbClr val="FFFFFF"/>
                </a:solidFill>
              </a:rPr>
              <a:t>Orientado al desarrollo de aplicaciones web dinámicas con acceso a BD</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Char char="●"/>
            </a:pPr>
            <a:r>
              <a:rPr lang="es-419" sz="1800">
                <a:solidFill>
                  <a:srgbClr val="FFFFFF"/>
                </a:solidFill>
              </a:rPr>
              <a:t>Capacidad de conexión con la mayoría de los motores de base de datos ( Por ej MySQL y PostgreSQL)</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Char char="●"/>
            </a:pPr>
            <a:r>
              <a:rPr lang="es-419" sz="1800">
                <a:solidFill>
                  <a:srgbClr val="FFFFFF"/>
                </a:solidFill>
              </a:rPr>
              <a:t>Gran cantidad de módulos</a:t>
            </a:r>
            <a:endParaRPr sz="1800">
              <a:solidFill>
                <a:srgbClr val="FFFFFF"/>
              </a:solidFill>
            </a:endParaRPr>
          </a:p>
        </p:txBody>
      </p:sp>
      <p:pic>
        <p:nvPicPr>
          <p:cNvPr id="235" name="Google Shape;235;p28"/>
          <p:cNvPicPr preferRelativeResize="0"/>
          <p:nvPr/>
        </p:nvPicPr>
        <p:blipFill>
          <a:blip r:embed="rId3">
            <a:alphaModFix/>
          </a:blip>
          <a:stretch>
            <a:fillRect/>
          </a:stretch>
        </p:blipFill>
        <p:spPr>
          <a:xfrm>
            <a:off x="6587475" y="365125"/>
            <a:ext cx="2038350" cy="1095375"/>
          </a:xfrm>
          <a:prstGeom prst="rect">
            <a:avLst/>
          </a:prstGeom>
          <a:noFill/>
          <a:ln>
            <a:noFill/>
          </a:ln>
        </p:spPr>
      </p:pic>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Ventajas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Desventajas</a:t>
            </a:r>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marR="355600" rtl="0" algn="l">
              <a:lnSpc>
                <a:spcPct val="100000"/>
              </a:lnSpc>
              <a:spcBef>
                <a:spcPts val="1600"/>
              </a:spcBef>
              <a:spcAft>
                <a:spcPts val="0"/>
              </a:spcAft>
              <a:buClr>
                <a:srgbClr val="FFFFFF"/>
              </a:buClr>
              <a:buSzPts val="1800"/>
              <a:buFont typeface="Lato"/>
              <a:buChar char="●"/>
            </a:pPr>
            <a:r>
              <a:rPr lang="es-419" sz="1800">
                <a:solidFill>
                  <a:srgbClr val="FFFFFF"/>
                </a:solidFill>
              </a:rPr>
              <a:t>La ofuscación del código representa un costo en tiempos de ejecución.</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Font typeface="Lato"/>
              <a:buChar char="●"/>
            </a:pPr>
            <a:r>
              <a:rPr lang="es-419" sz="1800">
                <a:solidFill>
                  <a:srgbClr val="FFFFFF"/>
                </a:solidFill>
              </a:rPr>
              <a:t>Es necesario conocer HTML .</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Font typeface="Lato"/>
              <a:buChar char="●"/>
            </a:pPr>
            <a:r>
              <a:rPr lang="es-419" sz="1800">
                <a:solidFill>
                  <a:srgbClr val="FFFFFF"/>
                </a:solidFill>
              </a:rPr>
              <a:t>Complejidad para solucionar brechas de seguridad</a:t>
            </a:r>
            <a:endParaRPr sz="1800">
              <a:solidFill>
                <a:srgbClr val="FFFFFF"/>
              </a:solidFill>
            </a:endParaRPr>
          </a:p>
          <a:p>
            <a:pPr indent="-342900" lvl="0" marL="457200" marR="355600" rtl="0" algn="l">
              <a:lnSpc>
                <a:spcPct val="100000"/>
              </a:lnSpc>
              <a:spcBef>
                <a:spcPts val="0"/>
              </a:spcBef>
              <a:spcAft>
                <a:spcPts val="0"/>
              </a:spcAft>
              <a:buClr>
                <a:srgbClr val="FFFFFF"/>
              </a:buClr>
              <a:buSzPts val="1800"/>
              <a:buFont typeface="Lato"/>
              <a:buChar char="●"/>
            </a:pPr>
            <a:r>
              <a:rPr lang="es-419" sz="1800">
                <a:solidFill>
                  <a:srgbClr val="FFFFFF"/>
                </a:solidFill>
              </a:rPr>
              <a:t> Se necesita instalar un servidor web.</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pic>
        <p:nvPicPr>
          <p:cNvPr id="243" name="Google Shape;243;p29"/>
          <p:cNvPicPr preferRelativeResize="0"/>
          <p:nvPr/>
        </p:nvPicPr>
        <p:blipFill>
          <a:blip r:embed="rId3">
            <a:alphaModFix/>
          </a:blip>
          <a:stretch>
            <a:fillRect/>
          </a:stretch>
        </p:blipFill>
        <p:spPr>
          <a:xfrm>
            <a:off x="6587475" y="365125"/>
            <a:ext cx="2038350" cy="109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Frameworks de PHP</a:t>
            </a:r>
            <a:endParaRPr/>
          </a:p>
        </p:txBody>
      </p:sp>
      <p:sp>
        <p:nvSpPr>
          <p:cNvPr id="249" name="Google Shape;249;p30"/>
          <p:cNvSpPr txBox="1"/>
          <p:nvPr>
            <p:ph idx="1" type="body"/>
          </p:nvPr>
        </p:nvSpPr>
        <p:spPr>
          <a:xfrm>
            <a:off x="666950" y="17726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s-419" sz="1800">
                <a:solidFill>
                  <a:srgbClr val="FFFFFF"/>
                </a:solidFill>
              </a:rPr>
              <a:t> Ambos poseen cross-platform features</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Soportan full-text search and Scaffolding.</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pic>
        <p:nvPicPr>
          <p:cNvPr id="250" name="Google Shape;250;p30"/>
          <p:cNvPicPr preferRelativeResize="0"/>
          <p:nvPr/>
        </p:nvPicPr>
        <p:blipFill>
          <a:blip r:embed="rId3">
            <a:alphaModFix/>
          </a:blip>
          <a:stretch>
            <a:fillRect/>
          </a:stretch>
        </p:blipFill>
        <p:spPr>
          <a:xfrm>
            <a:off x="5310100" y="334800"/>
            <a:ext cx="3492024" cy="1754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Comparativa</a:t>
            </a:r>
            <a:endParaRPr/>
          </a:p>
        </p:txBody>
      </p:sp>
      <p:sp>
        <p:nvSpPr>
          <p:cNvPr id="256" name="Google Shape;256;p31"/>
          <p:cNvSpPr txBox="1"/>
          <p:nvPr>
            <p:ph idx="1" type="body"/>
          </p:nvPr>
        </p:nvSpPr>
        <p:spPr>
          <a:xfrm>
            <a:off x="788475" y="15979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s-419" sz="1800">
                <a:solidFill>
                  <a:srgbClr val="FFFFFF"/>
                </a:solidFill>
              </a:rPr>
              <a:t>Performance(loading speed): Laravel</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Popularity: Laravel</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Speed development: Symfony</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Middleware: Same</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Modularity: Symfony</a:t>
            </a:r>
            <a:endParaRPr sz="1800">
              <a:solidFill>
                <a:srgbClr val="FFFFFF"/>
              </a:solidFill>
            </a:endParaRPr>
          </a:p>
          <a:p>
            <a:pPr indent="-342900" lvl="0" marL="457200" rtl="0" algn="l">
              <a:spcBef>
                <a:spcPts val="0"/>
              </a:spcBef>
              <a:spcAft>
                <a:spcPts val="0"/>
              </a:spcAft>
              <a:buClr>
                <a:srgbClr val="FFFFFF"/>
              </a:buClr>
              <a:buSzPts val="1800"/>
              <a:buChar char="●"/>
            </a:pPr>
            <a:r>
              <a:rPr lang="es-419" sz="1800">
                <a:solidFill>
                  <a:srgbClr val="FFFFFF"/>
                </a:solidFill>
              </a:rPr>
              <a:t>Database Support: </a:t>
            </a:r>
            <a:r>
              <a:rPr lang="es-419" sz="1800">
                <a:solidFill>
                  <a:srgbClr val="FFFFFF"/>
                </a:solidFill>
              </a:rPr>
              <a:t>Symfony</a:t>
            </a:r>
            <a:endParaRPr sz="1800">
              <a:solidFill>
                <a:srgbClr val="FFFFFF"/>
              </a:solidFill>
            </a:endParaRPr>
          </a:p>
        </p:txBody>
      </p:sp>
      <p:pic>
        <p:nvPicPr>
          <p:cNvPr id="257" name="Google Shape;257;p31"/>
          <p:cNvPicPr preferRelativeResize="0"/>
          <p:nvPr/>
        </p:nvPicPr>
        <p:blipFill>
          <a:blip r:embed="rId3">
            <a:alphaModFix/>
          </a:blip>
          <a:stretch>
            <a:fillRect/>
          </a:stretch>
        </p:blipFill>
        <p:spPr>
          <a:xfrm>
            <a:off x="5310100" y="334800"/>
            <a:ext cx="3492024" cy="175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49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Tecnologías</a:t>
            </a:r>
            <a:r>
              <a:rPr lang="es-419"/>
              <a:t> Investigadas:</a:t>
            </a:r>
            <a:endParaRPr>
              <a:solidFill>
                <a:srgbClr val="FF0000"/>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800"/>
              <a:t>-PHP (Laravel, Symfony)</a:t>
            </a:r>
            <a:endParaRPr sz="1800"/>
          </a:p>
          <a:p>
            <a:pPr indent="0" lvl="0" marL="0" rtl="0" algn="l">
              <a:spcBef>
                <a:spcPts val="1600"/>
              </a:spcBef>
              <a:spcAft>
                <a:spcPts val="0"/>
              </a:spcAft>
              <a:buNone/>
            </a:pPr>
            <a:r>
              <a:rPr lang="es-419" sz="1800"/>
              <a:t>-Java (Spring)</a:t>
            </a:r>
            <a:endParaRPr sz="1800"/>
          </a:p>
          <a:p>
            <a:pPr indent="0" lvl="0" marL="0" rtl="0" algn="l">
              <a:spcBef>
                <a:spcPts val="1600"/>
              </a:spcBef>
              <a:spcAft>
                <a:spcPts val="0"/>
              </a:spcAft>
              <a:buNone/>
            </a:pPr>
            <a:r>
              <a:rPr lang="es-419" sz="1800"/>
              <a:t>-Python (Django)</a:t>
            </a:r>
            <a:endParaRPr sz="1800"/>
          </a:p>
          <a:p>
            <a:pPr indent="0" lvl="0" marL="0" rtl="0" algn="l">
              <a:spcBef>
                <a:spcPts val="1600"/>
              </a:spcBef>
              <a:spcAft>
                <a:spcPts val="0"/>
              </a:spcAft>
              <a:buNone/>
            </a:pPr>
            <a:r>
              <a:rPr lang="es-419" sz="1800"/>
              <a:t>-Javascript (Node.JS)</a:t>
            </a:r>
            <a:endParaRPr sz="1800"/>
          </a:p>
          <a:p>
            <a:pPr indent="0" lvl="0" marL="0" rtl="0" algn="l">
              <a:spcBef>
                <a:spcPts val="1600"/>
              </a:spcBef>
              <a:spcAft>
                <a:spcPts val="0"/>
              </a:spcAft>
              <a:buNone/>
            </a:pPr>
            <a:r>
              <a:rPr lang="es-419" sz="1800"/>
              <a:t>-C# (ASP.NET Core)</a:t>
            </a:r>
            <a:endParaRPr sz="18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NodeJS</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Entorno en tiempo de </a:t>
            </a:r>
            <a:r>
              <a:rPr lang="es-419" sz="1800"/>
              <a:t>ejecución</a:t>
            </a:r>
            <a:r>
              <a:rPr lang="es-419" sz="1800"/>
              <a:t> multiplataforma</a:t>
            </a:r>
            <a:endParaRPr sz="1800"/>
          </a:p>
          <a:p>
            <a:pPr indent="-342900" lvl="0" marL="457200" rtl="0" algn="l">
              <a:spcBef>
                <a:spcPts val="0"/>
              </a:spcBef>
              <a:spcAft>
                <a:spcPts val="0"/>
              </a:spcAft>
              <a:buSzPts val="1800"/>
              <a:buChar char="●"/>
            </a:pPr>
            <a:r>
              <a:rPr lang="es-419" sz="1800"/>
              <a:t>Arquitectura orientada a  eventos</a:t>
            </a:r>
            <a:endParaRPr sz="1800"/>
          </a:p>
          <a:p>
            <a:pPr indent="-342900" lvl="0" marL="457200" rtl="0" algn="l">
              <a:spcBef>
                <a:spcPts val="0"/>
              </a:spcBef>
              <a:spcAft>
                <a:spcPts val="0"/>
              </a:spcAft>
              <a:buSzPts val="1800"/>
              <a:buChar char="●"/>
            </a:pPr>
            <a:r>
              <a:rPr lang="es-419" sz="1800"/>
              <a:t>Asíncrono</a:t>
            </a:r>
            <a:endParaRPr sz="1800"/>
          </a:p>
          <a:p>
            <a:pPr indent="-342900" lvl="0" marL="457200" rtl="0" algn="l">
              <a:spcBef>
                <a:spcPts val="0"/>
              </a:spcBef>
              <a:spcAft>
                <a:spcPts val="0"/>
              </a:spcAft>
              <a:buSzPts val="1800"/>
              <a:buChar char="●"/>
            </a:pPr>
            <a:r>
              <a:rPr lang="es-419" sz="1800"/>
              <a:t>Utiliza el motor V8 de Google</a:t>
            </a:r>
            <a:endParaRPr sz="1800"/>
          </a:p>
          <a:p>
            <a:pPr indent="-342900" lvl="0" marL="457200" rtl="0" algn="l">
              <a:spcBef>
                <a:spcPts val="0"/>
              </a:spcBef>
              <a:spcAft>
                <a:spcPts val="0"/>
              </a:spcAft>
              <a:buSzPts val="1800"/>
              <a:buChar char="●"/>
            </a:pPr>
            <a:r>
              <a:rPr lang="es-419" sz="1800"/>
              <a:t>Javascript</a:t>
            </a:r>
            <a:endParaRPr sz="1800"/>
          </a:p>
          <a:p>
            <a:pPr indent="-342900" lvl="0" marL="457200" rtl="0" algn="l">
              <a:spcBef>
                <a:spcPts val="0"/>
              </a:spcBef>
              <a:spcAft>
                <a:spcPts val="0"/>
              </a:spcAft>
              <a:buSzPts val="1800"/>
              <a:buChar char="●"/>
            </a:pPr>
            <a:r>
              <a:rPr lang="es-419" sz="1800"/>
              <a:t>Del lado del servidor </a:t>
            </a:r>
            <a:endParaRPr sz="1800"/>
          </a:p>
          <a:p>
            <a:pPr indent="-342900" lvl="0" marL="457200" rtl="0" algn="l">
              <a:spcBef>
                <a:spcPts val="0"/>
              </a:spcBef>
              <a:spcAft>
                <a:spcPts val="0"/>
              </a:spcAft>
              <a:buSzPts val="1800"/>
              <a:buChar char="●"/>
            </a:pPr>
            <a:r>
              <a:rPr lang="es-419" sz="1800"/>
              <a:t>Código</a:t>
            </a:r>
            <a:r>
              <a:rPr lang="es-419" sz="1800"/>
              <a:t> libre</a:t>
            </a:r>
            <a:endParaRPr sz="1800"/>
          </a:p>
          <a:p>
            <a:pPr indent="-342900" lvl="0" marL="457200" rtl="0" algn="l">
              <a:spcBef>
                <a:spcPts val="0"/>
              </a:spcBef>
              <a:spcAft>
                <a:spcPts val="0"/>
              </a:spcAft>
              <a:buSzPts val="1800"/>
              <a:buChar char="●"/>
            </a:pPr>
            <a:r>
              <a:rPr lang="es-419" sz="1800"/>
              <a:t>Mac OS X, Windows, Linux</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5202400" y="0"/>
            <a:ext cx="3941601" cy="24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NodeJS - Ventajas</a:t>
            </a:r>
            <a:endParaRPr b="1"/>
          </a:p>
        </p:txBody>
      </p:sp>
      <p:sp>
        <p:nvSpPr>
          <p:cNvPr id="154" name="Google Shape;154;p16"/>
          <p:cNvSpPr txBox="1"/>
          <p:nvPr>
            <p:ph idx="1" type="body"/>
          </p:nvPr>
        </p:nvSpPr>
        <p:spPr>
          <a:xfrm>
            <a:off x="1297500" y="14062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Arquitectura orientada a eventos</a:t>
            </a:r>
            <a:endParaRPr sz="1800"/>
          </a:p>
          <a:p>
            <a:pPr indent="-342900" lvl="0" marL="457200" rtl="0" algn="l">
              <a:spcBef>
                <a:spcPts val="0"/>
              </a:spcBef>
              <a:spcAft>
                <a:spcPts val="0"/>
              </a:spcAft>
              <a:buSzPts val="1800"/>
              <a:buChar char="●"/>
            </a:pPr>
            <a:r>
              <a:rPr lang="es-419" sz="1800"/>
              <a:t>Node Package Manager</a:t>
            </a:r>
            <a:endParaRPr sz="1800"/>
          </a:p>
          <a:p>
            <a:pPr indent="-342900" lvl="0" marL="457200" rtl="0" algn="l">
              <a:spcBef>
                <a:spcPts val="0"/>
              </a:spcBef>
              <a:spcAft>
                <a:spcPts val="0"/>
              </a:spcAft>
              <a:buSzPts val="1800"/>
              <a:buChar char="●"/>
            </a:pPr>
            <a:r>
              <a:rPr lang="es-419" sz="1800"/>
              <a:t>Variedad de servidores(Unix, Microsoft, Mac)</a:t>
            </a:r>
            <a:endParaRPr sz="1800"/>
          </a:p>
          <a:p>
            <a:pPr indent="-342900" lvl="0" marL="457200" rtl="0" algn="l">
              <a:spcBef>
                <a:spcPts val="0"/>
              </a:spcBef>
              <a:spcAft>
                <a:spcPts val="0"/>
              </a:spcAft>
              <a:buSzPts val="1800"/>
              <a:buChar char="●"/>
            </a:pPr>
            <a:r>
              <a:rPr lang="es-419" sz="1800"/>
              <a:t>E</a:t>
            </a:r>
            <a:r>
              <a:rPr lang="es-419" sz="1800"/>
              <a:t>levado rendimiento: Arquitecturas sólidas y potentes. </a:t>
            </a:r>
            <a:endParaRPr sz="1800"/>
          </a:p>
          <a:p>
            <a:pPr indent="-342900" lvl="0" marL="457200" rtl="0" algn="l">
              <a:spcBef>
                <a:spcPts val="0"/>
              </a:spcBef>
              <a:spcAft>
                <a:spcPts val="0"/>
              </a:spcAft>
              <a:buSzPts val="1800"/>
              <a:buChar char="●"/>
            </a:pPr>
            <a:r>
              <a:rPr lang="es-419" sz="1800"/>
              <a:t>Utiliza Javascript</a:t>
            </a:r>
            <a:endParaRPr sz="1800"/>
          </a:p>
          <a:p>
            <a:pPr indent="-342900" lvl="0" marL="457200" rtl="0" algn="l">
              <a:spcBef>
                <a:spcPts val="0"/>
              </a:spcBef>
              <a:spcAft>
                <a:spcPts val="0"/>
              </a:spcAft>
              <a:buSzPts val="1800"/>
              <a:buChar char="●"/>
            </a:pPr>
            <a:r>
              <a:rPr lang="es-419" sz="1800"/>
              <a:t>Alta capacidad de escalabilidad</a:t>
            </a:r>
            <a:endParaRPr sz="1800"/>
          </a:p>
          <a:p>
            <a:pPr indent="-342900" lvl="0" marL="457200" rtl="0" algn="l">
              <a:spcBef>
                <a:spcPts val="0"/>
              </a:spcBef>
              <a:spcAft>
                <a:spcPts val="0"/>
              </a:spcAft>
              <a:buSzPts val="1800"/>
              <a:buChar char="●"/>
            </a:pPr>
            <a:r>
              <a:rPr lang="es-419" sz="1800"/>
              <a:t>Funcionamiento de las apps </a:t>
            </a:r>
            <a:r>
              <a:rPr lang="es-419" sz="1800"/>
              <a:t>más</a:t>
            </a:r>
            <a:r>
              <a:rPr lang="es-419" sz="1800"/>
              <a:t> </a:t>
            </a:r>
            <a:r>
              <a:rPr lang="es-419" sz="1800"/>
              <a:t>ágil</a:t>
            </a:r>
            <a:r>
              <a:rPr lang="es-419" sz="1800"/>
              <a:t> y potente</a:t>
            </a:r>
            <a:endParaRPr sz="1800"/>
          </a:p>
          <a:p>
            <a:pPr indent="-342900" lvl="0" marL="457200" rtl="0" algn="l">
              <a:spcBef>
                <a:spcPts val="0"/>
              </a:spcBef>
              <a:spcAft>
                <a:spcPts val="0"/>
              </a:spcAft>
              <a:buSzPts val="1800"/>
              <a:buChar char="●"/>
            </a:pPr>
            <a:r>
              <a:rPr lang="es-419" sz="1800"/>
              <a:t>Motor V8 de Google</a:t>
            </a:r>
            <a:endParaRPr sz="1800"/>
          </a:p>
          <a:p>
            <a:pPr indent="-342900" lvl="0" marL="457200" rtl="0" algn="l">
              <a:spcBef>
                <a:spcPts val="0"/>
              </a:spcBef>
              <a:spcAft>
                <a:spcPts val="0"/>
              </a:spcAft>
              <a:buSzPts val="1800"/>
              <a:buChar char="●"/>
            </a:pPr>
            <a:r>
              <a:rPr lang="es-419" sz="1800"/>
              <a:t>Transferencia de info </a:t>
            </a:r>
            <a:r>
              <a:rPr lang="es-419" sz="1800"/>
              <a:t>más</a:t>
            </a:r>
            <a:r>
              <a:rPr lang="es-419" sz="1800"/>
              <a:t> </a:t>
            </a:r>
            <a:r>
              <a:rPr lang="es-419" sz="1800"/>
              <a:t>rápida</a:t>
            </a:r>
            <a:r>
              <a:rPr lang="es-419" sz="1800"/>
              <a:t> e inmediata</a:t>
            </a:r>
            <a:endParaRPr sz="1800"/>
          </a:p>
          <a:p>
            <a:pPr indent="-342900" lvl="0" marL="457200" rtl="0" algn="l">
              <a:spcBef>
                <a:spcPts val="0"/>
              </a:spcBef>
              <a:spcAft>
                <a:spcPts val="0"/>
              </a:spcAft>
              <a:buSzPts val="1800"/>
              <a:buChar char="●"/>
            </a:pPr>
            <a:r>
              <a:rPr lang="es-419" sz="1800"/>
              <a:t>Rapidez</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5" name="Google Shape;155;p16"/>
          <p:cNvPicPr preferRelativeResize="0"/>
          <p:nvPr/>
        </p:nvPicPr>
        <p:blipFill>
          <a:blip r:embed="rId3">
            <a:alphaModFix/>
          </a:blip>
          <a:stretch>
            <a:fillRect/>
          </a:stretch>
        </p:blipFill>
        <p:spPr>
          <a:xfrm>
            <a:off x="5202400" y="0"/>
            <a:ext cx="3941601" cy="241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NodeJS - Desventajas</a:t>
            </a:r>
            <a:endParaRPr b="1"/>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API en constante </a:t>
            </a:r>
            <a:r>
              <a:rPr lang="es-419" sz="1800"/>
              <a:t>actualización</a:t>
            </a:r>
            <a:endParaRPr sz="1800"/>
          </a:p>
          <a:p>
            <a:pPr indent="-342900" lvl="0" marL="457200" rtl="0" algn="l">
              <a:spcBef>
                <a:spcPts val="0"/>
              </a:spcBef>
              <a:spcAft>
                <a:spcPts val="0"/>
              </a:spcAft>
              <a:buSzPts val="1800"/>
              <a:buChar char="●"/>
            </a:pPr>
            <a:r>
              <a:rPr lang="es-419" sz="1800"/>
              <a:t>Falta de </a:t>
            </a:r>
            <a:r>
              <a:rPr lang="es-419" sz="1800"/>
              <a:t>librería</a:t>
            </a:r>
            <a:r>
              <a:rPr lang="es-419" sz="1800"/>
              <a:t> </a:t>
            </a:r>
            <a:r>
              <a:rPr lang="es-419" sz="1800"/>
              <a:t>estándar</a:t>
            </a:r>
            <a:endParaRPr sz="1800"/>
          </a:p>
          <a:p>
            <a:pPr indent="-342900" lvl="0" marL="457200" rtl="0" algn="l">
              <a:spcBef>
                <a:spcPts val="0"/>
              </a:spcBef>
              <a:spcAft>
                <a:spcPts val="0"/>
              </a:spcAft>
              <a:buSzPts val="1800"/>
              <a:buChar char="●"/>
            </a:pPr>
            <a:r>
              <a:rPr lang="es-419" sz="1800"/>
              <a:t>No existencia de una manera formal de programar</a:t>
            </a:r>
            <a:endParaRPr sz="1800"/>
          </a:p>
          <a:p>
            <a:pPr indent="-342900" lvl="0" marL="457200" rtl="0" algn="l">
              <a:spcBef>
                <a:spcPts val="0"/>
              </a:spcBef>
              <a:spcAft>
                <a:spcPts val="0"/>
              </a:spcAft>
              <a:buSzPts val="1800"/>
              <a:buChar char="●"/>
            </a:pPr>
            <a:r>
              <a:rPr lang="es-419" sz="1800"/>
              <a:t>Falta inherente de </a:t>
            </a:r>
            <a:r>
              <a:rPr lang="es-419" sz="1800"/>
              <a:t>organización</a:t>
            </a:r>
            <a:r>
              <a:rPr lang="es-419" sz="1800"/>
              <a:t> de </a:t>
            </a:r>
            <a:r>
              <a:rPr lang="es-419" sz="1800"/>
              <a:t>código</a:t>
            </a:r>
            <a:endParaRPr sz="1800"/>
          </a:p>
          <a:p>
            <a:pPr indent="-342900" lvl="0" marL="457200" rtl="0" algn="l">
              <a:spcBef>
                <a:spcPts val="0"/>
              </a:spcBef>
              <a:spcAft>
                <a:spcPts val="0"/>
              </a:spcAft>
              <a:buSzPts val="1800"/>
              <a:buChar char="●"/>
            </a:pPr>
            <a:r>
              <a:rPr lang="es-419" sz="1800"/>
              <a:t>Callbacks</a:t>
            </a:r>
            <a:endParaRPr sz="1800"/>
          </a:p>
          <a:p>
            <a:pPr indent="-342900" lvl="0" marL="457200" rtl="0" algn="l">
              <a:spcBef>
                <a:spcPts val="0"/>
              </a:spcBef>
              <a:spcAft>
                <a:spcPts val="0"/>
              </a:spcAft>
              <a:buSzPts val="1800"/>
              <a:buChar char="●"/>
            </a:pPr>
            <a:r>
              <a:rPr lang="es-419" sz="1800"/>
              <a:t>Refactor</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5202400" y="0"/>
            <a:ext cx="3941601" cy="241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NodeJS - Usos reales</a:t>
            </a:r>
            <a:endParaRPr b="1"/>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419" sz="1700"/>
              <a:t>Aplicaciones web, aplicaciones en línea de comandos, scripts para administración de sistemas, todo tipo de aplicaciones de red, etc.</a:t>
            </a:r>
            <a:endParaRPr sz="1700"/>
          </a:p>
          <a:p>
            <a:pPr indent="-336550" lvl="0" marL="457200" rtl="0" algn="l">
              <a:spcBef>
                <a:spcPts val="1600"/>
              </a:spcBef>
              <a:spcAft>
                <a:spcPts val="0"/>
              </a:spcAft>
              <a:buSzPts val="1700"/>
              <a:buChar char="●"/>
            </a:pPr>
            <a:r>
              <a:rPr b="1" lang="es-419" sz="1700"/>
              <a:t>Paypal </a:t>
            </a:r>
            <a:r>
              <a:rPr lang="es-419" sz="1700"/>
              <a:t>(2x rapidez tareas de desarrollo web - reducción a un tercio la cantidad de código)</a:t>
            </a:r>
            <a:endParaRPr sz="1700"/>
          </a:p>
          <a:p>
            <a:pPr indent="-336550" lvl="0" marL="457200" rtl="0" algn="l">
              <a:spcBef>
                <a:spcPts val="1600"/>
              </a:spcBef>
              <a:spcAft>
                <a:spcPts val="0"/>
              </a:spcAft>
              <a:buSzPts val="1700"/>
              <a:buChar char="●"/>
            </a:pPr>
            <a:r>
              <a:rPr b="1" lang="es-419" sz="1700"/>
              <a:t>Netflix </a:t>
            </a:r>
            <a:r>
              <a:rPr lang="es-419" sz="1700"/>
              <a:t>(tiempo de carga -70%)</a:t>
            </a:r>
            <a:endParaRPr sz="1700"/>
          </a:p>
          <a:p>
            <a:pPr indent="-336550" lvl="0" marL="457200" rtl="0" algn="l">
              <a:spcBef>
                <a:spcPts val="1600"/>
              </a:spcBef>
              <a:spcAft>
                <a:spcPts val="0"/>
              </a:spcAft>
              <a:buSzPts val="1700"/>
              <a:buChar char="●"/>
            </a:pPr>
            <a:r>
              <a:rPr b="1" lang="es-419" sz="1700"/>
              <a:t>Linkedin</a:t>
            </a:r>
            <a:r>
              <a:rPr lang="es-419" sz="1700"/>
              <a:t>( 5 veces menos servidores necesarios)</a:t>
            </a:r>
            <a:endParaRPr sz="1700"/>
          </a:p>
          <a:p>
            <a:pPr indent="-336550" lvl="0" marL="457200" rtl="0" algn="l">
              <a:spcBef>
                <a:spcPts val="1600"/>
              </a:spcBef>
              <a:spcAft>
                <a:spcPts val="0"/>
              </a:spcAft>
              <a:buSzPts val="1700"/>
              <a:buChar char="●"/>
            </a:pPr>
            <a:r>
              <a:rPr lang="es-419" sz="1700"/>
              <a:t>Base de datos de la </a:t>
            </a:r>
            <a:r>
              <a:rPr b="1" lang="es-419" sz="1700"/>
              <a:t>NASA </a:t>
            </a:r>
            <a:r>
              <a:rPr lang="es-419" sz="1700"/>
              <a:t>(tiempos de espera 300 veces inferiores)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pic>
        <p:nvPicPr>
          <p:cNvPr id="169" name="Google Shape;169;p18"/>
          <p:cNvPicPr preferRelativeResize="0"/>
          <p:nvPr/>
        </p:nvPicPr>
        <p:blipFill>
          <a:blip r:embed="rId3">
            <a:alphaModFix/>
          </a:blip>
          <a:stretch>
            <a:fillRect/>
          </a:stretch>
        </p:blipFill>
        <p:spPr>
          <a:xfrm>
            <a:off x="6359650" y="0"/>
            <a:ext cx="2784349" cy="1705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28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ASP.NET</a:t>
            </a:r>
            <a:endParaRPr/>
          </a:p>
        </p:txBody>
      </p:sp>
      <p:sp>
        <p:nvSpPr>
          <p:cNvPr id="175" name="Google Shape;175;p19"/>
          <p:cNvSpPr txBox="1"/>
          <p:nvPr>
            <p:ph idx="1" type="body"/>
          </p:nvPr>
        </p:nvSpPr>
        <p:spPr>
          <a:xfrm>
            <a:off x="1201200" y="1567550"/>
            <a:ext cx="72243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Framework para desarrollo de aplicaciones y servicios web</a:t>
            </a:r>
            <a:endParaRPr sz="1800"/>
          </a:p>
          <a:p>
            <a:pPr indent="-342900" lvl="0" marL="457200" rtl="0" algn="l">
              <a:spcBef>
                <a:spcPts val="0"/>
              </a:spcBef>
              <a:spcAft>
                <a:spcPts val="0"/>
              </a:spcAft>
              <a:buSzPts val="1800"/>
              <a:buChar char="●"/>
            </a:pPr>
            <a:r>
              <a:rPr lang="es-419" sz="1800"/>
              <a:t>Desarrollado por Microsoft</a:t>
            </a:r>
            <a:endParaRPr sz="1800"/>
          </a:p>
          <a:p>
            <a:pPr indent="-342900" lvl="0" marL="457200" rtl="0" algn="l">
              <a:spcBef>
                <a:spcPts val="0"/>
              </a:spcBef>
              <a:spcAft>
                <a:spcPts val="0"/>
              </a:spcAft>
              <a:buSzPts val="1800"/>
              <a:buChar char="●"/>
            </a:pPr>
            <a:r>
              <a:rPr lang="es-419" sz="1800"/>
              <a:t>Del lado del servidor</a:t>
            </a:r>
            <a:endParaRPr sz="1800"/>
          </a:p>
          <a:p>
            <a:pPr indent="-342900" lvl="0" marL="457200" rtl="0" algn="l">
              <a:spcBef>
                <a:spcPts val="0"/>
              </a:spcBef>
              <a:spcAft>
                <a:spcPts val="0"/>
              </a:spcAft>
              <a:buSzPts val="1800"/>
              <a:buChar char="●"/>
            </a:pPr>
            <a:r>
              <a:rPr lang="es-419" sz="1800"/>
              <a:t>Trabaja sobre .net Framework.</a:t>
            </a:r>
            <a:endParaRPr sz="1800"/>
          </a:p>
          <a:p>
            <a:pPr indent="-342900" lvl="0" marL="457200" rtl="0" algn="l">
              <a:spcBef>
                <a:spcPts val="0"/>
              </a:spcBef>
              <a:spcAft>
                <a:spcPts val="0"/>
              </a:spcAft>
              <a:buSzPts val="1800"/>
              <a:buChar char="●"/>
            </a:pPr>
            <a:r>
              <a:rPr lang="es-419" sz="1800"/>
              <a:t>Código libre.</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28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ASP.NET - Ventajas</a:t>
            </a:r>
            <a:endParaRPr/>
          </a:p>
        </p:txBody>
      </p:sp>
      <p:sp>
        <p:nvSpPr>
          <p:cNvPr id="181" name="Google Shape;181;p20"/>
          <p:cNvSpPr txBox="1"/>
          <p:nvPr>
            <p:ph idx="1" type="body"/>
          </p:nvPr>
        </p:nvSpPr>
        <p:spPr>
          <a:xfrm>
            <a:off x="1201200" y="1567550"/>
            <a:ext cx="72243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Al correr sobre .net, se puede utilizar con cualquier lenguaje soportado por este framework (C#, VisualBasic.net, C++, Perl, Python, etc). Aunque es </a:t>
            </a:r>
            <a:r>
              <a:rPr lang="es-419" sz="1800"/>
              <a:t>más</a:t>
            </a:r>
            <a:r>
              <a:rPr lang="es-419" sz="1800"/>
              <a:t> conocido por su uso con C#.</a:t>
            </a:r>
            <a:endParaRPr sz="1800"/>
          </a:p>
          <a:p>
            <a:pPr indent="-342900" lvl="0" marL="457200" rtl="0" algn="l">
              <a:spcBef>
                <a:spcPts val="0"/>
              </a:spcBef>
              <a:spcAft>
                <a:spcPts val="0"/>
              </a:spcAft>
              <a:buSzPts val="1800"/>
              <a:buChar char="●"/>
            </a:pPr>
            <a:r>
              <a:rPr lang="es-419" sz="1800"/>
              <a:t>Provee un nivel de seguridad </a:t>
            </a:r>
            <a:r>
              <a:rPr lang="es-419" sz="1800"/>
              <a:t>básico</a:t>
            </a:r>
            <a:r>
              <a:rPr lang="es-419" sz="1800"/>
              <a:t>.</a:t>
            </a:r>
            <a:endParaRPr sz="1800"/>
          </a:p>
          <a:p>
            <a:pPr indent="-342900" lvl="0" marL="457200" rtl="0" algn="l">
              <a:spcBef>
                <a:spcPts val="0"/>
              </a:spcBef>
              <a:spcAft>
                <a:spcPts val="0"/>
              </a:spcAft>
              <a:buSzPts val="1800"/>
              <a:buChar char="●"/>
            </a:pPr>
            <a:r>
              <a:rPr lang="es-419" sz="1800"/>
              <a:t>Gran conjunto de </a:t>
            </a:r>
            <a:r>
              <a:rPr lang="es-419" sz="1800"/>
              <a:t>librerías</a:t>
            </a:r>
            <a:r>
              <a:rPr lang="es-419" sz="1800"/>
              <a:t>, </a:t>
            </a:r>
            <a:r>
              <a:rPr lang="es-419" sz="1800"/>
              <a:t>fáciles</a:t>
            </a:r>
            <a:r>
              <a:rPr lang="es-419" sz="1800"/>
              <a:t> de usar.</a:t>
            </a:r>
            <a:endParaRPr sz="1800"/>
          </a:p>
          <a:p>
            <a:pPr indent="0" lvl="0" marL="45720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28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t>ASP.NET - Desventajas</a:t>
            </a:r>
            <a:endParaRPr/>
          </a:p>
        </p:txBody>
      </p:sp>
      <p:sp>
        <p:nvSpPr>
          <p:cNvPr id="187" name="Google Shape;187;p21"/>
          <p:cNvSpPr txBox="1"/>
          <p:nvPr>
            <p:ph idx="1" type="body"/>
          </p:nvPr>
        </p:nvSpPr>
        <p:spPr>
          <a:xfrm>
            <a:off x="1201200" y="1567550"/>
            <a:ext cx="72243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Debe correr sobre servidores Windows.</a:t>
            </a:r>
            <a:endParaRPr sz="1800"/>
          </a:p>
          <a:p>
            <a:pPr indent="-342900" lvl="0" marL="457200" rtl="0" algn="l">
              <a:spcBef>
                <a:spcPts val="0"/>
              </a:spcBef>
              <a:spcAft>
                <a:spcPts val="0"/>
              </a:spcAft>
              <a:buSzPts val="1800"/>
              <a:buChar char="●"/>
            </a:pPr>
            <a:r>
              <a:rPr lang="es-419" sz="1800"/>
              <a:t>Puede tener problemas de performance.</a:t>
            </a:r>
            <a:endParaRPr sz="1800"/>
          </a:p>
          <a:p>
            <a:pPr indent="-342900" lvl="0" marL="457200" rtl="0" algn="l">
              <a:spcBef>
                <a:spcPts val="0"/>
              </a:spcBef>
              <a:spcAft>
                <a:spcPts val="0"/>
              </a:spcAft>
              <a:buSzPts val="1800"/>
              <a:buChar char="●"/>
            </a:pPr>
            <a:r>
              <a:rPr lang="es-419" sz="1800"/>
              <a:t>No provee </a:t>
            </a:r>
            <a:r>
              <a:rPr lang="es-419" sz="1800"/>
              <a:t>ningún</a:t>
            </a:r>
            <a:r>
              <a:rPr lang="es-419" sz="1800"/>
              <a:t> tipo de soporte para desarrollo de aplicaciones </a:t>
            </a:r>
            <a:r>
              <a:rPr lang="es-419" sz="1800"/>
              <a:t>móviles</a:t>
            </a:r>
            <a:r>
              <a:rPr lang="es-419" sz="1800"/>
              <a:t>.</a:t>
            </a:r>
            <a:endParaRPr sz="1800"/>
          </a:p>
          <a:p>
            <a:pPr indent="0" lvl="0" marL="45720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