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6" r:id="rId5"/>
    <p:sldId id="260" r:id="rId6"/>
    <p:sldId id="265" r:id="rId7"/>
    <p:sldId id="256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0"/>
    <p:restoredTop sz="65761" autoAdjust="0"/>
  </p:normalViewPr>
  <p:slideViewPr>
    <p:cSldViewPr snapToGrid="0">
      <p:cViewPr varScale="1">
        <p:scale>
          <a:sx n="41" d="100"/>
          <a:sy n="41" d="100"/>
        </p:scale>
        <p:origin x="12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D27A1-214A-458A-A3B7-807F6FF442B2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0D0BE-D97C-43E5-A33F-4BB9002A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14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64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#### Erklärung zum Neuronalen Netz</a:t>
            </a:r>
          </a:p>
          <a:p>
            <a:r>
              <a:rPr lang="de-DE" dirty="0"/>
              <a:t>## Hidden </a:t>
            </a:r>
            <a:r>
              <a:rPr lang="de-DE" dirty="0" err="1"/>
              <a:t>layer</a:t>
            </a:r>
            <a:r>
              <a:rPr lang="de-DE" dirty="0"/>
              <a:t> und Neuronen </a:t>
            </a:r>
          </a:p>
          <a:p>
            <a:endParaRPr lang="de-DE" dirty="0"/>
          </a:p>
          <a:p>
            <a:r>
              <a:rPr lang="de-DE" dirty="0"/>
              <a:t>#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10 </a:t>
            </a:r>
            <a:r>
              <a:rPr lang="de-DE" dirty="0" err="1"/>
              <a:t>features</a:t>
            </a:r>
            <a:r>
              <a:rPr lang="de-DE" dirty="0"/>
              <a:t>, 29 </a:t>
            </a:r>
            <a:r>
              <a:rPr lang="de-DE" dirty="0" err="1"/>
              <a:t>input</a:t>
            </a:r>
            <a:r>
              <a:rPr lang="de-DE" dirty="0"/>
              <a:t> variablen 29/19/13/1</a:t>
            </a:r>
          </a:p>
          <a:p>
            <a:r>
              <a:rPr lang="de-DE" dirty="0"/>
              <a:t>#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wenn Daten noch clusterbar sind</a:t>
            </a:r>
          </a:p>
          <a:p>
            <a:r>
              <a:rPr lang="de-DE" dirty="0"/>
              <a:t># 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bei komplexeren Datensätzen</a:t>
            </a:r>
          </a:p>
          <a:p>
            <a:r>
              <a:rPr lang="de-DE" dirty="0"/>
              <a:t># 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haben sich </a:t>
            </a:r>
            <a:r>
              <a:rPr lang="de-DE" dirty="0" err="1"/>
              <a:t>awohl</a:t>
            </a:r>
            <a:r>
              <a:rPr lang="de-DE" dirty="0"/>
              <a:t> als oft nützlich erwiesen</a:t>
            </a:r>
          </a:p>
          <a:p>
            <a:r>
              <a:rPr lang="de-DE" dirty="0"/>
              <a:t># mehr als zwei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unnötig für Problem, führt zu </a:t>
            </a:r>
            <a:r>
              <a:rPr lang="de-DE" dirty="0" err="1"/>
              <a:t>overfitting</a:t>
            </a:r>
            <a:endParaRPr lang="de-DE" dirty="0"/>
          </a:p>
          <a:p>
            <a:r>
              <a:rPr lang="de-DE" dirty="0"/>
              <a:t># Faustregel: 2/3 von einem zum nächsten </a:t>
            </a:r>
            <a:r>
              <a:rPr lang="de-DE" dirty="0" err="1"/>
              <a:t>layer</a:t>
            </a:r>
            <a:endParaRPr lang="de-DE" dirty="0"/>
          </a:p>
          <a:p>
            <a:endParaRPr lang="de-DE" dirty="0"/>
          </a:p>
          <a:p>
            <a:r>
              <a:rPr lang="de-DE" dirty="0"/>
              <a:t>## </a:t>
            </a:r>
            <a:r>
              <a:rPr lang="de-DE" dirty="0" err="1"/>
              <a:t>hParamenter</a:t>
            </a:r>
            <a:r>
              <a:rPr lang="de-DE" dirty="0"/>
              <a:t> von SGD</a:t>
            </a:r>
          </a:p>
          <a:p>
            <a:r>
              <a:rPr lang="de-DE" dirty="0"/>
              <a:t>#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 Generally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lr</a:t>
            </a:r>
            <a:r>
              <a:rPr lang="de-DE" dirty="0"/>
              <a:t> = 1e-4, </a:t>
            </a:r>
            <a:r>
              <a:rPr lang="de-DE" dirty="0" err="1"/>
              <a:t>momentum</a:t>
            </a:r>
            <a:r>
              <a:rPr lang="de-DE" dirty="0"/>
              <a:t>=0.9.</a:t>
            </a:r>
          </a:p>
          <a:p>
            <a:r>
              <a:rPr lang="de-DE" dirty="0"/>
              <a:t># zuerst an </a:t>
            </a:r>
            <a:r>
              <a:rPr lang="de-DE" dirty="0" err="1"/>
              <a:t>lr</a:t>
            </a:r>
            <a:r>
              <a:rPr lang="de-DE" dirty="0"/>
              <a:t> rumgespielt, weil irgendwo gelesen das wichtiger</a:t>
            </a:r>
          </a:p>
          <a:p>
            <a:r>
              <a:rPr lang="de-DE" dirty="0"/>
              <a:t># danach </a:t>
            </a:r>
            <a:r>
              <a:rPr lang="de-DE" dirty="0" err="1"/>
              <a:t>momentum</a:t>
            </a:r>
            <a:r>
              <a:rPr lang="de-DE" dirty="0"/>
              <a:t> optimiert, </a:t>
            </a:r>
            <a:r>
              <a:rPr lang="de-DE" dirty="0" err="1"/>
              <a:t>d.h</a:t>
            </a:r>
            <a:r>
              <a:rPr lang="de-DE" dirty="0"/>
              <a:t> also die Grenzen abgetastet und die Mitte genommen</a:t>
            </a:r>
          </a:p>
          <a:p>
            <a:endParaRPr lang="de-DE" dirty="0"/>
          </a:p>
          <a:p>
            <a:r>
              <a:rPr lang="de-DE" dirty="0"/>
              <a:t># </a:t>
            </a:r>
            <a:r>
              <a:rPr lang="de-DE" dirty="0" err="1"/>
              <a:t>nesterov</a:t>
            </a:r>
            <a:r>
              <a:rPr lang="de-DE" dirty="0"/>
              <a:t>: https://dominikschmidt.xyz/nesterov-momentum/</a:t>
            </a:r>
          </a:p>
          <a:p>
            <a:r>
              <a:rPr lang="de-DE" dirty="0"/>
              <a:t>#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 </a:t>
            </a:r>
            <a:r>
              <a:rPr lang="de-DE" dirty="0" err="1"/>
              <a:t>optimizer</a:t>
            </a:r>
            <a:r>
              <a:rPr lang="de-DE" dirty="0"/>
              <a:t> wie </a:t>
            </a:r>
            <a:r>
              <a:rPr lang="de-DE" dirty="0" err="1"/>
              <a:t>adam</a:t>
            </a:r>
            <a:r>
              <a:rPr lang="de-DE" dirty="0"/>
              <a:t> und </a:t>
            </a:r>
            <a:r>
              <a:rPr lang="de-DE" dirty="0" err="1"/>
              <a:t>lr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loop wäre nice, bin gescheitert...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## Quellen</a:t>
            </a:r>
          </a:p>
          <a:p>
            <a:r>
              <a:rPr lang="de-DE" dirty="0"/>
              <a:t># https://www.researchgate.net/post/How_do_I_represent_input_variables_for_artificial_neural_network_design </a:t>
            </a:r>
          </a:p>
          <a:p>
            <a:r>
              <a:rPr lang="de-DE" dirty="0"/>
              <a:t># https://towardsdatascience.com/beginners-ask-how-many-hidden-layers-neurons-to-use-in-artificial-neural-networks-51466afa0d3e</a:t>
            </a:r>
          </a:p>
          <a:p>
            <a:r>
              <a:rPr lang="de-DE" dirty="0"/>
              <a:t># https://stackoverflow.com/questions/51017181/what-should-be-the-value-for-learning-rate-and-momentum</a:t>
            </a:r>
          </a:p>
          <a:p>
            <a:r>
              <a:rPr lang="de-DE" dirty="0"/>
              <a:t># https://machinelearningmastery.com/how-to-configure-the-number-of-layers-and-nodes-in-a-neural-network/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63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0D0BE-D97C-43E5-A33F-4BB9002AC2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35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3B7B3-5FBB-4259-B6B4-7A65C24F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6BD2AD-695C-4B94-A053-407F62518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3FF4C-8777-4699-8160-B77E44B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997F6-CEDD-438D-827B-8A6817AE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9E061-9F7E-4470-B4E7-654D5686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4A89-CC1E-4BE1-8087-AF5DE8C3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1BB4E-D8C8-41FA-8604-F18B41A8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0285B-E034-4494-AD32-6867E09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46B7B-BADA-4AC1-8B90-9841B501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C01E0-A9BE-4BCE-9F04-E022BC7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7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8BEDCB-97F1-4DC9-9DD0-0FD7F71F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A266F9-2B3B-4A4A-8E5F-234B8C948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DE6C-4A38-4B84-81B2-80F50B0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8101F-ACE4-4555-B139-B17A877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B4A8F-35C4-4870-B679-8F2E76A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2C3C-184C-4A75-BE8A-38328C21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FDF94-B184-413E-9CEC-D546154C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F3FD4-9BF7-4AD6-819B-23D9DED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DD495-D773-42B8-9116-EE19C391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17679-86C8-48A2-A20A-19AFC73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0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4460-3EBA-4C4E-8587-62BDDF7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5E371-927C-473D-A68E-727A3E01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C3B85-0410-45A0-87FC-E3648F7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1BAD2-AB7A-477B-ADA3-FB6BC53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31080-A851-4D21-A6C3-3582019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9379B-58A7-4319-8BCA-B7A3284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5861D-6E5B-480D-B03A-AC2726F5B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4EBE7C-190A-421E-A49C-4EE738E1F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861AF6-425B-4405-9CFC-88E55DA0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ECC0B-C5F0-4ABE-BAD5-4749936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216C9-91DB-40F2-8E3D-09D2A6B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CFC0C-1E9A-42D1-AD85-599315F7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CC631-6E92-4951-91E5-3EBA1D3F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64D6FC-2B20-4E3E-B8A3-22FFEEDB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AFF59-C216-46E1-82CD-2C5B6C52B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CC2735-21F2-40B2-826E-64800CD3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FD80FE-C411-40D6-B188-EF3C940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D64A91-81CC-4828-8640-CBF00E1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60A78-6924-408E-A193-2CA55596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7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6528D-CBA3-4ABF-832D-D9DD5C22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45DA67-87A9-45D1-8C40-7BB9105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498441-CF1E-4F43-A885-4883F93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1A8C5-6C04-4B0A-A086-62D857A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0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0F2F40-5364-4B99-93A4-0A24D96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7A86F2-FCF1-41E7-9203-5DE3F2E0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06DEEF-0AC4-410B-86C9-E36C6C83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E92B2-01BD-4B8C-A3B5-5166217D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A5BC3-281E-499C-B2C3-CE91C912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34AF-7A49-491D-B210-AB898A40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3E3B5-848B-4AEE-BA62-45B7442C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CCDF1-DA88-4C58-A480-9471A7E7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5918E7-7796-48E8-9884-6FE453A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786A3-61A5-414C-B179-5E070100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C04207-6505-4A7C-8CFD-C22426E5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4FFDBD-07A3-4F5F-848A-EBB03111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50FC9-6601-4245-8AF3-5BE0E3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6955B-FD4D-45F1-86B2-3FBEDD4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0B397-57F8-4692-9F53-E4C767BC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CA492E-BD4A-4B19-89DA-F9715922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486647-0ECE-4EBB-90EA-A8170D38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79081-E13B-49AD-B097-FDC0B181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B384-284A-4429-AFB5-F1724AA94F76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E52CB-DCE7-4B2E-AE39-55FA273C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C2760-A4C6-4C55-AE4B-4CD7D31F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5084CA-BC97-4843-ADD0-1E6437CA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Open Campus Abschlusspräsentation</a:t>
            </a:r>
            <a:br>
              <a:rPr lang="de-DE" sz="4700">
                <a:solidFill>
                  <a:srgbClr val="FFFFFF"/>
                </a:solidFill>
              </a:rPr>
            </a:br>
            <a:r>
              <a:rPr lang="de-DE" sz="4700">
                <a:solidFill>
                  <a:srgbClr val="FFFFFF"/>
                </a:solidFill>
              </a:rPr>
              <a:t>Team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40BE90-7F99-854F-A3AD-6198605F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Patricia, Chris, Felix und Finn Lasse</a:t>
            </a:r>
          </a:p>
        </p:txBody>
      </p:sp>
    </p:spTree>
    <p:extLst>
      <p:ext uri="{BB962C8B-B14F-4D97-AF65-F5344CB8AC3E}">
        <p14:creationId xmlns:p14="http://schemas.microsoft.com/office/powerpoint/2010/main" val="261466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337" y="6363508"/>
            <a:ext cx="10515600" cy="593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Finale Datei: python_model_final_presentation_1500; </a:t>
            </a:r>
            <a:r>
              <a:rPr lang="de-DE" sz="2000" dirty="0" err="1"/>
              <a:t>epochs</a:t>
            </a:r>
            <a:r>
              <a:rPr lang="de-DE" sz="2000" dirty="0"/>
              <a:t>=1500; dauert ca. 10 Min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7C762FB3-FC91-4D89-9D39-138E4B3EC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714384-7AC1-4B8C-ADAF-7FCC01918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F61B69A-D921-4EB3-B044-45E4089A4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233" y="1493589"/>
            <a:ext cx="4544704" cy="98488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MAPE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Training Data: 34.69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MAPE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Test Data: 37.71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Training Data: 35496.25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MAE 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 Test Data: 3757.87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77F5CD3-6B47-4474-BD9E-9DCFA293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233" y="2613072"/>
            <a:ext cx="4544704" cy="49244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</a:rPr>
              <a:t>Vorhergesagter Preis: 573 Tatsächlicher Preis: 535.40321…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C7B4A32-26AF-4D2C-90E7-1F2B659E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4" y="1523713"/>
            <a:ext cx="6668431" cy="411537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73151E4-C160-498C-8804-A6312B16A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35" y="3362386"/>
            <a:ext cx="4867315" cy="30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A034CE-E51E-E843-8870-9B97DCBB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E30E02A5-C67F-B742-B5DD-AC3CB32C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Vorstellung Datensatz mit erstellten Variablen</a:t>
            </a:r>
          </a:p>
          <a:p>
            <a:r>
              <a:rPr lang="de-DE" sz="2400">
                <a:solidFill>
                  <a:srgbClr val="000000"/>
                </a:solidFill>
              </a:rPr>
              <a:t>Balkendiagramme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mit einer SVM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eines Neuronalen NEtzes</a:t>
            </a:r>
          </a:p>
          <a:p>
            <a:endParaRPr lang="de-DE" sz="2400">
              <a:solidFill>
                <a:srgbClr val="000000"/>
              </a:solidFill>
            </a:endParaRPr>
          </a:p>
          <a:p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94B17-8E9E-7244-8A46-F0F3306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Datensatz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B06F06A-2DC7-3B40-AADC-E80EE9FC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r>
              <a:rPr lang="de-DE" sz="2400" dirty="0">
                <a:solidFill>
                  <a:srgbClr val="000000"/>
                </a:solidFill>
              </a:rPr>
              <a:t>Wetter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Bewölkung</a:t>
            </a:r>
          </a:p>
          <a:p>
            <a:pPr lvl="2"/>
            <a:r>
              <a:rPr lang="de-DE" sz="1600" dirty="0">
                <a:solidFill>
                  <a:srgbClr val="000000"/>
                </a:solidFill>
              </a:rPr>
              <a:t>0 bis 8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Tatsächliche gemessene Temperatur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Gefühlte Temperatur in 3 Kategorien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Windgeschwindigkeit</a:t>
            </a:r>
          </a:p>
          <a:p>
            <a:r>
              <a:rPr lang="de-DE" sz="2400" dirty="0">
                <a:solidFill>
                  <a:srgbClr val="000000"/>
                </a:solidFill>
              </a:rPr>
              <a:t>Ereignis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Feiertage (ja/nein)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Kiel macht auf (Sonntagsöffnung)</a:t>
            </a:r>
          </a:p>
          <a:p>
            <a:pPr lvl="2"/>
            <a:r>
              <a:rPr lang="de-DE" sz="1600" dirty="0">
                <a:solidFill>
                  <a:srgbClr val="000000"/>
                </a:solidFill>
              </a:rPr>
              <a:t>(Ja/nein)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Flohmarkt (Ja/ Nein)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Wochentag (1-7)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Monat (1-12)</a:t>
            </a:r>
          </a:p>
          <a:p>
            <a:pPr lvl="1"/>
            <a:r>
              <a:rPr lang="de-DE" sz="2000" dirty="0">
                <a:solidFill>
                  <a:srgbClr val="000000"/>
                </a:solidFill>
              </a:rPr>
              <a:t>Kieler Woche (ja/nein)</a:t>
            </a: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Umsatz</a:t>
            </a:r>
          </a:p>
          <a:p>
            <a:r>
              <a:rPr lang="de-DE" sz="2000" dirty="0">
                <a:solidFill>
                  <a:srgbClr val="000000"/>
                </a:solidFill>
              </a:rPr>
              <a:t>Warengruppe</a:t>
            </a:r>
          </a:p>
          <a:p>
            <a:r>
              <a:rPr lang="de-DE" sz="2000" dirty="0">
                <a:solidFill>
                  <a:srgbClr val="000000"/>
                </a:solidFill>
              </a:rPr>
              <a:t>Datum</a:t>
            </a:r>
            <a:endParaRPr lang="de-DE" sz="2400" dirty="0">
              <a:solidFill>
                <a:srgbClr val="000000"/>
              </a:solidFill>
            </a:endParaRPr>
          </a:p>
          <a:p>
            <a:endParaRPr lang="de-D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49D84-9805-7A4C-A265-D6FD4E8F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E7DE7-D001-A64E-A19B-B4BB85D9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F26641-D406-7B47-9CF0-9C11E8C8E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159"/>
            <a:ext cx="12192000" cy="19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5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2EEA-15A9-4FCD-A86D-1591614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Balkendiagramme</a:t>
            </a:r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1B2D74-1762-414B-A617-0306BBED73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4" y="2776122"/>
            <a:ext cx="5084074" cy="3142494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4E6346FE-D791-4B92-815B-04E7E7C7DD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57" y="2776122"/>
            <a:ext cx="5084074" cy="3142494"/>
          </a:xfrm>
        </p:spPr>
      </p:pic>
    </p:spTree>
    <p:extLst>
      <p:ext uri="{BB962C8B-B14F-4D97-AF65-F5344CB8AC3E}">
        <p14:creationId xmlns:p14="http://schemas.microsoft.com/office/powerpoint/2010/main" val="364334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A6978-1408-4173-820B-25D4A96F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Balkendiagramme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72BD79F-316B-4956-AF48-2ABEB3C3C0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3" y="2430047"/>
            <a:ext cx="5084074" cy="3142494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9E1F72B-A12C-44F7-AA0D-FB26B76F57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63" y="2430047"/>
            <a:ext cx="5084074" cy="3142494"/>
          </a:xfrm>
        </p:spPr>
      </p:pic>
    </p:spTree>
    <p:extLst>
      <p:ext uri="{BB962C8B-B14F-4D97-AF65-F5344CB8AC3E}">
        <p14:creationId xmlns:p14="http://schemas.microsoft.com/office/powerpoint/2010/main" val="129236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D6AF7-ED15-41A0-BE1D-4DAE1CAF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20" y="4722091"/>
            <a:ext cx="5465380" cy="1987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Quelle:</a:t>
            </a:r>
          </a:p>
          <a:p>
            <a:pPr marL="0" indent="0" algn="ctr">
              <a:buNone/>
            </a:pPr>
            <a:r>
              <a:rPr lang="en-US" sz="2000" dirty="0"/>
              <a:t>Lewis, C.D. (1982):</a:t>
            </a:r>
          </a:p>
          <a:p>
            <a:pPr marL="0" indent="0" algn="ctr">
              <a:buNone/>
            </a:pPr>
            <a:r>
              <a:rPr lang="en-US" sz="2000" dirty="0"/>
              <a:t>“Industrial and business forecasting methods”</a:t>
            </a:r>
          </a:p>
          <a:p>
            <a:pPr marL="0" indent="0" algn="ctr">
              <a:buNone/>
            </a:pPr>
            <a:r>
              <a:rPr lang="en-US" sz="2000" dirty="0"/>
              <a:t>London: Butterworths.</a:t>
            </a:r>
            <a:endParaRPr lang="de-DE" sz="20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5C1A74-69E1-43DA-AA11-D242DA85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00465"/>
              </p:ext>
            </p:extLst>
          </p:nvPr>
        </p:nvGraphicFramePr>
        <p:xfrm>
          <a:off x="1463566" y="4722091"/>
          <a:ext cx="4319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00">
                  <a:extLst>
                    <a:ext uri="{9D8B030D-6E8A-4147-A177-3AD203B41FA5}">
                      <a16:colId xmlns:a16="http://schemas.microsoft.com/office/drawing/2014/main" val="3406298818"/>
                    </a:ext>
                  </a:extLst>
                </a:gridCol>
                <a:gridCol w="3033451">
                  <a:extLst>
                    <a:ext uri="{9D8B030D-6E8A-4147-A177-3AD203B41FA5}">
                      <a16:colId xmlns:a16="http://schemas.microsoft.com/office/drawing/2014/main" val="252669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9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&lt; 0.1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highly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 – 0.2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1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 –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reasonable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64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&gt;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inaccurate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210260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1D33A7EA-5355-4138-AB43-0C9A9FDED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94985"/>
              </p:ext>
            </p:extLst>
          </p:nvPr>
        </p:nvGraphicFramePr>
        <p:xfrm>
          <a:off x="1150883" y="1690688"/>
          <a:ext cx="989023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84">
                  <a:extLst>
                    <a:ext uri="{9D8B030D-6E8A-4147-A177-3AD203B41FA5}">
                      <a16:colId xmlns:a16="http://schemas.microsoft.com/office/drawing/2014/main" val="1765958000"/>
                    </a:ext>
                  </a:extLst>
                </a:gridCol>
                <a:gridCol w="2605414">
                  <a:extLst>
                    <a:ext uri="{9D8B030D-6E8A-4147-A177-3AD203B41FA5}">
                      <a16:colId xmlns:a16="http://schemas.microsoft.com/office/drawing/2014/main" val="3883401093"/>
                    </a:ext>
                  </a:extLst>
                </a:gridCol>
                <a:gridCol w="2455101">
                  <a:extLst>
                    <a:ext uri="{9D8B030D-6E8A-4147-A177-3AD203B41FA5}">
                      <a16:colId xmlns:a16="http://schemas.microsoft.com/office/drawing/2014/main" val="1652457262"/>
                    </a:ext>
                  </a:extLst>
                </a:gridCol>
                <a:gridCol w="2723835">
                  <a:extLst>
                    <a:ext uri="{9D8B030D-6E8A-4147-A177-3AD203B41FA5}">
                      <a16:colId xmlns:a16="http://schemas.microsoft.com/office/drawing/2014/main" val="11926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Training-MAPE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err="1"/>
                        <a:t>Testing</a:t>
                      </a:r>
                      <a:r>
                        <a:rPr lang="de-DE" sz="2000" b="1" dirty="0"/>
                        <a:t>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Prognose 04.06.19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0.2025104 </a:t>
                      </a:r>
                      <a:r>
                        <a:rPr lang="de-DE" sz="2000" b="1" dirty="0">
                          <a:effectLst/>
                        </a:rPr>
                        <a:t>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0.2188214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122.38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0.1298205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0.1378727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372.48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6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0.1712652 </a:t>
                      </a:r>
                      <a:r>
                        <a:rPr lang="de-DE" sz="2000" b="1" dirty="0">
                          <a:effectLst/>
                        </a:rPr>
                        <a:t>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0.2085662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140.10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0.2235303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0.2450586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68.05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0.1358742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0.1715157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255.34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1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0.9120678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0.9213993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11.18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7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2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Data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Startschwierigkeiten beim einlesen des Datensatzes</a:t>
            </a:r>
          </a:p>
          <a:p>
            <a:pPr marL="457200" lvl="1" indent="0">
              <a:buNone/>
            </a:pPr>
            <a:r>
              <a:rPr lang="de-DE" dirty="0"/>
              <a:t>1. </a:t>
            </a:r>
            <a:r>
              <a:rPr lang="de-DE" dirty="0" err="1"/>
              <a:t>Chr</a:t>
            </a:r>
            <a:r>
              <a:rPr lang="de-DE" dirty="0"/>
              <a:t> statt </a:t>
            </a:r>
            <a:r>
              <a:rPr lang="de-DE" dirty="0" err="1"/>
              <a:t>Num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2. Inkorrekte Definition der </a:t>
            </a:r>
            <a:r>
              <a:rPr lang="de-DE" dirty="0" err="1"/>
              <a:t>Dummievariablen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3. unnötiges rumprobieren die SD / M selbst zu berechnen und normalisieren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# Definition der Features (der unabhängigen Variablen auf deren Basis die Vorhersagen erzeugt werden sollen)</a:t>
            </a:r>
          </a:p>
          <a:p>
            <a:r>
              <a:rPr lang="de-DE" b="1" dirty="0" err="1"/>
              <a:t>features</a:t>
            </a:r>
            <a:r>
              <a:rPr lang="de-DE" dirty="0"/>
              <a:t> = c("</a:t>
            </a:r>
            <a:r>
              <a:rPr lang="de-DE" b="1" dirty="0" err="1"/>
              <a:t>Bewoelkung</a:t>
            </a:r>
            <a:r>
              <a:rPr lang="de-DE" dirty="0"/>
              <a:t>", "</a:t>
            </a:r>
            <a:r>
              <a:rPr lang="de-DE" b="1" dirty="0"/>
              <a:t>Temperatur</a:t>
            </a:r>
            <a:r>
              <a:rPr lang="de-DE" dirty="0"/>
              <a:t>", "</a:t>
            </a:r>
            <a:r>
              <a:rPr lang="de-DE" b="1" dirty="0"/>
              <a:t>Windgeschwindigkeit</a:t>
            </a:r>
            <a:r>
              <a:rPr lang="de-DE" dirty="0"/>
              <a:t>", "</a:t>
            </a:r>
            <a:r>
              <a:rPr lang="de-DE" b="1" dirty="0" err="1"/>
              <a:t>KielerWoche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             "</a:t>
            </a:r>
            <a:r>
              <a:rPr lang="de-DE" b="1" dirty="0"/>
              <a:t>Feiertag</a:t>
            </a:r>
            <a:r>
              <a:rPr lang="de-DE" dirty="0"/>
              <a:t>", "</a:t>
            </a:r>
            <a:r>
              <a:rPr lang="de-DE" b="1" dirty="0" err="1"/>
              <a:t>Kielmachtauf</a:t>
            </a:r>
            <a:r>
              <a:rPr lang="de-DE" dirty="0"/>
              <a:t>", "</a:t>
            </a:r>
            <a:r>
              <a:rPr lang="de-DE" b="1" dirty="0"/>
              <a:t>Flohmarkt</a:t>
            </a:r>
            <a:r>
              <a:rPr lang="de-DE" dirty="0"/>
              <a:t>", </a:t>
            </a:r>
            <a:r>
              <a:rPr lang="de-DE" b="1" dirty="0" err="1"/>
              <a:t>warengruppe</a:t>
            </a:r>
            <a:r>
              <a:rPr lang="de-DE" dirty="0" err="1"/>
              <a:t>_dummies</a:t>
            </a:r>
            <a:r>
              <a:rPr lang="de-DE" dirty="0"/>
              <a:t>,	</a:t>
            </a:r>
            <a:r>
              <a:rPr lang="de-DE" b="1" dirty="0" err="1"/>
              <a:t>temp</a:t>
            </a:r>
            <a:r>
              <a:rPr lang="de-DE" dirty="0" err="1"/>
              <a:t>_dummies</a:t>
            </a:r>
            <a:r>
              <a:rPr lang="de-DE" dirty="0"/>
              <a:t>, </a:t>
            </a:r>
            <a:r>
              <a:rPr lang="de-DE" b="1" dirty="0" err="1"/>
              <a:t>month</a:t>
            </a:r>
            <a:r>
              <a:rPr lang="de-DE" dirty="0" err="1"/>
              <a:t>_dummies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# Definition der Label-Variable (der </a:t>
            </a:r>
            <a:r>
              <a:rPr lang="de-DE" dirty="0" err="1"/>
              <a:t>abhaengigen</a:t>
            </a:r>
            <a:r>
              <a:rPr lang="de-DE" dirty="0"/>
              <a:t> Variable, die vorhergesagt werden soll) sowie</a:t>
            </a:r>
          </a:p>
          <a:p>
            <a:r>
              <a:rPr lang="de-DE" dirty="0" err="1"/>
              <a:t>label</a:t>
            </a:r>
            <a:r>
              <a:rPr lang="de-DE" dirty="0"/>
              <a:t> = </a:t>
            </a:r>
            <a:r>
              <a:rPr lang="de-DE" b="1" dirty="0"/>
              <a:t>'Umsatz</a:t>
            </a:r>
            <a:r>
              <a:rPr lang="de-DE" dirty="0"/>
              <a:t>'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73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 –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DC3B86C-5528-4DBE-A044-C91339A0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# Definition der Form des tiefen neuronalen Netzes (Deep </a:t>
            </a:r>
            <a:r>
              <a:rPr lang="de-DE" dirty="0" err="1"/>
              <a:t>Neural</a:t>
            </a:r>
            <a:r>
              <a:rPr lang="de-DE" dirty="0"/>
              <a:t> Nets)</a:t>
            </a:r>
          </a:p>
          <a:p>
            <a:pPr marL="0" indent="0">
              <a:buNone/>
            </a:pPr>
            <a:r>
              <a:rPr lang="de-DE" dirty="0" err="1"/>
              <a:t>model</a:t>
            </a:r>
            <a:r>
              <a:rPr lang="de-DE" dirty="0"/>
              <a:t> = </a:t>
            </a:r>
            <a:r>
              <a:rPr lang="de-DE" dirty="0" err="1"/>
              <a:t>keras.Sequential</a:t>
            </a:r>
            <a:r>
              <a:rPr lang="de-DE" dirty="0"/>
              <a:t>([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29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', </a:t>
            </a:r>
            <a:r>
              <a:rPr lang="de-DE" dirty="0" err="1"/>
              <a:t>input_shape</a:t>
            </a:r>
            <a:r>
              <a:rPr lang="de-DE" dirty="0"/>
              <a:t>=[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r.train_dataset.keys</a:t>
            </a:r>
            <a:r>
              <a:rPr lang="de-DE" dirty="0"/>
              <a:t>())]),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19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13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relu</a:t>
            </a:r>
            <a:r>
              <a:rPr lang="de-DE" dirty="0"/>
              <a:t>'),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layers.Dense</a:t>
            </a:r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1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])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# Definition der Kosten-(Loss-)Funktion und der Optimierungsfunktion mit seinen Hyperparametern</a:t>
            </a:r>
          </a:p>
          <a:p>
            <a:pPr marL="0" indent="0">
              <a:buNone/>
            </a:pPr>
            <a:r>
              <a:rPr lang="de-DE" dirty="0" err="1"/>
              <a:t>model.compile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="</a:t>
            </a:r>
            <a:r>
              <a:rPr lang="de-DE" dirty="0" err="1"/>
              <a:t>mse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              </a:t>
            </a:r>
            <a:r>
              <a:rPr lang="de-DE" dirty="0" err="1"/>
              <a:t>optimizer</a:t>
            </a:r>
            <a:r>
              <a:rPr lang="de-DE" dirty="0"/>
              <a:t>=</a:t>
            </a:r>
            <a:r>
              <a:rPr lang="de-DE" dirty="0" err="1"/>
              <a:t>tf.keras.optimizers.SGD</a:t>
            </a:r>
            <a:r>
              <a:rPr lang="de-DE" dirty="0"/>
              <a:t>(</a:t>
            </a:r>
            <a:r>
              <a:rPr lang="de-DE" dirty="0" err="1"/>
              <a:t>lr</a:t>
            </a:r>
            <a:r>
              <a:rPr lang="de-DE" dirty="0"/>
              <a:t>=</a:t>
            </a:r>
            <a:r>
              <a:rPr lang="de-DE" dirty="0">
                <a:solidFill>
                  <a:srgbClr val="FF0000"/>
                </a:solidFill>
              </a:rPr>
              <a:t>0.00006</a:t>
            </a:r>
            <a:r>
              <a:rPr lang="de-DE" dirty="0"/>
              <a:t>, </a:t>
            </a:r>
            <a:r>
              <a:rPr lang="de-DE" dirty="0" err="1"/>
              <a:t>momentum</a:t>
            </a:r>
            <a:r>
              <a:rPr lang="de-DE" dirty="0"/>
              <a:t>=</a:t>
            </a:r>
            <a:r>
              <a:rPr lang="de-DE" dirty="0">
                <a:solidFill>
                  <a:srgbClr val="FF0000"/>
                </a:solidFill>
              </a:rPr>
              <a:t>0.8</a:t>
            </a:r>
            <a:r>
              <a:rPr lang="de-DE" dirty="0"/>
              <a:t>, </a:t>
            </a:r>
            <a:r>
              <a:rPr lang="de-DE" dirty="0" err="1">
                <a:solidFill>
                  <a:srgbClr val="FF0000"/>
                </a:solidFill>
              </a:rPr>
              <a:t>nesterov</a:t>
            </a:r>
            <a:r>
              <a:rPr lang="de-DE" dirty="0">
                <a:solidFill>
                  <a:srgbClr val="FF0000"/>
                </a:solidFill>
              </a:rPr>
              <a:t>=True</a:t>
            </a:r>
            <a:r>
              <a:rPr lang="de-DE" dirty="0"/>
              <a:t>))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96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Breitbild</PresentationFormat>
  <Paragraphs>130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</vt:lpstr>
      <vt:lpstr>Open Campus Abschlusspräsentation Team 4</vt:lpstr>
      <vt:lpstr>Gliederung</vt:lpstr>
      <vt:lpstr>Datensatz</vt:lpstr>
      <vt:lpstr>PowerPoint-Präsentation</vt:lpstr>
      <vt:lpstr>Balkendiagramme</vt:lpstr>
      <vt:lpstr>Balkendiagramme</vt:lpstr>
      <vt:lpstr>Support Vector Machine</vt:lpstr>
      <vt:lpstr>Neuronales Netz – Data Preparation</vt:lpstr>
      <vt:lpstr>Neuronales Netz – Estimation</vt:lpstr>
      <vt:lpstr>Neuronales Netz –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Campus Abschlusspräsentation Team 4</dc:title>
  <dc:creator>Christian Mayer</dc:creator>
  <cp:lastModifiedBy>Felix Gröner</cp:lastModifiedBy>
  <cp:revision>11</cp:revision>
  <dcterms:created xsi:type="dcterms:W3CDTF">2020-06-09T11:06:58Z</dcterms:created>
  <dcterms:modified xsi:type="dcterms:W3CDTF">2020-06-09T15:40:07Z</dcterms:modified>
</cp:coreProperties>
</file>