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6" r:id="rId5"/>
    <p:sldId id="260" r:id="rId6"/>
    <p:sldId id="265" r:id="rId7"/>
    <p:sldId id="256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80"/>
    <p:restoredTop sz="65761" autoAdjust="0"/>
  </p:normalViewPr>
  <p:slideViewPr>
    <p:cSldViewPr snapToGrid="0">
      <p:cViewPr varScale="1">
        <p:scale>
          <a:sx n="27" d="100"/>
          <a:sy n="27" d="100"/>
        </p:scale>
        <p:origin x="176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D27A1-214A-458A-A3B7-807F6FF442B2}" type="datetimeFigureOut">
              <a:rPr lang="de-DE" smtClean="0"/>
              <a:t>09.06.20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0D0BE-D97C-43E5-A33F-4BB9002A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4148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D0BE-D97C-43E5-A33F-4BB9002AC22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8642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#### Erklärung zum Neuronalen Netz</a:t>
            </a:r>
          </a:p>
          <a:p>
            <a:r>
              <a:rPr lang="de-DE" dirty="0"/>
              <a:t>## Hidden </a:t>
            </a:r>
            <a:r>
              <a:rPr lang="de-DE" dirty="0" err="1"/>
              <a:t>layer</a:t>
            </a:r>
            <a:r>
              <a:rPr lang="de-DE" dirty="0"/>
              <a:t> und Neuronen </a:t>
            </a:r>
          </a:p>
          <a:p>
            <a:endParaRPr lang="de-DE" dirty="0"/>
          </a:p>
          <a:p>
            <a:r>
              <a:rPr lang="de-DE" dirty="0"/>
              <a:t>#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: 10 </a:t>
            </a:r>
            <a:r>
              <a:rPr lang="de-DE" dirty="0" err="1"/>
              <a:t>features</a:t>
            </a:r>
            <a:r>
              <a:rPr lang="de-DE" dirty="0"/>
              <a:t>, 29 </a:t>
            </a:r>
            <a:r>
              <a:rPr lang="de-DE" dirty="0" err="1"/>
              <a:t>input</a:t>
            </a:r>
            <a:r>
              <a:rPr lang="de-DE" dirty="0"/>
              <a:t> variablen 29/19/13/1</a:t>
            </a:r>
          </a:p>
          <a:p>
            <a:r>
              <a:rPr lang="de-DE" dirty="0"/>
              <a:t># 1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wenn Daten noch clusterbar sind</a:t>
            </a:r>
          </a:p>
          <a:p>
            <a:r>
              <a:rPr lang="de-DE" dirty="0"/>
              <a:t># 2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bei komplexeren Datensätzen</a:t>
            </a:r>
          </a:p>
          <a:p>
            <a:r>
              <a:rPr lang="de-DE" dirty="0"/>
              <a:t># 2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haben sich </a:t>
            </a:r>
            <a:r>
              <a:rPr lang="de-DE" dirty="0" err="1"/>
              <a:t>awohl</a:t>
            </a:r>
            <a:r>
              <a:rPr lang="de-DE" dirty="0"/>
              <a:t> als oft nützlich erwiesen</a:t>
            </a:r>
          </a:p>
          <a:p>
            <a:r>
              <a:rPr lang="de-DE" dirty="0"/>
              <a:t># mehr als zwei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unnötig für Problem, führt zu </a:t>
            </a:r>
            <a:r>
              <a:rPr lang="de-DE" dirty="0" err="1"/>
              <a:t>overfitting</a:t>
            </a:r>
            <a:endParaRPr lang="de-DE" dirty="0"/>
          </a:p>
          <a:p>
            <a:r>
              <a:rPr lang="de-DE" dirty="0"/>
              <a:t># Faustregel: 2/3 von einem zum nächsten </a:t>
            </a:r>
            <a:r>
              <a:rPr lang="de-DE" dirty="0" err="1"/>
              <a:t>layer</a:t>
            </a:r>
            <a:endParaRPr lang="de-DE" dirty="0"/>
          </a:p>
          <a:p>
            <a:endParaRPr lang="de-DE" dirty="0"/>
          </a:p>
          <a:p>
            <a:r>
              <a:rPr lang="de-DE" dirty="0"/>
              <a:t>## </a:t>
            </a:r>
            <a:r>
              <a:rPr lang="de-DE" dirty="0" err="1"/>
              <a:t>hParamenter</a:t>
            </a:r>
            <a:r>
              <a:rPr lang="de-DE" dirty="0"/>
              <a:t> von SGD</a:t>
            </a:r>
          </a:p>
          <a:p>
            <a:r>
              <a:rPr lang="de-DE" dirty="0"/>
              <a:t>#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: Generally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lr</a:t>
            </a:r>
            <a:r>
              <a:rPr lang="de-DE" dirty="0"/>
              <a:t> = 1e-4, </a:t>
            </a:r>
            <a:r>
              <a:rPr lang="de-DE" dirty="0" err="1"/>
              <a:t>momentum</a:t>
            </a:r>
            <a:r>
              <a:rPr lang="de-DE" dirty="0"/>
              <a:t>=0.9.</a:t>
            </a:r>
          </a:p>
          <a:p>
            <a:r>
              <a:rPr lang="de-DE" dirty="0"/>
              <a:t># zuerst an </a:t>
            </a:r>
            <a:r>
              <a:rPr lang="de-DE" dirty="0" err="1"/>
              <a:t>lr</a:t>
            </a:r>
            <a:r>
              <a:rPr lang="de-DE" dirty="0"/>
              <a:t> rumgespielt, weil irgendwo gelesen das wichtiger</a:t>
            </a:r>
          </a:p>
          <a:p>
            <a:r>
              <a:rPr lang="de-DE" dirty="0"/>
              <a:t># danach </a:t>
            </a:r>
            <a:r>
              <a:rPr lang="de-DE" dirty="0" err="1"/>
              <a:t>momentum</a:t>
            </a:r>
            <a:r>
              <a:rPr lang="de-DE" dirty="0"/>
              <a:t> optimiert, </a:t>
            </a:r>
            <a:r>
              <a:rPr lang="de-DE" dirty="0" err="1"/>
              <a:t>d.h</a:t>
            </a:r>
            <a:r>
              <a:rPr lang="de-DE" dirty="0"/>
              <a:t> also die Grenzen abgetastet und die Mitte genommen</a:t>
            </a:r>
          </a:p>
          <a:p>
            <a:endParaRPr lang="de-DE" dirty="0"/>
          </a:p>
          <a:p>
            <a:r>
              <a:rPr lang="de-DE" dirty="0"/>
              <a:t># </a:t>
            </a:r>
            <a:r>
              <a:rPr lang="de-DE" dirty="0" err="1"/>
              <a:t>nesterov</a:t>
            </a:r>
            <a:r>
              <a:rPr lang="de-DE" dirty="0"/>
              <a:t>: https://dominikschmidt.xyz/nesterov-momentum/</a:t>
            </a:r>
          </a:p>
          <a:p>
            <a:r>
              <a:rPr lang="de-DE" dirty="0"/>
              <a:t>#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: </a:t>
            </a:r>
            <a:r>
              <a:rPr lang="de-DE" dirty="0" err="1"/>
              <a:t>optimizer</a:t>
            </a:r>
            <a:r>
              <a:rPr lang="de-DE" dirty="0"/>
              <a:t> wie </a:t>
            </a:r>
            <a:r>
              <a:rPr lang="de-DE" dirty="0" err="1"/>
              <a:t>adam</a:t>
            </a:r>
            <a:r>
              <a:rPr lang="de-DE" dirty="0"/>
              <a:t> und </a:t>
            </a:r>
            <a:r>
              <a:rPr lang="de-DE" dirty="0" err="1"/>
              <a:t>lr</a:t>
            </a:r>
            <a:r>
              <a:rPr lang="de-DE" dirty="0"/>
              <a:t> </a:t>
            </a:r>
            <a:r>
              <a:rPr lang="de-DE" dirty="0" err="1"/>
              <a:t>feedback</a:t>
            </a:r>
            <a:r>
              <a:rPr lang="de-DE" dirty="0"/>
              <a:t> loop wäre nice, bin gescheitert... 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## Quellen</a:t>
            </a:r>
          </a:p>
          <a:p>
            <a:r>
              <a:rPr lang="de-DE" dirty="0"/>
              <a:t># https://www.researchgate.net/post/How_do_I_represent_input_variables_for_artificial_neural_network_design </a:t>
            </a:r>
          </a:p>
          <a:p>
            <a:r>
              <a:rPr lang="de-DE" dirty="0"/>
              <a:t># https://towardsdatascience.com/beginners-ask-how-many-hidden-layers-neurons-to-use-in-artificial-neural-networks-51466afa0d3e</a:t>
            </a:r>
          </a:p>
          <a:p>
            <a:r>
              <a:rPr lang="de-DE" dirty="0"/>
              <a:t># https://stackoverflow.com/questions/51017181/what-should-be-the-value-for-learning-rate-and-momentum</a:t>
            </a:r>
          </a:p>
          <a:p>
            <a:r>
              <a:rPr lang="de-DE" dirty="0"/>
              <a:t># https://machinelearningmastery.com/how-to-configure-the-number-of-layers-and-nodes-in-a-neural-network/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D0BE-D97C-43E5-A33F-4BB9002AC22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631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D0BE-D97C-43E5-A33F-4BB9002AC22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352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73B7B3-5FBB-4259-B6B4-7A65C24F6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6BD2AD-695C-4B94-A053-407F62518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33FF4C-8777-4699-8160-B77E44B1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6997F6-CEDD-438D-827B-8A6817AE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A9E061-9F7E-4470-B4E7-654D5686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0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94A89-CC1E-4BE1-8087-AF5DE8C3B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431BB4E-D8C8-41FA-8604-F18B41A8C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90285B-E034-4494-AD32-6867E0928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046B7B-BADA-4AC1-8B90-9841B501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3C01E0-A9BE-4BCE-9F04-E022BC7A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97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A8BEDCB-97F1-4DC9-9DD0-0FD7F71F1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A266F9-2B3B-4A4A-8E5F-234B8C948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B8DE6C-4A38-4B84-81B2-80F50B082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68101F-ACE4-4555-B139-B17A877F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0B4A8F-35C4-4870-B679-8F2E76A06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76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D2C3C-184C-4A75-BE8A-38328C21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5FDF94-B184-413E-9CEC-D546154CE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BF3FD4-9BF7-4AD6-819B-23D9DED7E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9DD495-D773-42B8-9116-EE19C391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17679-86C8-48A2-A20A-19AFC738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01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E4460-3EBA-4C4E-8587-62BDDF7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D5E371-927C-473D-A68E-727A3E019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DC3B85-0410-45A0-87FC-E3648F76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01BAD2-AB7A-477B-ADA3-FB6BC538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031080-A851-4D21-A6C3-3582019B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97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9379B-58A7-4319-8BCA-B7A3284F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55861D-6E5B-480D-B03A-AC2726F5B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4EBE7C-190A-421E-A49C-4EE738E1F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861AF6-425B-4405-9CFC-88E55DA0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3ECC0B-C5F0-4ABE-BAD5-474993663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A216C9-91DB-40F2-8E3D-09D2A6B8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24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7CFC0C-1E9A-42D1-AD85-599315F70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2CC631-6E92-4951-91E5-3EBA1D3F4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64D6FC-2B20-4E3E-B8A3-22FFEEDB5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5AFF59-C216-46E1-82CD-2C5B6C52B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CC2735-21F2-40B2-826E-64800CD35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FD80FE-C411-40D6-B188-EF3C9406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5D64A91-81CC-4828-8640-CBF00E1E3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3860A78-6924-408E-A193-2CA55596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878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6528D-CBA3-4ABF-832D-D9DD5C229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F45DA67-87A9-45D1-8C40-7BB91051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498441-CF1E-4F43-A885-4883F9350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11A8C5-6C04-4B0A-A086-62D857A2D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05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90F2F40-5364-4B99-93A4-0A24D965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37A86F2-FCF1-41E7-9203-5DE3F2E09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06DEEF-0AC4-410B-86C9-E36C6C830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7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BE92B2-01BD-4B8C-A3B5-5166217D6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2A5BC3-281E-499C-B2C3-CE91C9124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4934AF-7A49-491D-B210-AB898A40D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03E3B5-848B-4AEE-BA62-45B7442CC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6CCDF1-DA88-4C58-A480-9471A7E7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5918E7-7796-48E8-9884-6FE453A3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812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786A3-61A5-414C-B179-5E0701009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CC04207-6505-4A7C-8CFD-C22426E5A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4FFDBD-07A3-4F5F-848A-EBB031110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B50FC9-6601-4245-8AF3-5BE0E3E3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16955B-FD4D-45F1-86B2-3FBEDD45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00B397-57F8-4692-9F53-E4C767BC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81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4CA492E-BD4A-4B19-89DA-F9715922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486647-0ECE-4EBB-90EA-A8170D389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B79081-E13B-49AD-B097-FDC0B1810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AB384-284A-4429-AFB5-F1724AA94F76}" type="datetimeFigureOut">
              <a:rPr lang="de-DE" smtClean="0"/>
              <a:t>09.06.20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0E52CB-DCE7-4B2E-AE39-55FA273C7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FC2760-A4C6-4C55-AE4B-4CD7D31F5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25084CA-BC97-4843-ADD0-1E6437CAC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de-DE" sz="4700">
                <a:solidFill>
                  <a:srgbClr val="FFFFFF"/>
                </a:solidFill>
              </a:rPr>
              <a:t>Open Campus Abschlusspräsentation</a:t>
            </a:r>
            <a:br>
              <a:rPr lang="de-DE" sz="4700">
                <a:solidFill>
                  <a:srgbClr val="FFFFFF"/>
                </a:solidFill>
              </a:rPr>
            </a:br>
            <a:r>
              <a:rPr lang="de-DE" sz="4700">
                <a:solidFill>
                  <a:srgbClr val="FFFFFF"/>
                </a:solidFill>
              </a:rPr>
              <a:t>Team 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40BE90-7F99-854F-A3AD-6198605FC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Patricia, Chris, Felix und Finn Lasse</a:t>
            </a:r>
          </a:p>
        </p:txBody>
      </p:sp>
    </p:spTree>
    <p:extLst>
      <p:ext uri="{BB962C8B-B14F-4D97-AF65-F5344CB8AC3E}">
        <p14:creationId xmlns:p14="http://schemas.microsoft.com/office/powerpoint/2010/main" val="2614661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60400-6EA2-4EA8-95E8-E7DC0889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Neuronales Netz –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DC3B86C-5528-4DBE-A044-C91339A0E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337" y="6363508"/>
            <a:ext cx="10515600" cy="593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Finale Datei: python_model_final_presentation_1500; </a:t>
            </a:r>
            <a:r>
              <a:rPr lang="de-DE" sz="2000" dirty="0" err="1"/>
              <a:t>epochs</a:t>
            </a:r>
            <a:r>
              <a:rPr lang="de-DE" sz="2000" dirty="0"/>
              <a:t>=1500; dauert ca. 10 Min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7C762FB3-FC91-4D89-9D39-138E4B3EC9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0B714384-7AC1-4B8C-ADAF-7FCC019185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7F61B69A-D921-4EB3-B044-45E4089A4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233" y="1493589"/>
            <a:ext cx="4544704" cy="98488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MAPE on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the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 Training Data: 34.69 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MAPE on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the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 Test Data: 37.71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MAE on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the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 Training Data: 35496.25 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MAE on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the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 Test Data: 3757.87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77F5CD3-6B47-4474-BD9E-9DCFA293D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233" y="2613072"/>
            <a:ext cx="4544704" cy="49244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Vorhergesagter Preis: 573 Tatsächlicher Preis: 535.40321…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Grafik 1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FC7B4A32-26AF-4D2C-90E7-1F2B659E9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04" y="1523713"/>
            <a:ext cx="6668431" cy="411537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73151E4-C160-498C-8804-A6312B16A1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535" y="3362386"/>
            <a:ext cx="4867315" cy="300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6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FA034CE-E51E-E843-8870-9B97DCBB6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Gliederung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E30E02A5-C67F-B742-B5DD-AC3CB32C6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de-DE" sz="2400">
                <a:solidFill>
                  <a:srgbClr val="000000"/>
                </a:solidFill>
              </a:rPr>
              <a:t>Vorstellung Datensatz mit erstellten Variablen</a:t>
            </a:r>
          </a:p>
          <a:p>
            <a:r>
              <a:rPr lang="de-DE" sz="2400">
                <a:solidFill>
                  <a:srgbClr val="000000"/>
                </a:solidFill>
              </a:rPr>
              <a:t>Balkendiagramme</a:t>
            </a:r>
          </a:p>
          <a:p>
            <a:r>
              <a:rPr lang="de-DE" sz="2400">
                <a:solidFill>
                  <a:srgbClr val="000000"/>
                </a:solidFill>
              </a:rPr>
              <a:t>Ergebnis Schätzung mit einer SVM</a:t>
            </a:r>
          </a:p>
          <a:p>
            <a:r>
              <a:rPr lang="de-DE" sz="2400">
                <a:solidFill>
                  <a:srgbClr val="000000"/>
                </a:solidFill>
              </a:rPr>
              <a:t>Ergebnis Schätzung eines Neuronalen NEtzes</a:t>
            </a:r>
          </a:p>
          <a:p>
            <a:endParaRPr lang="de-DE" sz="2400">
              <a:solidFill>
                <a:srgbClr val="000000"/>
              </a:solidFill>
            </a:endParaRPr>
          </a:p>
          <a:p>
            <a:endParaRPr lang="de-DE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48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5A94B17-8E9E-7244-8A46-F0F3306E0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Datensatz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AB06F06A-2DC7-3B40-AADC-E80EE9FCB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 lnSpcReduction="10000"/>
          </a:bodyPr>
          <a:lstStyle/>
          <a:p>
            <a:r>
              <a:rPr lang="de-DE" sz="2400" dirty="0">
                <a:solidFill>
                  <a:srgbClr val="000000"/>
                </a:solidFill>
              </a:rPr>
              <a:t>Wetter</a:t>
            </a:r>
          </a:p>
          <a:p>
            <a:pPr lvl="1"/>
            <a:r>
              <a:rPr lang="de-DE" sz="2000" dirty="0">
                <a:solidFill>
                  <a:srgbClr val="000000"/>
                </a:solidFill>
              </a:rPr>
              <a:t>Bewölkung</a:t>
            </a:r>
          </a:p>
          <a:p>
            <a:pPr lvl="2"/>
            <a:r>
              <a:rPr lang="de-DE" sz="1600" dirty="0">
                <a:solidFill>
                  <a:srgbClr val="000000"/>
                </a:solidFill>
              </a:rPr>
              <a:t>0 bis 8</a:t>
            </a:r>
          </a:p>
          <a:p>
            <a:pPr lvl="1"/>
            <a:r>
              <a:rPr lang="de-DE" sz="2000" dirty="0">
                <a:solidFill>
                  <a:srgbClr val="000000"/>
                </a:solidFill>
              </a:rPr>
              <a:t>Tatsächliche gemessene Temperatur</a:t>
            </a:r>
          </a:p>
          <a:p>
            <a:pPr lvl="1"/>
            <a:r>
              <a:rPr lang="de-DE" sz="2000" dirty="0">
                <a:solidFill>
                  <a:srgbClr val="000000"/>
                </a:solidFill>
              </a:rPr>
              <a:t>Gefühlte Temperatur in 3 Kategorien</a:t>
            </a:r>
          </a:p>
          <a:p>
            <a:pPr lvl="1"/>
            <a:r>
              <a:rPr lang="de-DE" sz="2000" dirty="0">
                <a:solidFill>
                  <a:srgbClr val="000000"/>
                </a:solidFill>
              </a:rPr>
              <a:t>Windgeschwindigkeit</a:t>
            </a:r>
          </a:p>
          <a:p>
            <a:r>
              <a:rPr lang="de-DE" sz="2400" dirty="0">
                <a:solidFill>
                  <a:srgbClr val="000000"/>
                </a:solidFill>
              </a:rPr>
              <a:t>Ereignis</a:t>
            </a:r>
          </a:p>
          <a:p>
            <a:pPr lvl="1"/>
            <a:r>
              <a:rPr lang="de-DE" sz="2000" dirty="0">
                <a:solidFill>
                  <a:srgbClr val="000000"/>
                </a:solidFill>
              </a:rPr>
              <a:t>Feiertage (ja/nein)</a:t>
            </a:r>
          </a:p>
          <a:p>
            <a:pPr lvl="1"/>
            <a:r>
              <a:rPr lang="de-DE" sz="2000" dirty="0">
                <a:solidFill>
                  <a:srgbClr val="000000"/>
                </a:solidFill>
              </a:rPr>
              <a:t>Kiel macht auf (Sonntagsöffnung)</a:t>
            </a:r>
          </a:p>
          <a:p>
            <a:pPr lvl="2"/>
            <a:r>
              <a:rPr lang="de-DE" sz="1600" dirty="0">
                <a:solidFill>
                  <a:srgbClr val="000000"/>
                </a:solidFill>
              </a:rPr>
              <a:t>(Ja/nein)</a:t>
            </a:r>
          </a:p>
          <a:p>
            <a:pPr lvl="1"/>
            <a:r>
              <a:rPr lang="de-DE" sz="2000" dirty="0">
                <a:solidFill>
                  <a:srgbClr val="000000"/>
                </a:solidFill>
              </a:rPr>
              <a:t>Flohmarkt (Ja/ Nein)</a:t>
            </a:r>
          </a:p>
          <a:p>
            <a:pPr lvl="1"/>
            <a:r>
              <a:rPr lang="de-DE" sz="2000" dirty="0">
                <a:solidFill>
                  <a:srgbClr val="000000"/>
                </a:solidFill>
              </a:rPr>
              <a:t>Wochentag (1-7)</a:t>
            </a:r>
          </a:p>
          <a:p>
            <a:pPr lvl="1"/>
            <a:r>
              <a:rPr lang="de-DE" sz="2000" dirty="0">
                <a:solidFill>
                  <a:srgbClr val="000000"/>
                </a:solidFill>
              </a:rPr>
              <a:t>Monat (1-12)</a:t>
            </a:r>
          </a:p>
          <a:p>
            <a:pPr lvl="1"/>
            <a:r>
              <a:rPr lang="de-DE" sz="2000" dirty="0">
                <a:solidFill>
                  <a:srgbClr val="000000"/>
                </a:solidFill>
              </a:rPr>
              <a:t>Kieler Woche (ja/nein)</a:t>
            </a:r>
          </a:p>
          <a:p>
            <a:pPr lvl="1"/>
            <a:endParaRPr lang="de-DE" sz="2000" dirty="0">
              <a:solidFill>
                <a:srgbClr val="000000"/>
              </a:solidFill>
            </a:endParaRPr>
          </a:p>
          <a:p>
            <a:r>
              <a:rPr lang="de-DE" sz="2000" dirty="0">
                <a:solidFill>
                  <a:srgbClr val="000000"/>
                </a:solidFill>
              </a:rPr>
              <a:t>Umsatz</a:t>
            </a:r>
          </a:p>
          <a:p>
            <a:r>
              <a:rPr lang="de-DE" sz="2000" dirty="0">
                <a:solidFill>
                  <a:srgbClr val="000000"/>
                </a:solidFill>
              </a:rPr>
              <a:t>Warengruppe</a:t>
            </a:r>
          </a:p>
          <a:p>
            <a:r>
              <a:rPr lang="de-DE" sz="2000" dirty="0">
                <a:solidFill>
                  <a:srgbClr val="000000"/>
                </a:solidFill>
              </a:rPr>
              <a:t>Datum</a:t>
            </a:r>
            <a:endParaRPr lang="de-DE" sz="2400" dirty="0">
              <a:solidFill>
                <a:srgbClr val="000000"/>
              </a:solidFill>
            </a:endParaRPr>
          </a:p>
          <a:p>
            <a:endParaRPr lang="de-DE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31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49D84-9805-7A4C-A265-D6FD4E8F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BE7DE7-D001-A64E-A19B-B4BB85D9E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DF26641-D406-7B47-9CF0-9C11E8C8E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8159"/>
            <a:ext cx="12192000" cy="192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52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6A2EEA-15A9-4FCD-A86D-15916148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Balkendiagramme</a:t>
            </a:r>
          </a:p>
        </p:txBody>
      </p:sp>
      <p:pic>
        <p:nvPicPr>
          <p:cNvPr id="9" name="Inhaltsplatzhalter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91B2D74-1762-414B-A617-0306BBED73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44" y="2776122"/>
            <a:ext cx="5084074" cy="3142494"/>
          </a:xfrm>
        </p:spPr>
      </p:pic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4E6346FE-D791-4B92-815B-04E7E7C7DDC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757" y="2776122"/>
            <a:ext cx="5084074" cy="3142494"/>
          </a:xfrm>
        </p:spPr>
      </p:pic>
    </p:spTree>
    <p:extLst>
      <p:ext uri="{BB962C8B-B14F-4D97-AF65-F5344CB8AC3E}">
        <p14:creationId xmlns:p14="http://schemas.microsoft.com/office/powerpoint/2010/main" val="364334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0A6978-1408-4173-820B-25D4A96F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Balkendiagramme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72BD79F-316B-4956-AF48-2ABEB3C3C0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3" y="2430047"/>
            <a:ext cx="5084074" cy="3142494"/>
          </a:xfr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9E1F72B-A12C-44F7-AA0D-FB26B76F57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963" y="2430047"/>
            <a:ext cx="5084074" cy="3142494"/>
          </a:xfrm>
        </p:spPr>
      </p:pic>
    </p:spTree>
    <p:extLst>
      <p:ext uri="{BB962C8B-B14F-4D97-AF65-F5344CB8AC3E}">
        <p14:creationId xmlns:p14="http://schemas.microsoft.com/office/powerpoint/2010/main" val="1292369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60400-6EA2-4EA8-95E8-E7DC0889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Support Vector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9D6AF7-ED15-41A0-BE1D-4DAE1CAF4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420" y="4722091"/>
            <a:ext cx="5465380" cy="19870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Quelle:</a:t>
            </a:r>
          </a:p>
          <a:p>
            <a:pPr marL="0" indent="0" algn="ctr">
              <a:buNone/>
            </a:pPr>
            <a:r>
              <a:rPr lang="en-US" sz="2000" dirty="0"/>
              <a:t>Lewis, C.D. (1982):</a:t>
            </a:r>
          </a:p>
          <a:p>
            <a:pPr marL="0" indent="0" algn="ctr">
              <a:buNone/>
            </a:pPr>
            <a:r>
              <a:rPr lang="en-US" sz="2000" dirty="0"/>
              <a:t>“Industrial and business forecasting methods”</a:t>
            </a:r>
          </a:p>
          <a:p>
            <a:pPr marL="0" indent="0" algn="ctr">
              <a:buNone/>
            </a:pPr>
            <a:r>
              <a:rPr lang="en-US" sz="2000" dirty="0"/>
              <a:t>London: Butterworths.</a:t>
            </a:r>
            <a:endParaRPr lang="de-DE" sz="2000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955C1A74-69E1-43DA-AA11-D242DA85C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300465"/>
              </p:ext>
            </p:extLst>
          </p:nvPr>
        </p:nvGraphicFramePr>
        <p:xfrm>
          <a:off x="1463566" y="4722091"/>
          <a:ext cx="43197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300">
                  <a:extLst>
                    <a:ext uri="{9D8B030D-6E8A-4147-A177-3AD203B41FA5}">
                      <a16:colId xmlns:a16="http://schemas.microsoft.com/office/drawing/2014/main" val="3406298818"/>
                    </a:ext>
                  </a:extLst>
                </a:gridCol>
                <a:gridCol w="3033451">
                  <a:extLst>
                    <a:ext uri="{9D8B030D-6E8A-4147-A177-3AD203B41FA5}">
                      <a16:colId xmlns:a16="http://schemas.microsoft.com/office/drawing/2014/main" val="2526697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mape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Interpretation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79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&lt; 0.1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highly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accurate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forecasting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8123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0.1 – 0.2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good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forecasting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12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0.2 – 0.5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reasonable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forecasting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64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&gt; 0.5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inaccurate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forecasting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210260"/>
                  </a:ext>
                </a:extLst>
              </a:tr>
            </a:tbl>
          </a:graphicData>
        </a:graphic>
      </p:graphicFrame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9471A292-4436-4163-8FE5-EF80689F0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485579"/>
              </p:ext>
            </p:extLst>
          </p:nvPr>
        </p:nvGraphicFramePr>
        <p:xfrm>
          <a:off x="1150883" y="1690688"/>
          <a:ext cx="9890234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884">
                  <a:extLst>
                    <a:ext uri="{9D8B030D-6E8A-4147-A177-3AD203B41FA5}">
                      <a16:colId xmlns:a16="http://schemas.microsoft.com/office/drawing/2014/main" val="1765958000"/>
                    </a:ext>
                  </a:extLst>
                </a:gridCol>
                <a:gridCol w="2605414">
                  <a:extLst>
                    <a:ext uri="{9D8B030D-6E8A-4147-A177-3AD203B41FA5}">
                      <a16:colId xmlns:a16="http://schemas.microsoft.com/office/drawing/2014/main" val="3883401093"/>
                    </a:ext>
                  </a:extLst>
                </a:gridCol>
                <a:gridCol w="2455101">
                  <a:extLst>
                    <a:ext uri="{9D8B030D-6E8A-4147-A177-3AD203B41FA5}">
                      <a16:colId xmlns:a16="http://schemas.microsoft.com/office/drawing/2014/main" val="1652457262"/>
                    </a:ext>
                  </a:extLst>
                </a:gridCol>
                <a:gridCol w="2723835">
                  <a:extLst>
                    <a:ext uri="{9D8B030D-6E8A-4147-A177-3AD203B41FA5}">
                      <a16:colId xmlns:a16="http://schemas.microsoft.com/office/drawing/2014/main" val="119265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Training-MAPE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/>
                        <a:t>Testing</a:t>
                      </a:r>
                      <a:r>
                        <a:rPr lang="de-DE" sz="2000" dirty="0"/>
                        <a:t>-MAPE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Prognose 04.06.19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34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Warengruppe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0.2026221 </a:t>
                      </a:r>
                      <a:r>
                        <a:rPr lang="de-DE" sz="20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0.2077283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122.38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450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Warengruppe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0.1331242 </a:t>
                      </a:r>
                      <a:r>
                        <a:rPr lang="de-DE" sz="20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0.1399899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372.48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563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Warengruppe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0.1731559 </a:t>
                      </a:r>
                      <a:r>
                        <a:rPr lang="de-DE" sz="20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0.2112044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140.10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80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Warengruppe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0.2246668 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0.2475453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68.05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052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Warengruppe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0.1426946 </a:t>
                      </a:r>
                      <a:r>
                        <a:rPr lang="de-DE" sz="20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0.1786739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255.34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71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Warengruppe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0.9201665 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0.9191404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11.18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674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128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60400-6EA2-4EA8-95E8-E7DC0889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Neuronales Netz – Data </a:t>
            </a:r>
            <a:r>
              <a:rPr lang="de-DE" dirty="0" err="1"/>
              <a:t>Preparation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DC3B86C-5528-4DBE-A044-C91339A0E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b="1" dirty="0"/>
              <a:t>Startschwierigkeiten beim einlesen des Datensatzes</a:t>
            </a:r>
          </a:p>
          <a:p>
            <a:pPr marL="457200" lvl="1" indent="0">
              <a:buNone/>
            </a:pPr>
            <a:r>
              <a:rPr lang="de-DE" dirty="0"/>
              <a:t>1. </a:t>
            </a:r>
            <a:r>
              <a:rPr lang="de-DE" dirty="0" err="1"/>
              <a:t>Chr</a:t>
            </a:r>
            <a:r>
              <a:rPr lang="de-DE" dirty="0"/>
              <a:t> statt </a:t>
            </a:r>
            <a:r>
              <a:rPr lang="de-DE" dirty="0" err="1"/>
              <a:t>Num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2. Inkorrekte Definition der </a:t>
            </a:r>
            <a:r>
              <a:rPr lang="de-DE" dirty="0" err="1"/>
              <a:t>Dummievariablen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3. unnötiges rumprobieren die SD / M selbst zu berechnen und normalisieren</a:t>
            </a:r>
          </a:p>
          <a:p>
            <a:pPr lvl="1"/>
            <a:endParaRPr lang="de-DE" dirty="0"/>
          </a:p>
          <a:p>
            <a:pPr marL="0" indent="0">
              <a:buNone/>
            </a:pPr>
            <a:r>
              <a:rPr lang="de-DE" dirty="0"/>
              <a:t># Definition der Features (der unabhängigen Variablen auf deren Basis die Vorhersagen erzeugt werden sollen)</a:t>
            </a:r>
          </a:p>
          <a:p>
            <a:r>
              <a:rPr lang="de-DE" b="1" dirty="0" err="1"/>
              <a:t>features</a:t>
            </a:r>
            <a:r>
              <a:rPr lang="de-DE" dirty="0"/>
              <a:t> = c("</a:t>
            </a:r>
            <a:r>
              <a:rPr lang="de-DE" b="1" dirty="0" err="1"/>
              <a:t>Bewoelkung</a:t>
            </a:r>
            <a:r>
              <a:rPr lang="de-DE" dirty="0"/>
              <a:t>", "</a:t>
            </a:r>
            <a:r>
              <a:rPr lang="de-DE" b="1" dirty="0"/>
              <a:t>Temperatur</a:t>
            </a:r>
            <a:r>
              <a:rPr lang="de-DE" dirty="0"/>
              <a:t>", "</a:t>
            </a:r>
            <a:r>
              <a:rPr lang="de-DE" b="1" dirty="0"/>
              <a:t>Windgeschwindigkeit</a:t>
            </a:r>
            <a:r>
              <a:rPr lang="de-DE" dirty="0"/>
              <a:t>", "</a:t>
            </a:r>
            <a:r>
              <a:rPr lang="de-DE" b="1" dirty="0" err="1"/>
              <a:t>KielerWoche</a:t>
            </a:r>
            <a:r>
              <a:rPr lang="de-DE" dirty="0"/>
              <a:t>",</a:t>
            </a:r>
          </a:p>
          <a:p>
            <a:pPr marL="0" indent="0">
              <a:buNone/>
            </a:pPr>
            <a:r>
              <a:rPr lang="de-DE" dirty="0"/>
              <a:t>             "</a:t>
            </a:r>
            <a:r>
              <a:rPr lang="de-DE" b="1" dirty="0"/>
              <a:t>Feiertag</a:t>
            </a:r>
            <a:r>
              <a:rPr lang="de-DE" dirty="0"/>
              <a:t>", "</a:t>
            </a:r>
            <a:r>
              <a:rPr lang="de-DE" b="1" dirty="0" err="1"/>
              <a:t>Kielmachtauf</a:t>
            </a:r>
            <a:r>
              <a:rPr lang="de-DE" dirty="0"/>
              <a:t>", "</a:t>
            </a:r>
            <a:r>
              <a:rPr lang="de-DE" b="1" dirty="0"/>
              <a:t>Flohmarkt</a:t>
            </a:r>
            <a:r>
              <a:rPr lang="de-DE" dirty="0"/>
              <a:t>", </a:t>
            </a:r>
            <a:r>
              <a:rPr lang="de-DE" b="1" dirty="0" err="1"/>
              <a:t>warengruppe</a:t>
            </a:r>
            <a:r>
              <a:rPr lang="de-DE" dirty="0" err="1"/>
              <a:t>_dummies</a:t>
            </a:r>
            <a:r>
              <a:rPr lang="de-DE" dirty="0"/>
              <a:t>,	</a:t>
            </a:r>
            <a:r>
              <a:rPr lang="de-DE" b="1" dirty="0" err="1"/>
              <a:t>temp</a:t>
            </a:r>
            <a:r>
              <a:rPr lang="de-DE" dirty="0" err="1"/>
              <a:t>_dummies</a:t>
            </a:r>
            <a:r>
              <a:rPr lang="de-DE" dirty="0"/>
              <a:t>, </a:t>
            </a:r>
            <a:r>
              <a:rPr lang="de-DE" b="1" dirty="0" err="1"/>
              <a:t>month</a:t>
            </a:r>
            <a:r>
              <a:rPr lang="de-DE" dirty="0" err="1"/>
              <a:t>_dummies</a:t>
            </a:r>
            <a:r>
              <a:rPr lang="de-DE" dirty="0"/>
              <a:t>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# Definition der Label-Variable (der </a:t>
            </a:r>
            <a:r>
              <a:rPr lang="de-DE" dirty="0" err="1"/>
              <a:t>abhaengigen</a:t>
            </a:r>
            <a:r>
              <a:rPr lang="de-DE" dirty="0"/>
              <a:t> Variable, die vorhergesagt werden soll) sowie</a:t>
            </a:r>
          </a:p>
          <a:p>
            <a:r>
              <a:rPr lang="de-DE" dirty="0" err="1"/>
              <a:t>label</a:t>
            </a:r>
            <a:r>
              <a:rPr lang="de-DE" dirty="0"/>
              <a:t> = </a:t>
            </a:r>
            <a:r>
              <a:rPr lang="de-DE" b="1" dirty="0"/>
              <a:t>'Umsatz</a:t>
            </a:r>
            <a:r>
              <a:rPr lang="de-DE" dirty="0"/>
              <a:t>'</a:t>
            </a:r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9735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60400-6EA2-4EA8-95E8-E7DC0889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Neuronales Netz – </a:t>
            </a:r>
            <a:r>
              <a:rPr lang="de-DE" dirty="0" err="1"/>
              <a:t>Estimation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DC3B86C-5528-4DBE-A044-C91339A0E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dirty="0"/>
              <a:t># Definition der Form des tiefen neuronalen Netzes (Deep </a:t>
            </a:r>
            <a:r>
              <a:rPr lang="de-DE" dirty="0" err="1"/>
              <a:t>Neural</a:t>
            </a:r>
            <a:r>
              <a:rPr lang="de-DE" dirty="0"/>
              <a:t> Nets)</a:t>
            </a:r>
          </a:p>
          <a:p>
            <a:pPr marL="0" indent="0">
              <a:buNone/>
            </a:pPr>
            <a:r>
              <a:rPr lang="de-DE" dirty="0" err="1"/>
              <a:t>model</a:t>
            </a:r>
            <a:r>
              <a:rPr lang="de-DE" dirty="0"/>
              <a:t> = </a:t>
            </a:r>
            <a:r>
              <a:rPr lang="de-DE" dirty="0" err="1"/>
              <a:t>keras.Sequential</a:t>
            </a:r>
            <a:r>
              <a:rPr lang="de-DE" dirty="0"/>
              <a:t>([</a:t>
            </a:r>
          </a:p>
          <a:p>
            <a:pPr marL="0" indent="0">
              <a:buNone/>
            </a:pPr>
            <a:r>
              <a:rPr lang="de-DE" dirty="0"/>
              <a:t>  </a:t>
            </a:r>
            <a:r>
              <a:rPr lang="de-DE" dirty="0" err="1"/>
              <a:t>layers.Dense</a:t>
            </a:r>
            <a:r>
              <a:rPr lang="de-DE" dirty="0"/>
              <a:t>(</a:t>
            </a:r>
            <a:r>
              <a:rPr lang="de-DE" dirty="0">
                <a:solidFill>
                  <a:srgbClr val="FF0000"/>
                </a:solidFill>
              </a:rPr>
              <a:t>29</a:t>
            </a:r>
            <a:r>
              <a:rPr lang="de-DE" dirty="0"/>
              <a:t>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', </a:t>
            </a:r>
            <a:r>
              <a:rPr lang="de-DE" dirty="0" err="1"/>
              <a:t>input_shape</a:t>
            </a:r>
            <a:r>
              <a:rPr lang="de-DE" dirty="0"/>
              <a:t>=[</a:t>
            </a:r>
            <a:r>
              <a:rPr lang="de-DE" dirty="0" err="1"/>
              <a:t>len</a:t>
            </a:r>
            <a:r>
              <a:rPr lang="de-DE" dirty="0"/>
              <a:t>(</a:t>
            </a:r>
            <a:r>
              <a:rPr lang="de-DE" dirty="0" err="1"/>
              <a:t>r.train_dataset.keys</a:t>
            </a:r>
            <a:r>
              <a:rPr lang="de-DE" dirty="0"/>
              <a:t>())]),</a:t>
            </a:r>
          </a:p>
          <a:p>
            <a:pPr marL="0" indent="0">
              <a:buNone/>
            </a:pPr>
            <a:r>
              <a:rPr lang="de-DE" dirty="0"/>
              <a:t>  </a:t>
            </a:r>
            <a:r>
              <a:rPr lang="de-DE" dirty="0" err="1"/>
              <a:t>layers.Dense</a:t>
            </a:r>
            <a:r>
              <a:rPr lang="de-DE" dirty="0"/>
              <a:t>(</a:t>
            </a:r>
            <a:r>
              <a:rPr lang="de-DE" dirty="0">
                <a:solidFill>
                  <a:srgbClr val="FF0000"/>
                </a:solidFill>
              </a:rPr>
              <a:t>19</a:t>
            </a:r>
            <a:r>
              <a:rPr lang="de-DE" dirty="0"/>
              <a:t>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'),</a:t>
            </a:r>
          </a:p>
          <a:p>
            <a:pPr marL="0" indent="0">
              <a:buNone/>
            </a:pPr>
            <a:r>
              <a:rPr lang="de-DE" dirty="0"/>
              <a:t>  </a:t>
            </a:r>
            <a:r>
              <a:rPr lang="de-DE" dirty="0" err="1"/>
              <a:t>layers.Dense</a:t>
            </a:r>
            <a:r>
              <a:rPr lang="de-DE" dirty="0"/>
              <a:t>(</a:t>
            </a:r>
            <a:r>
              <a:rPr lang="de-DE" dirty="0">
                <a:solidFill>
                  <a:srgbClr val="FF0000"/>
                </a:solidFill>
              </a:rPr>
              <a:t>13</a:t>
            </a:r>
            <a:r>
              <a:rPr lang="de-DE" dirty="0"/>
              <a:t>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'),</a:t>
            </a:r>
          </a:p>
          <a:p>
            <a:pPr marL="0" indent="0">
              <a:buNone/>
            </a:pPr>
            <a:r>
              <a:rPr lang="de-DE" dirty="0"/>
              <a:t>  </a:t>
            </a:r>
            <a:r>
              <a:rPr lang="de-DE" dirty="0" err="1"/>
              <a:t>layers.Dense</a:t>
            </a:r>
            <a:r>
              <a:rPr lang="de-DE" dirty="0"/>
              <a:t>(</a:t>
            </a:r>
            <a:r>
              <a:rPr lang="de-DE" dirty="0">
                <a:solidFill>
                  <a:srgbClr val="FF0000"/>
                </a:solidFill>
              </a:rPr>
              <a:t>1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])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# Definition der Kosten-(Loss-)Funktion und der Optimierungsfunktion mit seinen Hyperparametern</a:t>
            </a:r>
          </a:p>
          <a:p>
            <a:pPr marL="0" indent="0">
              <a:buNone/>
            </a:pPr>
            <a:r>
              <a:rPr lang="de-DE" dirty="0" err="1"/>
              <a:t>model.compile</a:t>
            </a:r>
            <a:r>
              <a:rPr lang="de-DE" dirty="0"/>
              <a:t>(</a:t>
            </a:r>
            <a:r>
              <a:rPr lang="de-DE" dirty="0" err="1"/>
              <a:t>loss</a:t>
            </a:r>
            <a:r>
              <a:rPr lang="de-DE" dirty="0"/>
              <a:t>="</a:t>
            </a:r>
            <a:r>
              <a:rPr lang="de-DE" dirty="0" err="1"/>
              <a:t>mse</a:t>
            </a:r>
            <a:r>
              <a:rPr lang="de-DE" dirty="0"/>
              <a:t>",</a:t>
            </a:r>
          </a:p>
          <a:p>
            <a:pPr marL="0" indent="0">
              <a:buNone/>
            </a:pPr>
            <a:r>
              <a:rPr lang="de-DE" dirty="0"/>
              <a:t>              </a:t>
            </a:r>
            <a:r>
              <a:rPr lang="de-DE" dirty="0" err="1"/>
              <a:t>optimizer</a:t>
            </a:r>
            <a:r>
              <a:rPr lang="de-DE" dirty="0"/>
              <a:t>=</a:t>
            </a:r>
            <a:r>
              <a:rPr lang="de-DE" dirty="0" err="1"/>
              <a:t>tf.keras.optimizers.SGD</a:t>
            </a:r>
            <a:r>
              <a:rPr lang="de-DE" dirty="0"/>
              <a:t>(</a:t>
            </a:r>
            <a:r>
              <a:rPr lang="de-DE" dirty="0" err="1"/>
              <a:t>lr</a:t>
            </a:r>
            <a:r>
              <a:rPr lang="de-DE" dirty="0"/>
              <a:t>=</a:t>
            </a:r>
            <a:r>
              <a:rPr lang="de-DE" dirty="0">
                <a:solidFill>
                  <a:srgbClr val="FF0000"/>
                </a:solidFill>
              </a:rPr>
              <a:t>0.00006</a:t>
            </a:r>
            <a:r>
              <a:rPr lang="de-DE" dirty="0"/>
              <a:t>, </a:t>
            </a:r>
            <a:r>
              <a:rPr lang="de-DE" dirty="0" err="1"/>
              <a:t>momentum</a:t>
            </a:r>
            <a:r>
              <a:rPr lang="de-DE" dirty="0"/>
              <a:t>=</a:t>
            </a:r>
            <a:r>
              <a:rPr lang="de-DE" dirty="0">
                <a:solidFill>
                  <a:srgbClr val="FF0000"/>
                </a:solidFill>
              </a:rPr>
              <a:t>0.8</a:t>
            </a:r>
            <a:r>
              <a:rPr lang="de-DE" dirty="0"/>
              <a:t>, </a:t>
            </a:r>
            <a:r>
              <a:rPr lang="de-DE" dirty="0" err="1">
                <a:solidFill>
                  <a:srgbClr val="FF0000"/>
                </a:solidFill>
              </a:rPr>
              <a:t>nesterov</a:t>
            </a:r>
            <a:r>
              <a:rPr lang="de-DE" dirty="0">
                <a:solidFill>
                  <a:srgbClr val="FF0000"/>
                </a:solidFill>
              </a:rPr>
              <a:t>=True</a:t>
            </a:r>
            <a:r>
              <a:rPr lang="de-DE" dirty="0"/>
              <a:t>))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6967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677</Words>
  <Application>Microsoft Macintosh PowerPoint</Application>
  <PresentationFormat>Breitbild</PresentationFormat>
  <Paragraphs>130</Paragraphs>
  <Slides>10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Lucida Console</vt:lpstr>
      <vt:lpstr>Office</vt:lpstr>
      <vt:lpstr>Open Campus Abschlusspräsentation Team 4</vt:lpstr>
      <vt:lpstr>Gliederung</vt:lpstr>
      <vt:lpstr>Datensatz</vt:lpstr>
      <vt:lpstr>PowerPoint-Präsentation</vt:lpstr>
      <vt:lpstr>Balkendiagramme</vt:lpstr>
      <vt:lpstr>Balkendiagramme</vt:lpstr>
      <vt:lpstr>Support Vector Machine</vt:lpstr>
      <vt:lpstr>Neuronales Netz – Data Preparation</vt:lpstr>
      <vt:lpstr>Neuronales Netz – Estimation</vt:lpstr>
      <vt:lpstr>Neuronales Netz –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Campus Abschlusspräsentation Team 4</dc:title>
  <dc:creator>Christian Mayer</dc:creator>
  <cp:lastModifiedBy>Finn Lasse Andresen</cp:lastModifiedBy>
  <cp:revision>10</cp:revision>
  <dcterms:created xsi:type="dcterms:W3CDTF">2020-06-09T11:06:58Z</dcterms:created>
  <dcterms:modified xsi:type="dcterms:W3CDTF">2020-06-09T15:12:57Z</dcterms:modified>
</cp:coreProperties>
</file>