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65786" autoAdjust="0"/>
  </p:normalViewPr>
  <p:slideViewPr>
    <p:cSldViewPr snapToGrid="0">
      <p:cViewPr varScale="1">
        <p:scale>
          <a:sx n="56" d="100"/>
          <a:sy n="56" d="100"/>
        </p:scale>
        <p:origin x="7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27A1-214A-458A-A3B7-807F6FF442B2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D0BE-D97C-43E5-A33F-4BB9002A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#### Erklärung zum Neuronalen Netz</a:t>
            </a:r>
          </a:p>
          <a:p>
            <a:r>
              <a:rPr lang="de-DE" dirty="0"/>
              <a:t>## Hidden </a:t>
            </a:r>
            <a:r>
              <a:rPr lang="de-DE" dirty="0" err="1"/>
              <a:t>layer</a:t>
            </a:r>
            <a:r>
              <a:rPr lang="de-DE" dirty="0"/>
              <a:t> und Neuronen 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10 </a:t>
            </a:r>
            <a:r>
              <a:rPr lang="de-DE" dirty="0" err="1"/>
              <a:t>features</a:t>
            </a:r>
            <a:r>
              <a:rPr lang="de-DE" dirty="0"/>
              <a:t>, 29 </a:t>
            </a:r>
            <a:r>
              <a:rPr lang="de-DE" dirty="0" err="1"/>
              <a:t>input</a:t>
            </a:r>
            <a:r>
              <a:rPr lang="de-DE" dirty="0"/>
              <a:t> variablen 29/19/13/1</a:t>
            </a:r>
          </a:p>
          <a:p>
            <a:r>
              <a:rPr lang="de-DE" dirty="0"/>
              <a:t>#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wenn Daten noch clusterbar sind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bei komplexeren Datensätzen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haben sich </a:t>
            </a:r>
            <a:r>
              <a:rPr lang="de-DE" dirty="0" err="1"/>
              <a:t>awohl</a:t>
            </a:r>
            <a:r>
              <a:rPr lang="de-DE" dirty="0"/>
              <a:t> als oft nützlich erwiesen</a:t>
            </a:r>
          </a:p>
          <a:p>
            <a:r>
              <a:rPr lang="de-DE" dirty="0"/>
              <a:t># mehr als zwei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unnötig für Problem, führt zu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# Faustregel: 2/3 von einem zum nächsten </a:t>
            </a:r>
            <a:r>
              <a:rPr lang="de-DE" dirty="0" err="1"/>
              <a:t>layer</a:t>
            </a:r>
            <a:endParaRPr lang="de-DE" dirty="0"/>
          </a:p>
          <a:p>
            <a:endParaRPr lang="de-DE" dirty="0"/>
          </a:p>
          <a:p>
            <a:r>
              <a:rPr lang="de-DE" dirty="0"/>
              <a:t>## </a:t>
            </a:r>
            <a:r>
              <a:rPr lang="de-DE" dirty="0" err="1"/>
              <a:t>hParamenter</a:t>
            </a:r>
            <a:r>
              <a:rPr lang="de-DE" dirty="0"/>
              <a:t> von SGD</a:t>
            </a:r>
          </a:p>
          <a:p>
            <a:r>
              <a:rPr lang="de-DE" dirty="0"/>
              <a:t>#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Generally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lr</a:t>
            </a:r>
            <a:r>
              <a:rPr lang="de-DE" dirty="0"/>
              <a:t> = 1e-4, </a:t>
            </a:r>
            <a:r>
              <a:rPr lang="de-DE" dirty="0" err="1"/>
              <a:t>momentum</a:t>
            </a:r>
            <a:r>
              <a:rPr lang="de-DE" dirty="0"/>
              <a:t>=0.9.</a:t>
            </a:r>
          </a:p>
          <a:p>
            <a:r>
              <a:rPr lang="de-DE" dirty="0"/>
              <a:t># zuerst an </a:t>
            </a:r>
            <a:r>
              <a:rPr lang="de-DE" dirty="0" err="1"/>
              <a:t>lr</a:t>
            </a:r>
            <a:r>
              <a:rPr lang="de-DE" dirty="0"/>
              <a:t> rumgespielt, weil irgendwo gelesen das wichtiger</a:t>
            </a:r>
          </a:p>
          <a:p>
            <a:r>
              <a:rPr lang="de-DE" dirty="0"/>
              <a:t># danach </a:t>
            </a:r>
            <a:r>
              <a:rPr lang="de-DE" dirty="0" err="1"/>
              <a:t>momentum</a:t>
            </a:r>
            <a:r>
              <a:rPr lang="de-DE" dirty="0"/>
              <a:t> optimiert, </a:t>
            </a:r>
            <a:r>
              <a:rPr lang="de-DE" dirty="0" err="1"/>
              <a:t>d.h</a:t>
            </a:r>
            <a:r>
              <a:rPr lang="de-DE" dirty="0"/>
              <a:t> also die Grenzen abgetastet und die Mitte genommen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nesterov</a:t>
            </a:r>
            <a:r>
              <a:rPr lang="de-DE" dirty="0"/>
              <a:t>: https://dominikschmidt.xyz/nesterov-momentum/</a:t>
            </a:r>
          </a:p>
          <a:p>
            <a:r>
              <a:rPr lang="de-DE" dirty="0"/>
              <a:t>#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 </a:t>
            </a:r>
            <a:r>
              <a:rPr lang="de-DE" dirty="0" err="1"/>
              <a:t>optimizer</a:t>
            </a:r>
            <a:r>
              <a:rPr lang="de-DE" dirty="0"/>
              <a:t> wie </a:t>
            </a:r>
            <a:r>
              <a:rPr lang="de-DE" dirty="0" err="1"/>
              <a:t>adam</a:t>
            </a:r>
            <a:r>
              <a:rPr lang="de-DE" dirty="0"/>
              <a:t> und </a:t>
            </a:r>
            <a:r>
              <a:rPr lang="de-DE" dirty="0" err="1"/>
              <a:t>lr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loop wäre nice, bin gescheitert...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## Quellen</a:t>
            </a:r>
          </a:p>
          <a:p>
            <a:r>
              <a:rPr lang="de-DE" dirty="0"/>
              <a:t># https://www.researchgate.net/post/How_do_I_represent_input_variables_for_artificial_neural_network_design </a:t>
            </a:r>
          </a:p>
          <a:p>
            <a:r>
              <a:rPr lang="de-DE" dirty="0"/>
              <a:t># https://towardsdatascience.com/beginners-ask-how-many-hidden-layers-neurons-to-use-in-artificial-neural-networks-51466afa0d3e</a:t>
            </a:r>
          </a:p>
          <a:p>
            <a:r>
              <a:rPr lang="de-DE" dirty="0"/>
              <a:t># https://stackoverflow.com/questions/51017181/what-should-be-the-value-for-learning-rate-and-momentum</a:t>
            </a:r>
          </a:p>
          <a:p>
            <a:r>
              <a:rPr lang="de-DE" dirty="0"/>
              <a:t># https://machinelearningmastery.com/how-to-configure-the-number-of-layers-and-nodes-in-a-neural-network/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3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Vorstellung Datensatz mit erstellten Variablen</a:t>
            </a:r>
          </a:p>
          <a:p>
            <a:r>
              <a:rPr lang="de-DE" sz="2400">
                <a:solidFill>
                  <a:srgbClr val="000000"/>
                </a:solidFill>
              </a:rPr>
              <a:t>Balkendiagramme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mit einer SVM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eines Neuronalen NEtzes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Datensatz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2EEA-15A9-4FCD-A86D-1591614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1AB3D79-9A78-4A7E-9BA4-9A18B27F62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6" name="Inhaltsplatzhalter 5" descr="Ein Bild, das Foto, klein, sitzend, orange enthält.&#10;&#10;Automatisch generierte Beschreibung">
            <a:extLst>
              <a:ext uri="{FF2B5EF4-FFF2-40B4-BE49-F238E27FC236}">
                <a16:creationId xmlns:a16="http://schemas.microsoft.com/office/drawing/2014/main" id="{A6EC9D13-033C-4895-A920-BA8222DC5D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364334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5579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Testing</a:t>
                      </a:r>
                      <a:r>
                        <a:rPr lang="de-DE" sz="2000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0.2026221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0.2077283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0.1331242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0.1399899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0.1731559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0.2112044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0.2246668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0.2475453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0.1426946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0.1786739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0.9201665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0.9191404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Startschwierigkeiten beim einlesen des Datensatzes</a:t>
            </a:r>
          </a:p>
          <a:p>
            <a:pPr marL="457200" lvl="1" indent="0">
              <a:buNone/>
            </a:pPr>
            <a:r>
              <a:rPr lang="de-DE" dirty="0"/>
              <a:t>1. </a:t>
            </a:r>
            <a:r>
              <a:rPr lang="de-DE" dirty="0" err="1"/>
              <a:t>Chr</a:t>
            </a:r>
            <a:r>
              <a:rPr lang="de-DE" dirty="0"/>
              <a:t> statt </a:t>
            </a:r>
            <a:r>
              <a:rPr lang="de-DE" dirty="0" err="1"/>
              <a:t>Num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2. Inkorrekte Definition der </a:t>
            </a:r>
            <a:r>
              <a:rPr lang="de-DE" dirty="0" err="1"/>
              <a:t>Dummievariablen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3. unnötiges rumprobieren die SD / M selbst zu berechnen und normalisieren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# Definition der Features (der unabhängigen Variablen auf deren Basis die Vorhersagen erzeugt werden sollen)</a:t>
            </a:r>
          </a:p>
          <a:p>
            <a:r>
              <a:rPr lang="de-DE" b="1" dirty="0" err="1"/>
              <a:t>features</a:t>
            </a:r>
            <a:r>
              <a:rPr lang="de-DE" dirty="0"/>
              <a:t> = c("</a:t>
            </a:r>
            <a:r>
              <a:rPr lang="de-DE" b="1" dirty="0" err="1"/>
              <a:t>Bewoelkung</a:t>
            </a:r>
            <a:r>
              <a:rPr lang="de-DE" dirty="0"/>
              <a:t>", "</a:t>
            </a:r>
            <a:r>
              <a:rPr lang="de-DE" b="1" dirty="0"/>
              <a:t>Temperatur</a:t>
            </a:r>
            <a:r>
              <a:rPr lang="de-DE" dirty="0"/>
              <a:t>", "</a:t>
            </a:r>
            <a:r>
              <a:rPr lang="de-DE" b="1" dirty="0"/>
              <a:t>Windgeschwindigkeit</a:t>
            </a:r>
            <a:r>
              <a:rPr lang="de-DE" dirty="0"/>
              <a:t>", "</a:t>
            </a:r>
            <a:r>
              <a:rPr lang="de-DE" b="1" dirty="0" err="1"/>
              <a:t>KielerWoche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"</a:t>
            </a:r>
            <a:r>
              <a:rPr lang="de-DE" b="1" dirty="0"/>
              <a:t>Feiertag</a:t>
            </a:r>
            <a:r>
              <a:rPr lang="de-DE" dirty="0"/>
              <a:t>", "</a:t>
            </a:r>
            <a:r>
              <a:rPr lang="de-DE" b="1" dirty="0" err="1"/>
              <a:t>Kielmachtauf</a:t>
            </a:r>
            <a:r>
              <a:rPr lang="de-DE" dirty="0"/>
              <a:t>", "</a:t>
            </a:r>
            <a:r>
              <a:rPr lang="de-DE" b="1" dirty="0"/>
              <a:t>Flohmarkt</a:t>
            </a:r>
            <a:r>
              <a:rPr lang="de-DE" dirty="0"/>
              <a:t>", </a:t>
            </a:r>
            <a:r>
              <a:rPr lang="de-DE" b="1" dirty="0" err="1"/>
              <a:t>warengruppe</a:t>
            </a:r>
            <a:r>
              <a:rPr lang="de-DE" dirty="0" err="1"/>
              <a:t>_dummies</a:t>
            </a:r>
            <a:r>
              <a:rPr lang="de-DE" dirty="0"/>
              <a:t>,	</a:t>
            </a:r>
            <a:r>
              <a:rPr lang="de-DE" b="1" dirty="0" err="1"/>
              <a:t>temp</a:t>
            </a:r>
            <a:r>
              <a:rPr lang="de-DE" dirty="0" err="1"/>
              <a:t>_dummies</a:t>
            </a:r>
            <a:r>
              <a:rPr lang="de-DE" dirty="0"/>
              <a:t>, </a:t>
            </a:r>
            <a:r>
              <a:rPr lang="de-DE" b="1" dirty="0" err="1"/>
              <a:t>month</a:t>
            </a:r>
            <a:r>
              <a:rPr lang="de-DE" dirty="0" err="1"/>
              <a:t>_dummies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# Definition der Label-Variable (der </a:t>
            </a:r>
            <a:r>
              <a:rPr lang="de-DE" dirty="0" err="1"/>
              <a:t>abhaengigen</a:t>
            </a:r>
            <a:r>
              <a:rPr lang="de-DE" dirty="0"/>
              <a:t> Variable, die vorhergesagt werden soll) sowie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b="1" dirty="0"/>
              <a:t>'Umsatz</a:t>
            </a:r>
            <a:r>
              <a:rPr lang="de-DE" dirty="0"/>
              <a:t>'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73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# Definition der Form des tiefen neuronalen Netzes (Deep </a:t>
            </a:r>
            <a:r>
              <a:rPr lang="de-DE" dirty="0" err="1"/>
              <a:t>Neural</a:t>
            </a:r>
            <a:r>
              <a:rPr lang="de-DE" dirty="0"/>
              <a:t> Nets)</a:t>
            </a:r>
          </a:p>
          <a:p>
            <a:pPr marL="0" indent="0">
              <a:buNone/>
            </a:pPr>
            <a:r>
              <a:rPr lang="de-DE" dirty="0" err="1"/>
              <a:t>model</a:t>
            </a:r>
            <a:r>
              <a:rPr lang="de-DE" dirty="0"/>
              <a:t> = </a:t>
            </a:r>
            <a:r>
              <a:rPr lang="de-DE" dirty="0" err="1"/>
              <a:t>keras.Sequential</a:t>
            </a:r>
            <a:r>
              <a:rPr lang="de-DE" dirty="0"/>
              <a:t>([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', </a:t>
            </a:r>
            <a:r>
              <a:rPr lang="de-DE" dirty="0" err="1"/>
              <a:t>input_shape</a:t>
            </a:r>
            <a:r>
              <a:rPr lang="de-DE" dirty="0"/>
              <a:t>=[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r.train_dataset.keys</a:t>
            </a:r>
            <a:r>
              <a:rPr lang="de-DE" dirty="0"/>
              <a:t>())]),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13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# Definition der Kosten-(Loss-)Funktion und der Optimierungsfunktion mit seinen Hyperparametern</a:t>
            </a:r>
          </a:p>
          <a:p>
            <a:pPr marL="0" indent="0">
              <a:buNone/>
            </a:pPr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="</a:t>
            </a:r>
            <a:r>
              <a:rPr lang="de-DE" dirty="0" err="1"/>
              <a:t>mse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 </a:t>
            </a:r>
            <a:r>
              <a:rPr lang="de-DE" dirty="0" err="1"/>
              <a:t>optimizer</a:t>
            </a:r>
            <a:r>
              <a:rPr lang="de-DE" dirty="0"/>
              <a:t>=</a:t>
            </a:r>
            <a:r>
              <a:rPr lang="de-DE" dirty="0" err="1"/>
              <a:t>tf.keras.optimizers.SGD</a:t>
            </a:r>
            <a:r>
              <a:rPr lang="de-DE" dirty="0"/>
              <a:t>(</a:t>
            </a:r>
            <a:r>
              <a:rPr lang="de-DE" dirty="0" err="1"/>
              <a:t>lr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0.00006</a:t>
            </a:r>
            <a:r>
              <a:rPr lang="de-DE" dirty="0"/>
              <a:t>, </a:t>
            </a:r>
            <a:r>
              <a:rPr lang="de-DE" dirty="0" err="1"/>
              <a:t>momentum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0.8</a:t>
            </a:r>
            <a:r>
              <a:rPr lang="de-DE" dirty="0"/>
              <a:t>, </a:t>
            </a:r>
            <a:r>
              <a:rPr lang="de-DE" dirty="0" err="1">
                <a:solidFill>
                  <a:srgbClr val="FF0000"/>
                </a:solidFill>
              </a:rPr>
              <a:t>nesterov</a:t>
            </a:r>
            <a:r>
              <a:rPr lang="de-DE" dirty="0">
                <a:solidFill>
                  <a:srgbClr val="FF0000"/>
                </a:solidFill>
              </a:rPr>
              <a:t>=True</a:t>
            </a:r>
            <a:r>
              <a:rPr lang="de-DE" dirty="0"/>
              <a:t>))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6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37" y="6363508"/>
            <a:ext cx="10515600" cy="59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Finale Datei: python_model_final_presentation_1500; </a:t>
            </a:r>
            <a:r>
              <a:rPr lang="de-DE" sz="2000" dirty="0" err="1"/>
              <a:t>epochs</a:t>
            </a:r>
            <a:r>
              <a:rPr lang="de-DE" sz="2000" dirty="0"/>
              <a:t>=1500; dauert ca. 10 Min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C762FB3-FC91-4D89-9D39-138E4B3EC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714384-7AC1-4B8C-ADAF-7FCC01918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61B69A-D921-4EB3-B044-45E4089A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1493589"/>
            <a:ext cx="4544704" cy="98488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34.69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37.71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35496.25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3757.87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77F5CD3-6B47-4474-BD9E-9DCFA293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2613072"/>
            <a:ext cx="4544704" cy="4924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Vorhergesagter Preis: 573 Tatsächlicher Preis: 535.40321…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C7B4A32-26AF-4D2C-90E7-1F2B659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" y="1523713"/>
            <a:ext cx="6668431" cy="41153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3151E4-C160-498C-8804-A6312B16A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35" y="3362386"/>
            <a:ext cx="4867315" cy="30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Breitbild</PresentationFormat>
  <Paragraphs>110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</vt:lpstr>
      <vt:lpstr>Open Campus Abschlusspräsentation Team 4</vt:lpstr>
      <vt:lpstr>Gliederung</vt:lpstr>
      <vt:lpstr>Datensatz</vt:lpstr>
      <vt:lpstr>Balkendiagramm</vt:lpstr>
      <vt:lpstr>Support Vector Machine</vt:lpstr>
      <vt:lpstr>Neuronales Netz – Data Preparation</vt:lpstr>
      <vt:lpstr>Neuronales Netz – Estimation</vt:lpstr>
      <vt:lpstr>Neuronales Netz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Christian Mayer</dc:creator>
  <cp:lastModifiedBy>Christian Mayer</cp:lastModifiedBy>
  <cp:revision>6</cp:revision>
  <dcterms:created xsi:type="dcterms:W3CDTF">2020-06-09T11:06:58Z</dcterms:created>
  <dcterms:modified xsi:type="dcterms:W3CDTF">2020-06-09T11:45:04Z</dcterms:modified>
</cp:coreProperties>
</file>