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7"/>
  </p:notesMasterIdLst>
  <p:handoutMasterIdLst>
    <p:handoutMasterId r:id="rId28"/>
  </p:handoutMasterIdLst>
  <p:sldIdLst>
    <p:sldId id="1393" r:id="rId8"/>
    <p:sldId id="1816" r:id="rId9"/>
    <p:sldId id="1518" r:id="rId10"/>
    <p:sldId id="1771" r:id="rId11"/>
    <p:sldId id="1784" r:id="rId12"/>
    <p:sldId id="1790" r:id="rId13"/>
    <p:sldId id="1796" r:id="rId14"/>
    <p:sldId id="1758" r:id="rId15"/>
    <p:sldId id="1793" r:id="rId16"/>
    <p:sldId id="1813" r:id="rId17"/>
    <p:sldId id="1817" r:id="rId18"/>
    <p:sldId id="1786" r:id="rId19"/>
    <p:sldId id="1794" r:id="rId20"/>
    <p:sldId id="1812" r:id="rId21"/>
    <p:sldId id="1779" r:id="rId22"/>
    <p:sldId id="1797" r:id="rId23"/>
    <p:sldId id="1807" r:id="rId24"/>
    <p:sldId id="1809" r:id="rId25"/>
    <p:sldId id="1810" r:id="rId2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16"/>
            <p14:sldId id="1518"/>
            <p14:sldId id="1771"/>
            <p14:sldId id="1784"/>
            <p14:sldId id="1790"/>
            <p14:sldId id="1796"/>
            <p14:sldId id="1758"/>
            <p14:sldId id="1793"/>
            <p14:sldId id="1813"/>
            <p14:sldId id="1817"/>
            <p14:sldId id="1786"/>
            <p14:sldId id="1794"/>
            <p14:sldId id="1812"/>
            <p14:sldId id="1779"/>
            <p14:sldId id="1797"/>
            <p14:sldId id="1807"/>
            <p14:sldId id="1809"/>
            <p14:sldId id="18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73" d="100"/>
          <a:sy n="73" d="100"/>
        </p:scale>
        <p:origin x="979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8/30/2025 2:14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44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57BE0-A950-CC80-EEB0-4EFD640AE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C7AB7B-1F26-B41A-2D8C-AB5992A9F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1739A6-82FE-C8CE-84D7-31C607B31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A6B551F-7BE8-A929-DFF1-F0D95D994E2A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41EF34-149D-98C3-B494-17D98B1A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D46CE54-56DF-328E-319D-18B378918433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B0A45E-87F5-701D-F73A-A29A1F2BBD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5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75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91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5A05-8C16-021C-1A5C-53EB27C9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FB7C0A-528E-4721-544D-DD67F4D4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6595E2-D69A-31D3-45D7-FDEFAF981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ABDAB4-B5C1-92E1-5B28-FB0D6057C56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DCB78-FB51-5C10-A4B7-0B7DBED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070FF31-D8DF-FB72-42EF-7B3DFEE2F0D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CFF03B-C44C-3D74-A17A-0C3B98E56F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48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8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88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4D625-588F-30E7-C09B-92056AFA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63540E-EDA0-3F1D-E96D-973A58F83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B60F385-048A-C64C-F736-75CE71973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8139348-7228-EB31-484A-80972297718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8D640-8C8B-FDB5-A454-ED0FDCD3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AAD7B5F-372B-5186-C72E-B9EF3DE0AF0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1C70B-6DC1-42EF-5D6F-39505795F6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44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00BD0-F552-AA9D-CA9F-3BE91DDB6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BAE1A8C-AD3D-DD13-F496-3DA09B1D0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97D2256-8B43-40EE-E26D-09527677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9F1F2B3-C16C-5C40-EB6C-42C466967B5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45D40-6789-7010-A666-24C47B66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ADFCE59-F996-60C8-B72D-54882A60EF0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B21B42-C56D-95E9-55D7-6BB06BCB04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03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66F53-91BA-654B-1B46-68519F831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B0EC024-E3F0-E601-7684-DFA78394F7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B240C1C-146F-A88F-205B-BB66141B3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D4F70D2-9CF9-A868-E718-1CBDD5DAF1B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F187E9-44C0-8F13-59AC-A840CE0B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CA0F611-0968-C8B4-4EA7-B0025730988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F0E355-7F50-5622-73CC-4F7564E1447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37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C0026-45AA-519F-346F-FFA379724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9378C6-A486-2AF8-DBA6-64993571B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6E49CB2-6730-1B88-A5B4-D0A24AD76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4D28189-4AD9-B890-A2D9-3806E5AF5F5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A62E7-40F1-07AE-BCE5-F492E4C3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7531B03-A448-1A00-8858-049C8CD2889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2082E-8AA7-AE50-D0B0-F4BAEF2219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98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29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8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87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7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8/30/2025 2:14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6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30/08/2025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slideLayout" Target="../slideLayouts/slideLayout69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85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79.xml"/><Relationship Id="rId19" Type="http://schemas.openxmlformats.org/officeDocument/2006/relationships/slideLayout" Target="../slideLayouts/slideLayout88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apisecapps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dependency-check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ivy.dev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cout/" TargetMode="External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leaks/gitleak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ov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s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ailed/popeye" TargetMode="External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hyperlink" Target="https://kubescape.io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bSF/Mobile-Security-Framework-MobS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4800" b="1" dirty="0"/>
              <a:t>Detectando Vulnerabilidades em Aplicações</a:t>
            </a:r>
            <a:br>
              <a:rPr lang="pt-BR" sz="5100" b="1" dirty="0"/>
            </a:br>
            <a:r>
              <a:rPr lang="pt-BR" sz="4500" b="1" dirty="0"/>
              <a:t>Implementando testes SAST e DAST na prática!</a:t>
            </a:r>
            <a:br>
              <a:rPr lang="pt-BR" sz="4500" b="1" dirty="0"/>
            </a:br>
            <a:endParaRPr lang="pt-BR" sz="45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799AC97-3627-4AF3-AB88-793075671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8237" y="2963862"/>
            <a:ext cx="1828800" cy="18288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3213DB39-3EB2-5BE5-0F14-75CDC910EA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1193" y="3092336"/>
            <a:ext cx="1738259" cy="17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APIsec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Scanner: implementando DAST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44196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Alternativa para </a:t>
            </a:r>
            <a:r>
              <a:rPr lang="pt-BR" sz="3200" b="1" dirty="0">
                <a:solidFill>
                  <a:srgbClr val="494949"/>
                </a:solidFill>
              </a:rPr>
              <a:t>DAST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de </a:t>
            </a:r>
            <a:r>
              <a:rPr lang="pt-BR" sz="3200" b="1" dirty="0">
                <a:solidFill>
                  <a:srgbClr val="494949"/>
                </a:solidFill>
              </a:rPr>
              <a:t>sites </a:t>
            </a:r>
            <a:r>
              <a:rPr lang="pt-BR" sz="3200" dirty="0">
                <a:solidFill>
                  <a:srgbClr val="494949"/>
                </a:solidFill>
              </a:rPr>
              <a:t>e </a:t>
            </a:r>
            <a:r>
              <a:rPr lang="pt-BR" sz="3200" b="1" dirty="0">
                <a:solidFill>
                  <a:srgbClr val="494949"/>
                </a:solidFill>
              </a:rPr>
              <a:t>APIs REST</a:t>
            </a:r>
            <a:r>
              <a:rPr lang="pt-BR" sz="3200" dirty="0">
                <a:solidFill>
                  <a:srgbClr val="494949"/>
                </a:solidFill>
              </a:rPr>
              <a:t> em execução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Opção gratuita para testes mais simplificados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https://cloud.apisecapps.com/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Imagem 7" descr="Ícone&#10;&#10;O conteúdo gerado por IA pode estar incorreto.">
            <a:extLst>
              <a:ext uri="{FF2B5EF4-FFF2-40B4-BE49-F238E27FC236}">
                <a16:creationId xmlns:a16="http://schemas.microsoft.com/office/drawing/2014/main" id="{F80398A8-BE5A-2C1F-4D76-A520BDC46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1037" y="2548766"/>
            <a:ext cx="2026945" cy="220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55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30679-A89C-0A2B-CF43-2491D4541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BB658-0327-6205-E69E-119780E7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5" y="296862"/>
            <a:ext cx="11889564" cy="917575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656DE93E-7212-3565-BBBD-9F5320E6E139}"/>
              </a:ext>
            </a:extLst>
          </p:cNvPr>
          <p:cNvSpPr>
            <a:spLocks noGrp="1"/>
          </p:cNvSpPr>
          <p:nvPr/>
        </p:nvSpPr>
        <p:spPr>
          <a:xfrm>
            <a:off x="1227137" y="3878262"/>
            <a:ext cx="9982201" cy="6832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www.apisecuniversity.com/#courses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Imagem 5" descr="Uma imagem contendo objeto, relógio, placar, lendo&#10;&#10;O conteúdo gerado por IA pode estar incorreto.">
            <a:extLst>
              <a:ext uri="{FF2B5EF4-FFF2-40B4-BE49-F238E27FC236}">
                <a16:creationId xmlns:a16="http://schemas.microsoft.com/office/drawing/2014/main" id="{A7E9A150-5DBC-01DE-238D-E25B2F562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37" y="4852294"/>
            <a:ext cx="4326096" cy="1635264"/>
          </a:xfrm>
          <a:prstGeom prst="rect">
            <a:avLst/>
          </a:prstGeom>
        </p:spPr>
      </p:pic>
      <p:pic>
        <p:nvPicPr>
          <p:cNvPr id="9" name="Imagem 8" descr="Código QR&#10;&#10;O conteúdo gerado por IA pode estar incorreto.">
            <a:extLst>
              <a:ext uri="{FF2B5EF4-FFF2-40B4-BE49-F238E27FC236}">
                <a16:creationId xmlns:a16="http://schemas.microsoft.com/office/drawing/2014/main" id="{8F302C00-846E-6554-D12E-71882C9B6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160" y="1214437"/>
            <a:ext cx="2508250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534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OWASP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Dependency-Check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packages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 e bibliotecas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9601199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Análise de vulnerabilidades em </a:t>
            </a:r>
            <a:r>
              <a:rPr lang="pt-BR" sz="2800" b="1" dirty="0">
                <a:solidFill>
                  <a:srgbClr val="494949"/>
                </a:solidFill>
              </a:rPr>
              <a:t>pacotes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bibliotecas</a:t>
            </a:r>
            <a:r>
              <a:rPr lang="pt-BR" sz="2800" dirty="0">
                <a:solidFill>
                  <a:srgbClr val="494949"/>
                </a:solidFill>
              </a:rPr>
              <a:t> utilizadas por projetos de software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Requer o uso de uma chave do </a:t>
            </a:r>
            <a:r>
              <a:rPr lang="pt-BR" sz="2800" b="1" dirty="0" err="1">
                <a:solidFill>
                  <a:srgbClr val="494949"/>
                </a:solidFill>
              </a:rPr>
              <a:t>National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Vulnerability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Database</a:t>
            </a:r>
            <a:r>
              <a:rPr lang="pt-BR" sz="2800" dirty="0">
                <a:solidFill>
                  <a:srgbClr val="494949"/>
                </a:solidFill>
              </a:rPr>
              <a:t>, projeto mantido pelo </a:t>
            </a:r>
            <a:r>
              <a:rPr lang="pt-BR" sz="2800" b="1" dirty="0">
                <a:solidFill>
                  <a:srgbClr val="494949"/>
                </a:solidFill>
              </a:rPr>
              <a:t>NIST - </a:t>
            </a:r>
            <a:r>
              <a:rPr lang="pt-BR" sz="2800" b="1" dirty="0" err="1">
                <a:solidFill>
                  <a:srgbClr val="494949"/>
                </a:solidFill>
              </a:rPr>
              <a:t>National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Institute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of</a:t>
            </a:r>
            <a:r>
              <a:rPr lang="pt-BR" sz="2800" b="1" dirty="0">
                <a:solidFill>
                  <a:srgbClr val="494949"/>
                </a:solidFill>
              </a:rPr>
              <a:t> Standards </a:t>
            </a:r>
            <a:r>
              <a:rPr lang="pt-BR" sz="2800" b="1" dirty="0" err="1">
                <a:solidFill>
                  <a:srgbClr val="494949"/>
                </a:solidFill>
              </a:rPr>
              <a:t>and</a:t>
            </a:r>
            <a:r>
              <a:rPr lang="pt-BR" sz="2800" b="1" dirty="0">
                <a:solidFill>
                  <a:srgbClr val="494949"/>
                </a:solidFill>
              </a:rPr>
              <a:t> Technology</a:t>
            </a:r>
            <a:r>
              <a:rPr lang="pt-BR" sz="2800" dirty="0">
                <a:solidFill>
                  <a:srgbClr val="494949"/>
                </a:solidFill>
              </a:rPr>
              <a:t> (órgão do governo norte-americano)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a </a:t>
            </a:r>
            <a:r>
              <a:rPr lang="pt-BR" sz="2800" b="1" dirty="0">
                <a:solidFill>
                  <a:srgbClr val="494949"/>
                </a:solidFill>
              </a:rPr>
              <a:t>múltiplas plataformas de desenvolvimento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https://owasp.org/www-project-dependency-check/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10" name="Imagem 9" descr="Texto&#10;&#10;Descrição gerada automaticamente com confiança baixa">
            <a:extLst>
              <a:ext uri="{FF2B5EF4-FFF2-40B4-BE49-F238E27FC236}">
                <a16:creationId xmlns:a16="http://schemas.microsoft.com/office/drawing/2014/main" id="{E7EFB919-EF8E-2FCA-F39F-52DC3D5CE4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56"/>
          <a:stretch/>
        </p:blipFill>
        <p:spPr>
          <a:xfrm>
            <a:off x="9799637" y="2715302"/>
            <a:ext cx="1981199" cy="19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3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Trivy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alternativa para containers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>
                <a:solidFill>
                  <a:srgbClr val="494949"/>
                </a:solidFill>
              </a:rPr>
              <a:t>imagens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Dockerfiles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Identificação de vulnerabilidades como </a:t>
            </a:r>
            <a:r>
              <a:rPr lang="pt-BR" sz="2800" b="1" dirty="0">
                <a:solidFill>
                  <a:srgbClr val="494949"/>
                </a:solidFill>
              </a:rPr>
              <a:t>dependências desatualizadas</a:t>
            </a:r>
            <a:r>
              <a:rPr lang="pt-BR" sz="2800" dirty="0">
                <a:solidFill>
                  <a:srgbClr val="494949"/>
                </a:solidFill>
              </a:rPr>
              <a:t> (</a:t>
            </a:r>
            <a:r>
              <a:rPr lang="pt-BR" sz="2800" b="1" dirty="0">
                <a:solidFill>
                  <a:srgbClr val="494949"/>
                </a:solidFill>
              </a:rPr>
              <a:t>aplicação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sistema operacional</a:t>
            </a:r>
            <a:r>
              <a:rPr lang="pt-BR" sz="2800" dirty="0">
                <a:solidFill>
                  <a:srgbClr val="494949"/>
                </a:solidFill>
              </a:rPr>
              <a:t>), </a:t>
            </a:r>
            <a:r>
              <a:rPr lang="pt-BR" sz="2800" b="1" dirty="0">
                <a:solidFill>
                  <a:srgbClr val="494949"/>
                </a:solidFill>
              </a:rPr>
              <a:t>configurações</a:t>
            </a:r>
            <a:r>
              <a:rPr lang="pt-BR" sz="2800" dirty="0">
                <a:solidFill>
                  <a:srgbClr val="494949"/>
                </a:solidFill>
              </a:rPr>
              <a:t> das imagens e até mesmo alguns tipos de </a:t>
            </a:r>
            <a:r>
              <a:rPr lang="pt-BR" sz="2800" b="1" dirty="0" err="1">
                <a:solidFill>
                  <a:srgbClr val="494949"/>
                </a:solidFill>
              </a:rPr>
              <a:t>secrets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 err="1">
                <a:solidFill>
                  <a:srgbClr val="494949"/>
                </a:solidFill>
              </a:rPr>
              <a:t>Acqua</a:t>
            </a:r>
            <a:r>
              <a:rPr lang="pt-BR" sz="2800" b="1" dirty="0">
                <a:solidFill>
                  <a:srgbClr val="494949"/>
                </a:solidFill>
              </a:rPr>
              <a:t> 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https://trivy.dev/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Gráfico, Logotipo, Gráfico de explosão solar&#10;&#10;Descrição gerada automaticamente">
            <a:extLst>
              <a:ext uri="{FF2B5EF4-FFF2-40B4-BE49-F238E27FC236}">
                <a16:creationId xmlns:a16="http://schemas.microsoft.com/office/drawing/2014/main" id="{CC3614DF-0E9F-72FC-6E8C-A1922462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415" y="1439863"/>
            <a:ext cx="3689060" cy="38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115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B63F-D44E-1932-7612-701D6305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6A00-2E31-E929-255A-E2252133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Docker Scout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1C4B8-AF7C-1B8D-D4B3-33197E199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4319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Análise de vulnerabilidades em imagens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Similar ao projeto </a:t>
            </a:r>
            <a:r>
              <a:rPr lang="pt-BR" sz="2400" b="1" dirty="0" err="1">
                <a:solidFill>
                  <a:srgbClr val="494949"/>
                </a:solidFill>
              </a:rPr>
              <a:t>Trivy</a:t>
            </a: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Execução via </a:t>
            </a:r>
            <a:r>
              <a:rPr lang="pt-BR" sz="2400" b="1" dirty="0">
                <a:solidFill>
                  <a:srgbClr val="494949"/>
                </a:solidFill>
              </a:rPr>
              <a:t>CLI</a:t>
            </a:r>
            <a:r>
              <a:rPr lang="pt-BR" sz="2400" dirty="0">
                <a:solidFill>
                  <a:srgbClr val="494949"/>
                </a:solidFill>
              </a:rPr>
              <a:t> ou </a:t>
            </a:r>
            <a:r>
              <a:rPr lang="pt-BR" sz="2400" b="1" dirty="0">
                <a:solidFill>
                  <a:srgbClr val="494949"/>
                </a:solidFill>
              </a:rPr>
              <a:t>container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Resultados podem ser publicados em formatos como </a:t>
            </a:r>
            <a:r>
              <a:rPr lang="pt-BR" sz="2400" b="1" dirty="0">
                <a:solidFill>
                  <a:srgbClr val="494949"/>
                </a:solidFill>
              </a:rPr>
              <a:t>SARIF (</a:t>
            </a:r>
            <a:r>
              <a:rPr lang="pt-BR" sz="2400" b="1" dirty="0" err="1">
                <a:solidFill>
                  <a:srgbClr val="494949"/>
                </a:solidFill>
              </a:rPr>
              <a:t>Static</a:t>
            </a:r>
            <a:r>
              <a:rPr lang="pt-BR" sz="2400" b="1" dirty="0">
                <a:solidFill>
                  <a:srgbClr val="494949"/>
                </a:solidFill>
              </a:rPr>
              <a:t> </a:t>
            </a:r>
            <a:r>
              <a:rPr lang="pt-BR" sz="2400" b="1" dirty="0" err="1">
                <a:solidFill>
                  <a:srgbClr val="494949"/>
                </a:solidFill>
              </a:rPr>
              <a:t>Analysis</a:t>
            </a:r>
            <a:r>
              <a:rPr lang="pt-BR" sz="2400" b="1" dirty="0">
                <a:solidFill>
                  <a:srgbClr val="494949"/>
                </a:solidFill>
              </a:rPr>
              <a:t> </a:t>
            </a:r>
            <a:r>
              <a:rPr lang="pt-BR" sz="2400" b="1" dirty="0" err="1">
                <a:solidFill>
                  <a:srgbClr val="494949"/>
                </a:solidFill>
              </a:rPr>
              <a:t>Results</a:t>
            </a:r>
            <a:r>
              <a:rPr lang="pt-BR" sz="2400" b="1" dirty="0">
                <a:solidFill>
                  <a:srgbClr val="494949"/>
                </a:solidFill>
              </a:rPr>
              <a:t> </a:t>
            </a:r>
            <a:r>
              <a:rPr lang="pt-BR" sz="2400" b="1" dirty="0" err="1">
                <a:solidFill>
                  <a:srgbClr val="494949"/>
                </a:solidFill>
              </a:rPr>
              <a:t>Interchange</a:t>
            </a:r>
            <a:r>
              <a:rPr lang="pt-BR" sz="2400" b="1" dirty="0">
                <a:solidFill>
                  <a:srgbClr val="494949"/>
                </a:solidFill>
              </a:rPr>
              <a:t> Format)</a:t>
            </a:r>
            <a:r>
              <a:rPr lang="pt-BR" sz="2400" dirty="0">
                <a:solidFill>
                  <a:srgbClr val="494949"/>
                </a:solidFill>
              </a:rPr>
              <a:t> e </a:t>
            </a:r>
            <a:r>
              <a:rPr lang="pt-BR" sz="2400" b="1" dirty="0" err="1">
                <a:solidFill>
                  <a:srgbClr val="494949"/>
                </a:solidFill>
              </a:rPr>
              <a:t>Markdown</a:t>
            </a: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Site:</a:t>
            </a:r>
            <a:r>
              <a:rPr lang="pt-BR" sz="2400" dirty="0">
                <a:solidFill>
                  <a:srgbClr val="494949"/>
                </a:solidFill>
              </a:rPr>
              <a:t> </a:t>
            </a:r>
            <a:r>
              <a:rPr lang="pt-BR" sz="2400" dirty="0">
                <a:solidFill>
                  <a:srgbClr val="494949"/>
                </a:solidFill>
                <a:hlinkClick r:id="rId3"/>
              </a:rPr>
              <a:t>https://docs.docker.com/scout/</a:t>
            </a:r>
            <a:endParaRPr lang="pt-BR" sz="2400" b="1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C936B1B-A555-A0A7-44E8-3D70F82CC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7237" y="1668935"/>
            <a:ext cx="2261276" cy="178569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6DB7876-85ED-E716-73BC-C166846CA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1837" y="3415237"/>
            <a:ext cx="1892988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951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gitleaks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encontrando segredos no 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1249" y="1592262"/>
            <a:ext cx="8178239" cy="324396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Também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Capacidade de </a:t>
            </a:r>
            <a:r>
              <a:rPr lang="pt-BR" sz="2800" b="1" dirty="0">
                <a:solidFill>
                  <a:srgbClr val="494949"/>
                </a:solidFill>
              </a:rPr>
              <a:t>varrer toda uma estrutura de diretórios</a:t>
            </a:r>
            <a:r>
              <a:rPr lang="pt-BR" sz="2800" dirty="0">
                <a:solidFill>
                  <a:srgbClr val="494949"/>
                </a:solidFill>
              </a:rPr>
              <a:t> e apontar </a:t>
            </a:r>
            <a:r>
              <a:rPr lang="pt-BR" sz="2800" dirty="0" err="1">
                <a:solidFill>
                  <a:srgbClr val="494949"/>
                </a:solidFill>
              </a:rPr>
              <a:t>secrets</a:t>
            </a:r>
            <a:r>
              <a:rPr lang="pt-BR" sz="2800" dirty="0">
                <a:solidFill>
                  <a:srgbClr val="494949"/>
                </a:solidFill>
              </a:rPr>
              <a:t>/credenciais encontrados</a:t>
            </a:r>
          </a:p>
          <a:p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https://github.com/gitleaks/gitleaks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025A543-27DB-DEEA-D95B-DA1B60CE2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637" y="2125662"/>
            <a:ext cx="2638793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0190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Checkov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testando seu código de infraestrutura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38041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voltado a 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Infrastructure</a:t>
            </a:r>
            <a:r>
              <a:rPr lang="pt-BR" sz="2800" b="1" dirty="0">
                <a:solidFill>
                  <a:srgbClr val="494949"/>
                </a:solidFill>
              </a:rPr>
              <a:t>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Suporte a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 (YAML), </a:t>
            </a:r>
            <a:r>
              <a:rPr lang="pt-BR" sz="2800" b="1" dirty="0" err="1">
                <a:solidFill>
                  <a:srgbClr val="494949"/>
                </a:solidFill>
              </a:rPr>
              <a:t>Terraform</a:t>
            </a:r>
            <a:r>
              <a:rPr lang="pt-BR" sz="2800" b="1" dirty="0">
                <a:solidFill>
                  <a:srgbClr val="494949"/>
                </a:solidFill>
              </a:rPr>
              <a:t>, AWS Cloud </a:t>
            </a:r>
            <a:r>
              <a:rPr lang="pt-BR" sz="2800" b="1" dirty="0" err="1">
                <a:solidFill>
                  <a:srgbClr val="494949"/>
                </a:solidFill>
              </a:rPr>
              <a:t>Formation</a:t>
            </a:r>
            <a:r>
              <a:rPr lang="pt-BR" sz="2800" b="1" dirty="0">
                <a:solidFill>
                  <a:srgbClr val="494949"/>
                </a:solidFill>
              </a:rPr>
              <a:t>, Azure ARM </a:t>
            </a:r>
            <a:r>
              <a:rPr lang="pt-BR" sz="2800" b="1" dirty="0" err="1">
                <a:solidFill>
                  <a:srgbClr val="494949"/>
                </a:solidFill>
              </a:rPr>
              <a:t>Templates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Dockerfile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>
                <a:solidFill>
                  <a:srgbClr val="494949"/>
                </a:solidFill>
              </a:rPr>
              <a:t>Prisma 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https://www.checkov.io/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 descr="Uma imagem contendo roda, desenho, relógio&#10;&#10;Descrição gerada automaticamente">
            <a:extLst>
              <a:ext uri="{FF2B5EF4-FFF2-40B4-BE49-F238E27FC236}">
                <a16:creationId xmlns:a16="http://schemas.microsoft.com/office/drawing/2014/main" id="{28FD8F96-8B87-3F19-C826-F2A9EE1FB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926" y="3197205"/>
            <a:ext cx="2998038" cy="6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861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CD29B-4786-50B1-0BD9-33E9D2AAE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129A7-EC79-5236-CBB4-E01FEA94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KICS: uma alternativa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IaC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1BFF7-2D31-FE2F-CCDE-8372D64B3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6781799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voltado a 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Infrastructure</a:t>
            </a:r>
            <a:r>
              <a:rPr lang="pt-BR" sz="2800" b="1" dirty="0">
                <a:solidFill>
                  <a:srgbClr val="494949"/>
                </a:solidFill>
              </a:rPr>
              <a:t>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Suporte a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 (YAML), </a:t>
            </a:r>
            <a:r>
              <a:rPr lang="pt-BR" sz="2800" b="1" dirty="0" err="1">
                <a:solidFill>
                  <a:srgbClr val="494949"/>
                </a:solidFill>
              </a:rPr>
              <a:t>Terraform</a:t>
            </a:r>
            <a:r>
              <a:rPr lang="pt-BR" sz="2800" b="1" dirty="0">
                <a:solidFill>
                  <a:srgbClr val="494949"/>
                </a:solidFill>
              </a:rPr>
              <a:t>, AWS Cloud </a:t>
            </a:r>
            <a:r>
              <a:rPr lang="pt-BR" sz="2800" b="1" dirty="0" err="1">
                <a:solidFill>
                  <a:srgbClr val="494949"/>
                </a:solidFill>
              </a:rPr>
              <a:t>Formation</a:t>
            </a:r>
            <a:r>
              <a:rPr lang="pt-BR" sz="2800" b="1" dirty="0">
                <a:solidFill>
                  <a:srgbClr val="494949"/>
                </a:solidFill>
              </a:rPr>
              <a:t>, Azure ARM </a:t>
            </a:r>
            <a:r>
              <a:rPr lang="pt-BR" sz="2800" b="1" dirty="0" err="1">
                <a:solidFill>
                  <a:srgbClr val="494949"/>
                </a:solidFill>
              </a:rPr>
              <a:t>Templates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Dockerfile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OpenAPI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 err="1">
                <a:solidFill>
                  <a:srgbClr val="494949"/>
                </a:solidFill>
              </a:rPr>
              <a:t>Checkmarx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https://www.kics.io/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CC9FD154-87D3-1BBA-6E18-1E91833D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237" y="2325037"/>
            <a:ext cx="6218238" cy="24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8239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2B50D-1EC0-4388-5121-5239BD5C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E9922-DA78-AFC2-5C14-0C6B41AC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Vulnerabilidades em clusters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Kubernetes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D93ED6-F2A3-79F7-F0E6-84E2832B5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11506199" cy="294234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Análises detectando falhas de configuração e vulnerabilidade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Popeye: </a:t>
            </a:r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https://github.com/derailed/popeye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Kubescape</a:t>
            </a:r>
            <a:r>
              <a:rPr lang="pt-BR" sz="2800" b="1" dirty="0">
                <a:solidFill>
                  <a:srgbClr val="494949"/>
                </a:solidFill>
              </a:rPr>
              <a:t>: </a:t>
            </a:r>
            <a:r>
              <a:rPr lang="pt-BR" sz="2800" b="1" dirty="0">
                <a:solidFill>
                  <a:srgbClr val="494949"/>
                </a:solidFill>
                <a:hlinkClick r:id="rId4"/>
              </a:rPr>
              <a:t>https://kubescape.io/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6360DF9-12A1-2AC5-9AE9-32D97890C5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4037" y="4259262"/>
            <a:ext cx="2307980" cy="19288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3F4BAFB-3C7A-A0DE-6F10-BE36A164D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659" y="4226547"/>
            <a:ext cx="1866901" cy="186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4492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54E5F-F0FA-ABB9-5053-CA4B595DC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C60C-9DED-8B6D-D5D8-079882DA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Vulnerabilidades em Apps Mobile: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MobSF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A67447-9AD2-ED03-5B5E-C876CEF15E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11506199" cy="333014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Mobile Security Framework (</a:t>
            </a:r>
            <a:r>
              <a:rPr lang="pt-BR" sz="2800" b="1" dirty="0" err="1">
                <a:solidFill>
                  <a:srgbClr val="494949"/>
                </a:solidFill>
              </a:rPr>
              <a:t>MobSF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Análises detectando problemas de implementação, sistemas operacionais (</a:t>
            </a:r>
            <a:r>
              <a:rPr lang="pt-BR" sz="2800" b="1" dirty="0">
                <a:solidFill>
                  <a:srgbClr val="494949"/>
                </a:solidFill>
              </a:rPr>
              <a:t>Android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iOS</a:t>
            </a:r>
            <a:r>
              <a:rPr lang="pt-BR" sz="2800" dirty="0">
                <a:solidFill>
                  <a:srgbClr val="494949"/>
                </a:solidFill>
              </a:rPr>
              <a:t>), </a:t>
            </a:r>
            <a:r>
              <a:rPr lang="pt-BR" sz="2800" dirty="0" err="1">
                <a:solidFill>
                  <a:srgbClr val="494949"/>
                </a:solidFill>
              </a:rPr>
              <a:t>packages</a:t>
            </a:r>
            <a:r>
              <a:rPr lang="pt-BR" sz="2800" dirty="0">
                <a:solidFill>
                  <a:srgbClr val="494949"/>
                </a:solidFill>
              </a:rPr>
              <a:t> desatualizados...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Site: </a:t>
            </a:r>
            <a:r>
              <a:rPr lang="pt-BR" sz="2800" b="1" dirty="0">
                <a:solidFill>
                  <a:srgbClr val="494949"/>
                </a:solidFill>
                <a:hlinkClick r:id="rId3"/>
              </a:rPr>
              <a:t>https://github.com/MobSF/Mobile-Security-Framework-MobSF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BC268F-A396-870D-5FF8-93813734C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837" y="4631976"/>
            <a:ext cx="5219700" cy="180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2294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D98BA-88D4-9686-83A1-33083A24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8855D-185C-79EB-DF0D-2BAF797C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5" y="296862"/>
            <a:ext cx="11889564" cy="917575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591FA976-1BB4-CDE7-AC21-92068D1C197C}"/>
              </a:ext>
            </a:extLst>
          </p:cNvPr>
          <p:cNvSpPr>
            <a:spLocks noGrp="1"/>
          </p:cNvSpPr>
          <p:nvPr/>
        </p:nvSpPr>
        <p:spPr>
          <a:xfrm>
            <a:off x="1227137" y="3878262"/>
            <a:ext cx="9982201" cy="6832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www.apisecuniversity.com/#courses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Imagem 5" descr="Uma imagem contendo objeto, relógio, placar, lendo&#10;&#10;O conteúdo gerado por IA pode estar incorreto.">
            <a:extLst>
              <a:ext uri="{FF2B5EF4-FFF2-40B4-BE49-F238E27FC236}">
                <a16:creationId xmlns:a16="http://schemas.microsoft.com/office/drawing/2014/main" id="{816198DA-D23A-F5F1-B5BA-6881527B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37" y="4852294"/>
            <a:ext cx="4326096" cy="1635264"/>
          </a:xfrm>
          <a:prstGeom prst="rect">
            <a:avLst/>
          </a:prstGeom>
        </p:spPr>
      </p:pic>
      <p:pic>
        <p:nvPicPr>
          <p:cNvPr id="9" name="Imagem 8" descr="Código QR&#10;&#10;O conteúdo gerado por IA pode estar incorreto.">
            <a:extLst>
              <a:ext uri="{FF2B5EF4-FFF2-40B4-BE49-F238E27FC236}">
                <a16:creationId xmlns:a16="http://schemas.microsoft.com/office/drawing/2014/main" id="{3A00999C-5C0C-5787-9730-01AF7B604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160" y="1214437"/>
            <a:ext cx="2508250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46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SAST e DAST: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 para automação de testes de segurança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7DBCA0C-E01B-F945-7060-B2E9945B0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1878" y="3911323"/>
            <a:ext cx="1738259" cy="173825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B78BF93-E39F-21A2-4F16-E3181B5D9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6837" y="391132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Por que analisar a segurança do código?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897062"/>
            <a:ext cx="8839199" cy="50090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494949"/>
                </a:solidFill>
              </a:rPr>
              <a:t>Identificar de forma precoce vulnerabilidades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3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494949"/>
                </a:solidFill>
              </a:rPr>
              <a:t>Evitar a exposição de informações sensíveis via código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3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494949"/>
                </a:solidFill>
              </a:rPr>
              <a:t>Diminuir o risco de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3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494949"/>
                </a:solidFill>
              </a:rPr>
              <a:t>Reduzir custos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3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ED96EA6-6B0D-687C-65DF-CFCD1277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3437" y="2887662"/>
            <a:ext cx="1738259" cy="17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08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Como implementar segurança do código?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520658"/>
            <a:ext cx="8839199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Implementar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práticas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baseadas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em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b="1" dirty="0">
                <a:solidFill>
                  <a:srgbClr val="494949"/>
                </a:solidFill>
              </a:rPr>
              <a:t>SAST (Static Application Security Testing)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Uso</a:t>
            </a:r>
            <a:r>
              <a:rPr lang="en-US" sz="3200" dirty="0">
                <a:solidFill>
                  <a:srgbClr val="494949"/>
                </a:solidFill>
              </a:rPr>
              <a:t> de </a:t>
            </a:r>
            <a:r>
              <a:rPr lang="en-US" sz="3200" dirty="0" err="1">
                <a:solidFill>
                  <a:srgbClr val="494949"/>
                </a:solidFill>
              </a:rPr>
              <a:t>automação</a:t>
            </a:r>
            <a:r>
              <a:rPr lang="en-US" sz="3200" dirty="0">
                <a:solidFill>
                  <a:srgbClr val="494949"/>
                </a:solidFill>
              </a:rPr>
              <a:t> sempre que </a:t>
            </a:r>
            <a:r>
              <a:rPr lang="en-US" sz="3200" dirty="0" err="1">
                <a:solidFill>
                  <a:srgbClr val="494949"/>
                </a:solidFill>
              </a:rPr>
              <a:t>possível</a:t>
            </a:r>
            <a:r>
              <a:rPr lang="en-US" sz="3200" dirty="0">
                <a:solidFill>
                  <a:srgbClr val="494949"/>
                </a:solidFill>
              </a:rPr>
              <a:t> (</a:t>
            </a:r>
            <a:r>
              <a:rPr lang="en-US" sz="3200" b="1" dirty="0">
                <a:solidFill>
                  <a:srgbClr val="494949"/>
                </a:solidFill>
              </a:rPr>
              <a:t>Azure DevOps</a:t>
            </a:r>
            <a:r>
              <a:rPr lang="en-US" sz="3200" dirty="0">
                <a:solidFill>
                  <a:srgbClr val="494949"/>
                </a:solidFill>
              </a:rPr>
              <a:t>, </a:t>
            </a:r>
            <a:r>
              <a:rPr lang="en-US" sz="3200" b="1" dirty="0">
                <a:solidFill>
                  <a:srgbClr val="494949"/>
                </a:solidFill>
              </a:rPr>
              <a:t>GitHub Actions</a:t>
            </a:r>
            <a:r>
              <a:rPr lang="en-US" sz="3200" dirty="0">
                <a:solidFill>
                  <a:srgbClr val="494949"/>
                </a:solidFill>
              </a:rPr>
              <a:t>, </a:t>
            </a:r>
            <a:r>
              <a:rPr lang="en-US" sz="3200" b="1" dirty="0">
                <a:solidFill>
                  <a:srgbClr val="494949"/>
                </a:solidFill>
              </a:rPr>
              <a:t>GitLab</a:t>
            </a:r>
            <a:r>
              <a:rPr lang="en-US" sz="3200" dirty="0">
                <a:solidFill>
                  <a:srgbClr val="494949"/>
                </a:solidFill>
              </a:rPr>
              <a:t>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Existe</a:t>
            </a:r>
            <a:r>
              <a:rPr lang="en-US" sz="3200" dirty="0">
                <a:solidFill>
                  <a:srgbClr val="494949"/>
                </a:solidFill>
              </a:rPr>
              <a:t> um </a:t>
            </a:r>
            <a:r>
              <a:rPr lang="en-US" sz="3200" b="1" dirty="0" err="1">
                <a:solidFill>
                  <a:srgbClr val="494949"/>
                </a:solidFill>
              </a:rPr>
              <a:t>formato</a:t>
            </a:r>
            <a:r>
              <a:rPr lang="en-US" sz="3200" b="1" dirty="0">
                <a:solidFill>
                  <a:srgbClr val="494949"/>
                </a:solidFill>
              </a:rPr>
              <a:t> </a:t>
            </a:r>
            <a:r>
              <a:rPr lang="en-US" sz="3200" b="1" dirty="0" err="1">
                <a:solidFill>
                  <a:srgbClr val="494949"/>
                </a:solidFill>
              </a:rPr>
              <a:t>padronizado</a:t>
            </a:r>
            <a:r>
              <a:rPr lang="en-US" sz="3200" dirty="0">
                <a:solidFill>
                  <a:srgbClr val="494949"/>
                </a:solidFill>
              </a:rPr>
              <a:t> para a </a:t>
            </a:r>
            <a:r>
              <a:rPr lang="en-US" sz="3200" dirty="0" err="1">
                <a:solidFill>
                  <a:srgbClr val="494949"/>
                </a:solidFill>
              </a:rPr>
              <a:t>apresentação</a:t>
            </a:r>
            <a:r>
              <a:rPr lang="en-US" sz="3200" dirty="0">
                <a:solidFill>
                  <a:srgbClr val="494949"/>
                </a:solidFill>
              </a:rPr>
              <a:t> de </a:t>
            </a:r>
            <a:r>
              <a:rPr lang="en-US" sz="3200" dirty="0" err="1">
                <a:solidFill>
                  <a:srgbClr val="494949"/>
                </a:solidFill>
              </a:rPr>
              <a:t>resultados</a:t>
            </a:r>
            <a:r>
              <a:rPr lang="en-US" sz="3200" dirty="0">
                <a:solidFill>
                  <a:srgbClr val="494949"/>
                </a:solidFill>
              </a:rPr>
              <a:t> → </a:t>
            </a:r>
            <a:r>
              <a:rPr lang="en-US" sz="3200" b="1" dirty="0">
                <a:solidFill>
                  <a:srgbClr val="494949"/>
                </a:solidFill>
              </a:rPr>
              <a:t>SARIF (Static Analysis Results Interchange Format)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9E89A1-A6A7-785F-9350-2E6700653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7636" y="1913786"/>
            <a:ext cx="1583476" cy="158347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3691F87-39B6-9C2B-58CE-732E7E2F5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4437" y="3878262"/>
            <a:ext cx="1513763" cy="15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475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 quanto a uma aplicação em execução?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211262"/>
            <a:ext cx="8839199" cy="73681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Aplicações Web podem expor </a:t>
            </a:r>
            <a:r>
              <a:rPr lang="pt-BR" sz="3200" dirty="0" err="1">
                <a:solidFill>
                  <a:srgbClr val="494949"/>
                </a:solidFill>
              </a:rPr>
              <a:t>endpoints</a:t>
            </a:r>
            <a:r>
              <a:rPr lang="pt-BR" sz="3200" dirty="0">
                <a:solidFill>
                  <a:srgbClr val="494949"/>
                </a:solidFill>
              </a:rPr>
              <a:t> que seriam explorados em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Problemas como </a:t>
            </a:r>
            <a:r>
              <a:rPr lang="pt-BR" sz="3200" b="1" dirty="0">
                <a:solidFill>
                  <a:srgbClr val="494949"/>
                </a:solidFill>
              </a:rPr>
              <a:t>Cross-</a:t>
            </a:r>
            <a:r>
              <a:rPr lang="pt-BR" sz="3200" b="1" dirty="0" err="1">
                <a:solidFill>
                  <a:srgbClr val="494949"/>
                </a:solidFill>
              </a:rPr>
              <a:t>Origin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Resource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Sharing</a:t>
            </a:r>
            <a:r>
              <a:rPr lang="pt-BR" sz="3200" b="1" dirty="0">
                <a:solidFill>
                  <a:srgbClr val="494949"/>
                </a:solidFill>
              </a:rPr>
              <a:t> (CORS)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Server-</a:t>
            </a:r>
            <a:r>
              <a:rPr lang="pt-BR" sz="3200" b="1" dirty="0" err="1">
                <a:solidFill>
                  <a:srgbClr val="494949"/>
                </a:solidFill>
              </a:rPr>
              <a:t>Side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Request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Forgery</a:t>
            </a:r>
            <a:r>
              <a:rPr lang="pt-BR" sz="3200" b="1" dirty="0">
                <a:solidFill>
                  <a:srgbClr val="494949"/>
                </a:solidFill>
              </a:rPr>
              <a:t> (SSRF)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exposição excessiva de dados</a:t>
            </a:r>
            <a:r>
              <a:rPr lang="pt-BR" sz="3200" dirty="0">
                <a:solidFill>
                  <a:srgbClr val="494949"/>
                </a:solidFill>
              </a:rPr>
              <a:t> também são portas de entrada de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Adoção</a:t>
            </a:r>
            <a:r>
              <a:rPr lang="en-US" sz="3200" dirty="0">
                <a:solidFill>
                  <a:srgbClr val="494949"/>
                </a:solidFill>
              </a:rPr>
              <a:t> de </a:t>
            </a:r>
            <a:r>
              <a:rPr lang="en-US" sz="3200" dirty="0" err="1">
                <a:solidFill>
                  <a:srgbClr val="494949"/>
                </a:solidFill>
              </a:rPr>
              <a:t>práticas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baseadas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em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b="1" dirty="0">
                <a:solidFill>
                  <a:srgbClr val="494949"/>
                </a:solidFill>
              </a:rPr>
              <a:t>DAST (Dynamic Application Security Testing)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D8F0600-5079-447C-42FC-67C3A584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296386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529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DAST x Pen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Tests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211262"/>
            <a:ext cx="8839199" cy="574926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Ambos testarão </a:t>
            </a:r>
            <a:r>
              <a:rPr lang="pt-BR" sz="3200" b="1" dirty="0">
                <a:solidFill>
                  <a:srgbClr val="494949"/>
                </a:solidFill>
              </a:rPr>
              <a:t>aplicações em execução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do tipo </a:t>
            </a:r>
            <a:r>
              <a:rPr lang="pt-BR" sz="3200" b="1" dirty="0">
                <a:solidFill>
                  <a:srgbClr val="494949"/>
                </a:solidFill>
              </a:rPr>
              <a:t>DAST</a:t>
            </a:r>
            <a:r>
              <a:rPr lang="pt-BR" sz="3200" dirty="0">
                <a:solidFill>
                  <a:srgbClr val="494949"/>
                </a:solidFill>
              </a:rPr>
              <a:t> requerem sempre o uso de </a:t>
            </a:r>
            <a:r>
              <a:rPr lang="pt-BR" sz="3200" b="1" dirty="0">
                <a:solidFill>
                  <a:srgbClr val="494949"/>
                </a:solidFill>
              </a:rPr>
              <a:t>ferramentas de automação</a:t>
            </a:r>
            <a:r>
              <a:rPr lang="pt-BR" sz="3200" dirty="0">
                <a:solidFill>
                  <a:srgbClr val="494949"/>
                </a:solidFill>
              </a:rPr>
              <a:t>, possibilitando com isto sua integração com esteiras de </a:t>
            </a:r>
            <a:r>
              <a:rPr lang="pt-BR" sz="3200" b="1" dirty="0">
                <a:solidFill>
                  <a:srgbClr val="494949"/>
                </a:solidFill>
              </a:rPr>
              <a:t>CI/CD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Penetration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Tests</a:t>
            </a:r>
            <a:r>
              <a:rPr lang="pt-BR" sz="3200" dirty="0">
                <a:solidFill>
                  <a:srgbClr val="494949"/>
                </a:solidFill>
              </a:rPr>
              <a:t> envolvem tanto o uso de automação, quanto checagens manuais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D8F0600-5079-447C-42FC-67C3A584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296386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897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Algumas soluções que envolvem licenciamento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28488" y="4990041"/>
            <a:ext cx="1043337" cy="932563"/>
          </a:xfrm>
        </p:spPr>
        <p:txBody>
          <a:bodyPr/>
          <a:lstStyle/>
          <a:p>
            <a:r>
              <a:rPr lang="pt-BR" sz="54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6" name="Imagem 5" descr="Ícone&#10;&#10;Descrição gerada automaticamente com confiança média">
            <a:extLst>
              <a:ext uri="{FF2B5EF4-FFF2-40B4-BE49-F238E27FC236}">
                <a16:creationId xmlns:a16="http://schemas.microsoft.com/office/drawing/2014/main" id="{DB1C2A1B-B6C1-7BCC-05CF-0EFD98875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3" r="2647" b="35757"/>
          <a:stretch/>
        </p:blipFill>
        <p:spPr>
          <a:xfrm>
            <a:off x="6256337" y="5178452"/>
            <a:ext cx="3390900" cy="700505"/>
          </a:xfrm>
          <a:prstGeom prst="rect">
            <a:avLst/>
          </a:prstGeom>
        </p:spPr>
      </p:pic>
      <p:pic>
        <p:nvPicPr>
          <p:cNvPr id="8" name="Imagem 7" descr="Desenho de animal com fundo preto&#10;&#10;Descrição gerada automaticamente com confiança média">
            <a:extLst>
              <a:ext uri="{FF2B5EF4-FFF2-40B4-BE49-F238E27FC236}">
                <a16:creationId xmlns:a16="http://schemas.microsoft.com/office/drawing/2014/main" id="{AABD5E69-4DF5-C27D-3A6D-E729F4C3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037" y="1538202"/>
            <a:ext cx="3478937" cy="1804213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89138AC6-64E8-842D-7A5A-A9937FB29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637" y="3067897"/>
            <a:ext cx="4700938" cy="2170463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943672DC-70F2-EAAD-B458-0403640C8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4899" y="1818095"/>
            <a:ext cx="5105400" cy="1249802"/>
          </a:xfrm>
          <a:prstGeom prst="rect">
            <a:avLst/>
          </a:prstGeom>
        </p:spPr>
      </p:pic>
      <p:pic>
        <p:nvPicPr>
          <p:cNvPr id="16" name="Imagem 15" descr="Placa preta com letras brancas&#10;&#10;Descrição gerada automaticamente">
            <a:extLst>
              <a:ext uri="{FF2B5EF4-FFF2-40B4-BE49-F238E27FC236}">
                <a16:creationId xmlns:a16="http://schemas.microsoft.com/office/drawing/2014/main" id="{7CA74390-70FA-99E8-911E-EA3FBFA06AF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499" t="9498" r="18499" b="35000"/>
          <a:stretch/>
        </p:blipFill>
        <p:spPr>
          <a:xfrm>
            <a:off x="1988823" y="3655373"/>
            <a:ext cx="2604673" cy="22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935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Algumas soluções gratuitas/open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Imagem 8" descr="Gráfico, Logotipo, Gráfico de explosão solar&#10;&#10;Descrição gerada automaticamente">
            <a:extLst>
              <a:ext uri="{FF2B5EF4-FFF2-40B4-BE49-F238E27FC236}">
                <a16:creationId xmlns:a16="http://schemas.microsoft.com/office/drawing/2014/main" id="{40375FBF-90BC-76C5-558B-FB73BA3C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437" y="3573462"/>
            <a:ext cx="2743200" cy="2878482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DC8706B7-0C15-CD99-E8D6-E8291DC80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0437" y="1690041"/>
            <a:ext cx="5702015" cy="1802655"/>
          </a:xfrm>
          <a:prstGeom prst="rect">
            <a:avLst/>
          </a:prstGeom>
        </p:spPr>
      </p:pic>
      <p:pic>
        <p:nvPicPr>
          <p:cNvPr id="19" name="Imagem 18" descr="Uma imagem contendo roda, desenho, relógio&#10;&#10;Descrição gerada automaticamente">
            <a:extLst>
              <a:ext uri="{FF2B5EF4-FFF2-40B4-BE49-F238E27FC236}">
                <a16:creationId xmlns:a16="http://schemas.microsoft.com/office/drawing/2014/main" id="{6332FFDE-96FC-BEB4-1019-811045F617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9701" y="2215111"/>
            <a:ext cx="3759393" cy="752514"/>
          </a:xfrm>
          <a:prstGeom prst="rect">
            <a:avLst/>
          </a:prstGeom>
        </p:spPr>
      </p:pic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9041BF27-DFB0-7ACB-2325-C173731CA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7919" y="3919852"/>
            <a:ext cx="6218238" cy="242156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75C71EE-4343-DA18-0E72-047060F30F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9037" y="3990853"/>
            <a:ext cx="2307980" cy="19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4375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1675</TotalTime>
  <Words>1265</Words>
  <Application>Microsoft Office PowerPoint</Application>
  <PresentationFormat>Personalizar</PresentationFormat>
  <Paragraphs>185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Detectando Vulnerabilidades em Aplicações Implementando testes SAST e DAST na prática! </vt:lpstr>
      <vt:lpstr>Certificações Gratuitas em Segurança</vt:lpstr>
      <vt:lpstr>Agenda</vt:lpstr>
      <vt:lpstr>Por que analisar a segurança do código?</vt:lpstr>
      <vt:lpstr>Como implementar segurança do código?</vt:lpstr>
      <vt:lpstr>E quanto a uma aplicação em execução?</vt:lpstr>
      <vt:lpstr>DAST x Pen Tests</vt:lpstr>
      <vt:lpstr>Algumas soluções que envolvem licenciamento</vt:lpstr>
      <vt:lpstr>Algumas soluções gratuitas/open source</vt:lpstr>
      <vt:lpstr>APIsec Scanner: implementando DAST</vt:lpstr>
      <vt:lpstr>Certificações Gratuitas em Segurança</vt:lpstr>
      <vt:lpstr>OWASP Dependency-Check: packages e bibliotecas</vt:lpstr>
      <vt:lpstr>Trivy: uma alternativa para containers</vt:lpstr>
      <vt:lpstr>Docker Scout</vt:lpstr>
      <vt:lpstr>gitleaks: encontrando segredos no código</vt:lpstr>
      <vt:lpstr>Checkov: testando seu código de infraestrutura</vt:lpstr>
      <vt:lpstr>KICS: uma alternativa para IaC</vt:lpstr>
      <vt:lpstr>Vulnerabilidades em clusters Kubernetes</vt:lpstr>
      <vt:lpstr>Vulnerabilidades em Apps Mobile: MobSF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107</cp:lastModifiedBy>
  <cp:revision>512</cp:revision>
  <dcterms:created xsi:type="dcterms:W3CDTF">2016-08-05T22:03:34Z</dcterms:created>
  <dcterms:modified xsi:type="dcterms:W3CDTF">2025-08-30T05:15:42Z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