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305" r:id="rId4"/>
    <p:sldId id="257" r:id="rId5"/>
    <p:sldId id="258" r:id="rId6"/>
    <p:sldId id="259" r:id="rId7"/>
    <p:sldId id="263" r:id="rId8"/>
    <p:sldId id="284" r:id="rId9"/>
    <p:sldId id="293" r:id="rId10"/>
    <p:sldId id="335" r:id="rId11"/>
    <p:sldId id="301" r:id="rId12"/>
    <p:sldId id="302" r:id="rId13"/>
    <p:sldId id="325" r:id="rId14"/>
    <p:sldId id="303" r:id="rId15"/>
    <p:sldId id="304" r:id="rId16"/>
    <p:sldId id="283" r:id="rId17"/>
    <p:sldId id="270" r:id="rId18"/>
    <p:sldId id="272" r:id="rId20"/>
    <p:sldId id="274" r:id="rId21"/>
    <p:sldId id="275" r:id="rId22"/>
    <p:sldId id="34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8A8CF9-F3AD-4CE5-ADD1-1677E2A9735D}">
          <p14:sldIdLst>
            <p14:sldId id="256"/>
            <p14:sldId id="305"/>
            <p14:sldId id="257"/>
            <p14:sldId id="258"/>
            <p14:sldId id="259"/>
            <p14:sldId id="263"/>
            <p14:sldId id="284"/>
            <p14:sldId id="293"/>
            <p14:sldId id="335"/>
            <p14:sldId id="301"/>
            <p14:sldId id="302"/>
            <p14:sldId id="325"/>
            <p14:sldId id="303"/>
            <p14:sldId id="304"/>
            <p14:sldId id="283"/>
            <p14:sldId id="270"/>
            <p14:sldId id="272"/>
            <p14:sldId id="274"/>
            <p14:sldId id="275"/>
            <p14:sldId id="348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45" autoAdjust="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A2157-C780-4E7E-89B1-577BC13579F5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D9501-AF5E-48F9-83ED-4496CFC4CC6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D9501-AF5E-48F9-83ED-4496CFC4CC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DB86-2CA7-4810-983F-7850A04545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0B8D-DAAA-4853-A8AA-8B042063B12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DB86-2CA7-4810-983F-7850A04545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0B8D-DAAA-4853-A8AA-8B042063B12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DB86-2CA7-4810-983F-7850A04545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0B8D-DAAA-4853-A8AA-8B042063B12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DB86-2CA7-4810-983F-7850A04545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0B8D-DAAA-4853-A8AA-8B042063B12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DB86-2CA7-4810-983F-7850A04545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0B8D-DAAA-4853-A8AA-8B042063B12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DB86-2CA7-4810-983F-7850A04545D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0B8D-DAAA-4853-A8AA-8B042063B12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DB86-2CA7-4810-983F-7850A04545DA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0B8D-DAAA-4853-A8AA-8B042063B12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DB86-2CA7-4810-983F-7850A04545DA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0B8D-DAAA-4853-A8AA-8B042063B12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DB86-2CA7-4810-983F-7850A04545DA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0B8D-DAAA-4853-A8AA-8B042063B12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DB86-2CA7-4810-983F-7850A04545D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0B8D-DAAA-4853-A8AA-8B042063B12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DB86-2CA7-4810-983F-7850A04545D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0B8D-DAAA-4853-A8AA-8B042063B12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DB86-2CA7-4810-983F-7850A04545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50B8D-DAAA-4853-A8AA-8B042063B12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4775" y="185421"/>
            <a:ext cx="9144000" cy="1963420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ACCIDENT </a:t>
            </a:r>
            <a:r>
              <a:rPr lang="en-IN" altLang="en-US" sz="49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AVOIDANCE SYSTEM </a:t>
            </a:r>
            <a:r>
              <a:rPr lang="en-US" sz="49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 </a:t>
            </a:r>
            <a:r>
              <a:rPr lang="en-IN" altLang="en-US" sz="49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AUTOMOBILES</a:t>
            </a:r>
            <a:br>
              <a:rPr lang="en-US" b="1" dirty="0">
                <a:latin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1565" y="2865120"/>
            <a:ext cx="9845675" cy="3827781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algn="ctr"/>
            <a:r>
              <a:rPr lang="en-US" altLang="en-US" sz="7200" b="1" dirty="0">
                <a:sym typeface="+mn-ea"/>
              </a:rPr>
              <a:t>BY</a:t>
            </a:r>
            <a:endParaRPr lang="en-IN" altLang="en-US" sz="7200" b="1" dirty="0">
              <a:sym typeface="+mn-ea"/>
            </a:endParaRPr>
          </a:p>
          <a:p>
            <a:pPr algn="ctr"/>
            <a:r>
              <a:rPr lang="en-IN" altLang="en-US" sz="7200" b="1" dirty="0">
                <a:solidFill>
                  <a:srgbClr val="FF0000"/>
                </a:solidFill>
                <a:sym typeface="+mn-ea"/>
              </a:rPr>
              <a:t>BATCH NO: A11</a:t>
            </a:r>
            <a:endParaRPr lang="en-IN" altLang="en-US" sz="7200" b="1" dirty="0">
              <a:solidFill>
                <a:srgbClr val="FF0000"/>
              </a:solidFill>
              <a:sym typeface="+mn-ea"/>
            </a:endParaRPr>
          </a:p>
          <a:p>
            <a:pPr algn="ctr"/>
            <a:r>
              <a:rPr lang="en-US" sz="7200" dirty="0">
                <a:sym typeface="+mn-ea"/>
              </a:rPr>
              <a:t> </a:t>
            </a:r>
            <a:r>
              <a:rPr lang="en-US" sz="7200" b="1" dirty="0">
                <a:sym typeface="+mn-ea"/>
              </a:rPr>
              <a:t>G. PALLAVI                                                                                   (15H51A0419)</a:t>
            </a:r>
            <a:endParaRPr lang="en-US" sz="7200" b="1" dirty="0">
              <a:sym typeface="+mn-ea"/>
            </a:endParaRPr>
          </a:p>
          <a:p>
            <a:pPr algn="ctr"/>
            <a:r>
              <a:rPr lang="en-US" sz="7200" b="1" dirty="0">
                <a:sym typeface="+mn-ea"/>
              </a:rPr>
              <a:t>  K .SAI TEJA                                                                                   (15H51A0425)</a:t>
            </a:r>
            <a:endParaRPr lang="en-US" sz="7200" b="1" dirty="0">
              <a:sym typeface="+mn-ea"/>
            </a:endParaRPr>
          </a:p>
          <a:p>
            <a:r>
              <a:rPr lang="en-US" sz="7200" b="1" dirty="0">
                <a:sym typeface="+mn-ea"/>
              </a:rPr>
              <a:t>  G .ROHIT RAJ                                                                               (15H51A0421)</a:t>
            </a:r>
            <a:endParaRPr lang="en-US" sz="7200" b="1" dirty="0">
              <a:sym typeface="+mn-ea"/>
            </a:endParaRPr>
          </a:p>
          <a:p>
            <a:r>
              <a:rPr lang="en-US" sz="7200" b="1" dirty="0">
                <a:sym typeface="+mn-ea"/>
              </a:rPr>
              <a:t>  PROJECT COORDINATOR                                         </a:t>
            </a:r>
            <a:r>
              <a:rPr lang="en-IN" altLang="en-US" sz="7200" b="1" dirty="0">
                <a:sym typeface="+mn-ea"/>
              </a:rPr>
              <a:t>PROJECT GUIDE</a:t>
            </a:r>
            <a:r>
              <a:rPr lang="en-US" sz="7200" b="1" dirty="0">
                <a:sym typeface="+mn-ea"/>
              </a:rPr>
              <a:t>                                                        </a:t>
            </a:r>
            <a:endParaRPr lang="en-US" sz="7200" b="1" dirty="0">
              <a:sym typeface="+mn-ea"/>
            </a:endParaRPr>
          </a:p>
          <a:p>
            <a:r>
              <a:rPr lang="en-US" sz="7200" b="1" dirty="0">
                <a:sym typeface="+mn-ea"/>
              </a:rPr>
              <a:t>              Mr. C. VEERANJANEYULU                                         </a:t>
            </a:r>
            <a:r>
              <a:rPr lang="en-IN" altLang="en-US" sz="7200" b="1" dirty="0">
                <a:sym typeface="+mn-ea"/>
              </a:rPr>
              <a:t>MRS. VANDANA KHARE</a:t>
            </a:r>
            <a:endParaRPr lang="en-US" sz="7200" b="1" dirty="0">
              <a:sym typeface="+mn-ea"/>
            </a:endParaRPr>
          </a:p>
          <a:p>
            <a:r>
              <a:rPr lang="en-US" sz="7200" b="1" dirty="0">
                <a:sym typeface="+mn-ea"/>
              </a:rPr>
              <a:t>              ASSISTANT PROFESSOR                                            </a:t>
            </a:r>
            <a:r>
              <a:rPr lang="en-IN" altLang="en-US" sz="7200" b="1" dirty="0">
                <a:sym typeface="+mn-ea"/>
              </a:rPr>
              <a:t>ASSISTANT PROFESSOR</a:t>
            </a:r>
            <a:endParaRPr lang="en-US" sz="7200" b="1" dirty="0">
              <a:sym typeface="+mn-ea"/>
            </a:endParaRPr>
          </a:p>
          <a:p>
            <a:r>
              <a:rPr lang="en-IN" altLang="en-US" sz="7200" b="1" dirty="0">
                <a:solidFill>
                  <a:srgbClr val="FF0000"/>
                </a:solidFill>
                <a:sym typeface="+mn-ea"/>
              </a:rPr>
              <a:t> DEPARTMENT OF ELECTRONICS AND COMMUNICATION ENGINEERING</a:t>
            </a:r>
            <a:endParaRPr lang="en-IN" altLang="en-US" sz="7200" b="1" dirty="0">
              <a:solidFill>
                <a:srgbClr val="FF0000"/>
              </a:solidFill>
              <a:sym typeface="+mn-ea"/>
            </a:endParaRPr>
          </a:p>
          <a:p>
            <a:r>
              <a:rPr lang="en-US" sz="7200" dirty="0">
                <a:sym typeface="+mn-ea"/>
              </a:rPr>
              <a:t>        </a:t>
            </a:r>
            <a:r>
              <a:rPr lang="en-US" sz="7200" b="1" dirty="0">
                <a:sym typeface="+mn-ea"/>
              </a:rPr>
              <a:t> CMR COLLEGE OF ENGINEERING &amp; TECHNOLOGY</a:t>
            </a:r>
            <a:endParaRPr lang="en-US" sz="7200" b="1" dirty="0">
              <a:sym typeface="+mn-ea"/>
            </a:endParaRPr>
          </a:p>
          <a:p>
            <a:r>
              <a:rPr lang="en-US" sz="7200" b="1" dirty="0">
                <a:sym typeface="+mn-ea"/>
              </a:rPr>
              <a:t>    (AUTONOMOUS)</a:t>
            </a:r>
            <a:endParaRPr lang="en-US" sz="7200" b="1" dirty="0">
              <a:sym typeface="+mn-ea"/>
            </a:endParaRPr>
          </a:p>
          <a:p>
            <a:r>
              <a:rPr lang="en-US" sz="7200" dirty="0">
                <a:sym typeface="+mn-ea"/>
              </a:rPr>
              <a:t>      </a:t>
            </a:r>
            <a:r>
              <a:rPr lang="en-US" sz="7200" b="1" dirty="0">
                <a:sym typeface="+mn-ea"/>
              </a:rPr>
              <a:t>  KANDLAKOYA,MEDCHAL ROAD,HYDERABAD-501401 </a:t>
            </a:r>
            <a:endParaRPr lang="en-US" sz="7200" b="1" dirty="0">
              <a:sym typeface="+mn-ea"/>
            </a:endParaRPr>
          </a:p>
          <a:p>
            <a:r>
              <a:rPr lang="en-IN" altLang="en-US" sz="7200" b="1" dirty="0"/>
              <a:t>     </a:t>
            </a:r>
            <a:r>
              <a:rPr lang="en-IN" altLang="en-US" sz="7200" b="1" dirty="0">
                <a:solidFill>
                  <a:srgbClr val="FF0000"/>
                </a:solidFill>
              </a:rPr>
              <a:t>      </a:t>
            </a:r>
            <a:endParaRPr lang="en-IN" altLang="en-US" sz="7200" b="1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725" y="1427480"/>
            <a:ext cx="1677035" cy="13163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>
                <a:solidFill>
                  <a:srgbClr val="FF0000"/>
                </a:solidFill>
              </a:rPr>
              <a:t>LIQUID CRYSTAL DISPLAY</a:t>
            </a:r>
            <a:endParaRPr lang="en-IN" altLang="en-US" b="1">
              <a:solidFill>
                <a:srgbClr val="FF0000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814071" y="2721610"/>
            <a:ext cx="5183188" cy="3684588"/>
          </a:xfrm>
        </p:spPr>
        <p:txBody>
          <a:bodyPr>
            <a:normAutofit fontScale="90000"/>
          </a:bodyPr>
          <a:p>
            <a:pPr marL="0" indent="0"/>
            <a:r>
              <a:rPr lang="en-IN" altLang="en-US"/>
              <a:t>A Liquid Crystal Display(LCD) is a thin ,flat panel used for elecronically displaying information such as text.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/>
            <a:r>
              <a:rPr lang="en-IN" altLang="en-US" dirty="0">
                <a:sym typeface="+mn-ea"/>
              </a:rPr>
              <a:t> This is the most widely used display       device for embedded systems.</a:t>
            </a:r>
            <a:endParaRPr lang="en-IN" altLang="en-US"/>
          </a:p>
          <a:p>
            <a:pPr marL="0" indent="0"/>
            <a:endParaRPr lang="en-IN" altLang="en-US"/>
          </a:p>
          <a:p>
            <a:pPr marL="0" indent="0">
              <a:buNone/>
            </a:pPr>
            <a:r>
              <a:rPr lang="en-IN" altLang="en-US" dirty="0">
                <a:sym typeface="+mn-ea"/>
              </a:rPr>
              <a:t> </a:t>
            </a:r>
            <a:endParaRPr lang="en-IN" altLang="en-US"/>
          </a:p>
        </p:txBody>
      </p:sp>
      <p:pic>
        <p:nvPicPr>
          <p:cNvPr id="7" name="Content Placeholder 6" descr="lcd"/>
          <p:cNvPicPr>
            <a:picLocks noChangeAspect="1"/>
          </p:cNvPicPr>
          <p:nvPr>
            <p:ph sz="half" idx="2"/>
          </p:nvPr>
        </p:nvPicPr>
        <p:blipFill>
          <a:blip r:embed="rId1"/>
          <a:srcRect l="1335" t="3624" r="49828" b="51448"/>
          <a:stretch>
            <a:fillRect/>
          </a:stretch>
        </p:blipFill>
        <p:spPr>
          <a:xfrm>
            <a:off x="6337935" y="2720975"/>
            <a:ext cx="5327015" cy="19945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>
                <a:solidFill>
                  <a:srgbClr val="FF0000"/>
                </a:solidFill>
              </a:rPr>
              <a:t>DC MOTOR</a:t>
            </a:r>
            <a:endParaRPr lang="en-IN" altLang="en-US" b="1">
              <a:solidFill>
                <a:srgbClr val="FF0000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840106" y="2613025"/>
            <a:ext cx="5183188" cy="3684588"/>
          </a:xfrm>
        </p:spPr>
        <p:txBody>
          <a:bodyPr/>
          <a:p>
            <a:r>
              <a:rPr lang="en-IN" altLang="en-US" dirty="0">
                <a:sym typeface="+mn-ea"/>
              </a:rPr>
              <a:t>A DC motor is any of a class of rotary electrical machines converts direct current electrical energy into mechanical energy. </a:t>
            </a:r>
            <a:endParaRPr lang="en-US"/>
          </a:p>
        </p:txBody>
      </p:sp>
      <p:pic>
        <p:nvPicPr>
          <p:cNvPr id="7" name="Content Placeholder 6" descr="MOTOR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50355" y="2087880"/>
            <a:ext cx="4077970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>
                <a:solidFill>
                  <a:srgbClr val="FF0000"/>
                </a:solidFill>
              </a:rPr>
              <a:t>SPECIFICATIONS OF DC MOTOR</a:t>
            </a:r>
            <a:endParaRPr lang="en-IN" altLang="en-US" b="1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05" y="1855470"/>
            <a:ext cx="5157470" cy="4334510"/>
          </a:xfrm>
        </p:spPr>
        <p:txBody>
          <a:bodyPr/>
          <a:p>
            <a:r>
              <a:rPr lang="en-IN" altLang="en-US"/>
              <a:t>RPM</a:t>
            </a:r>
            <a:endParaRPr lang="en-IN" altLang="en-US"/>
          </a:p>
          <a:p>
            <a:r>
              <a:rPr lang="en-IN" altLang="en-US"/>
              <a:t>No load speed</a:t>
            </a:r>
            <a:endParaRPr lang="en-IN" altLang="en-US"/>
          </a:p>
          <a:p>
            <a:r>
              <a:rPr lang="en-IN" altLang="en-US"/>
              <a:t>Stall torque</a:t>
            </a:r>
            <a:endParaRPr lang="en-IN" altLang="en-US"/>
          </a:p>
          <a:p>
            <a:r>
              <a:rPr lang="en-IN" altLang="en-US"/>
              <a:t>Maximum current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>
                <a:solidFill>
                  <a:srgbClr val="FF0000"/>
                </a:solidFill>
              </a:rPr>
              <a:t>BUZZER</a:t>
            </a:r>
            <a:endParaRPr lang="en-IN" altLang="en-US" b="1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 dirty="0">
                <a:sym typeface="+mn-ea"/>
              </a:rPr>
              <a:t>A buzzer or beeper is an audio signalling device.</a:t>
            </a:r>
            <a:endParaRPr lang="en-IN" altLang="en-US" dirty="0"/>
          </a:p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70" y="2377440"/>
            <a:ext cx="4212590" cy="36455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>
                <a:solidFill>
                  <a:srgbClr val="FF0000"/>
                </a:solidFill>
              </a:rPr>
              <a:t>RELAY</a:t>
            </a:r>
            <a:endParaRPr lang="en-IN" altLang="en-US" b="1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 dirty="0">
                <a:sym typeface="+mn-ea"/>
              </a:rPr>
              <a:t>A Relay is an electrically operated switch.</a:t>
            </a:r>
            <a:endParaRPr lang="en-IN" altLang="en-US" dirty="0">
              <a:sym typeface="+mn-ea"/>
            </a:endParaRPr>
          </a:p>
          <a:p>
            <a:pPr marL="0" indent="0">
              <a:buNone/>
            </a:pPr>
            <a:endParaRPr lang="en-IN" altLang="en-US" dirty="0">
              <a:sym typeface="+mn-ea"/>
            </a:endParaRPr>
          </a:p>
          <a:p>
            <a:r>
              <a:rPr lang="en-IN" altLang="en-US" dirty="0">
                <a:sym typeface="+mn-ea"/>
              </a:rPr>
              <a:t>Relays control one electrical circuit by opening and closing contacts in another circuit.</a:t>
            </a:r>
            <a:endParaRPr lang="en-IN" altLang="en-US" dirty="0">
              <a:sym typeface="+mn-ea"/>
            </a:endParaRPr>
          </a:p>
          <a:p>
            <a:endParaRPr lang="en-US"/>
          </a:p>
        </p:txBody>
      </p:sp>
      <p:pic>
        <p:nvPicPr>
          <p:cNvPr id="7" name="Content Placeholder 6" descr="RELAY"/>
          <p:cNvPicPr>
            <a:picLocks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6493510" y="1961515"/>
            <a:ext cx="4116705" cy="36849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360"/>
            <a:ext cx="10515600" cy="1016635"/>
          </a:xfrm>
        </p:spPr>
        <p:txBody>
          <a:bodyPr/>
          <a:lstStyle/>
          <a:p>
            <a:pPr algn="ctr"/>
            <a:r>
              <a:rPr lang="en-IN" altLang="en-US" b="1" dirty="0">
                <a:solidFill>
                  <a:srgbClr val="FF0000"/>
                </a:solidFill>
              </a:rPr>
              <a:t>SCHEMATIC</a:t>
            </a:r>
            <a:endParaRPr lang="en-IN" altLang="en-US" b="1" dirty="0">
              <a:solidFill>
                <a:srgbClr val="FF0000"/>
              </a:solidFill>
            </a:endParaRPr>
          </a:p>
        </p:txBody>
      </p:sp>
      <p:pic>
        <p:nvPicPr>
          <p:cNvPr id="7" name="Content Placeholder 6" descr="schematic3"/>
          <p:cNvPicPr>
            <a:picLocks noGrp="1" noChangeAspect="1"/>
          </p:cNvPicPr>
          <p:nvPr>
            <p:ph sz="half" idx="1"/>
          </p:nvPr>
        </p:nvPicPr>
        <p:blipFill>
          <a:blip r:embed="rId1"/>
          <a:srcRect l="29968" t="14837" r="20174" b="29398"/>
          <a:stretch>
            <a:fillRect/>
          </a:stretch>
        </p:blipFill>
        <p:spPr>
          <a:xfrm>
            <a:off x="838200" y="1207135"/>
            <a:ext cx="10019665" cy="52133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altLang="en-US" b="1" dirty="0"/>
              <a:t>                        </a:t>
            </a:r>
            <a:r>
              <a:rPr lang="en-IN" altLang="en-US" b="1" dirty="0">
                <a:solidFill>
                  <a:srgbClr val="FF0000"/>
                </a:solidFill>
              </a:rPr>
              <a:t>        RESULTS</a:t>
            </a:r>
            <a:endParaRPr lang="en-IN" altLang="en-US" b="1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40105" y="1356995"/>
            <a:ext cx="5157470" cy="668020"/>
          </a:xfrm>
        </p:spPr>
        <p:txBody>
          <a:bodyPr/>
          <a:lstStyle/>
          <a:p>
            <a:r>
              <a:rPr lang="en-IN" altLang="en-US" dirty="0"/>
              <a:t>     Case 1:  WHEN MOTOR IS OFF</a:t>
            </a:r>
            <a:endParaRPr lang="en-IN" altLang="en-US" dirty="0"/>
          </a:p>
        </p:txBody>
      </p:sp>
      <p:pic>
        <p:nvPicPr>
          <p:cNvPr id="3" name="Content Placeholder 2" descr="C:\Users\Priyanka\Downloads\IMG-20180622-WA0019.jpgIMG-20180622-WA0019"/>
          <p:cNvPicPr>
            <a:picLocks noGrp="1" noChangeAspect="1"/>
          </p:cNvPicPr>
          <p:nvPr>
            <p:ph sz="half" idx="2"/>
          </p:nvPr>
        </p:nvPicPr>
        <p:blipFill>
          <a:blip r:embed="rId1"/>
          <a:srcRect l="10962" r="6025"/>
          <a:stretch>
            <a:fillRect/>
          </a:stretch>
        </p:blipFill>
        <p:spPr>
          <a:xfrm>
            <a:off x="840105" y="2230755"/>
            <a:ext cx="4698365" cy="424434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356995"/>
            <a:ext cx="5183505" cy="667385"/>
          </a:xfrm>
        </p:spPr>
        <p:txBody>
          <a:bodyPr/>
          <a:lstStyle/>
          <a:p>
            <a:r>
              <a:rPr lang="en-IN" altLang="en-US" dirty="0"/>
              <a:t>            </a:t>
            </a:r>
            <a:r>
              <a:rPr lang="en-IN" altLang="en-US" dirty="0">
                <a:sym typeface="+mn-ea"/>
              </a:rPr>
              <a:t> Case 2:</a:t>
            </a:r>
            <a:r>
              <a:rPr lang="en-IN" altLang="en-US" dirty="0"/>
              <a:t>  WHEN MOTOR IS ON</a:t>
            </a:r>
            <a:endParaRPr lang="en-IN" altLang="en-US" dirty="0"/>
          </a:p>
        </p:txBody>
      </p:sp>
      <p:pic>
        <p:nvPicPr>
          <p:cNvPr id="8" name="Content Placeholder 7" descr="C:\Users\Priyanka\Downloads\IMG-20180622-WA0018.jpgIMG-20180622-WA0018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l="4885" r="5696"/>
          <a:stretch>
            <a:fillRect/>
          </a:stretch>
        </p:blipFill>
        <p:spPr>
          <a:xfrm>
            <a:off x="6541135" y="2230755"/>
            <a:ext cx="5114290" cy="42894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ADVANTAGES 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869" y="1682115"/>
            <a:ext cx="10620691" cy="36845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Highly Sensitive, Low cost and Reliable circuit.</a:t>
            </a:r>
            <a:r>
              <a:rPr lang="en-US" b="1" dirty="0"/>
              <a:t> </a:t>
            </a:r>
            <a:endParaRPr lang="en-US" dirty="0"/>
          </a:p>
          <a:p>
            <a:pPr lvl="0"/>
            <a:r>
              <a:rPr lang="en-US" dirty="0"/>
              <a:t>This is applicable for only large farms riding to the soil condition.</a:t>
            </a:r>
            <a:endParaRPr lang="en-US" dirty="0"/>
          </a:p>
          <a:p>
            <a:pPr lvl="0"/>
            <a:r>
              <a:rPr lang="en-US" dirty="0"/>
              <a:t>Complete elimination of manpower.</a:t>
            </a:r>
            <a:endParaRPr lang="en-US" dirty="0"/>
          </a:p>
          <a:p>
            <a:pPr lvl="0"/>
            <a:r>
              <a:rPr lang="en-US" dirty="0"/>
              <a:t>Can handle heavy loads up to 7A.</a:t>
            </a:r>
            <a:endParaRPr lang="en-US" dirty="0"/>
          </a:p>
          <a:p>
            <a:pPr lvl="0"/>
            <a:r>
              <a:rPr lang="en-US" dirty="0"/>
              <a:t>System can be switched into manual mode when even required. 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APPLICATIONS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Night vision detectors</a:t>
            </a:r>
            <a:endParaRPr lang="en-IN" altLang="en-US" dirty="0"/>
          </a:p>
          <a:p>
            <a:r>
              <a:rPr lang="en-IN" altLang="en-US" dirty="0"/>
              <a:t>Infrared tracking</a:t>
            </a:r>
            <a:endParaRPr lang="en-IN" altLang="en-US" dirty="0"/>
          </a:p>
          <a:p>
            <a:r>
              <a:rPr lang="en-IN" altLang="en-US" dirty="0"/>
              <a:t>Hyperspectral imaging</a:t>
            </a:r>
            <a:endParaRPr lang="en-IN" altLang="en-US" dirty="0"/>
          </a:p>
          <a:p>
            <a:r>
              <a:rPr lang="en-IN" altLang="en-US" dirty="0"/>
              <a:t>Infrared astronomy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CONCLUSION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/>
            <a:r>
              <a:rPr lang="en-IN" altLang="en-US" dirty="0"/>
              <a:t> </a:t>
            </a:r>
            <a:r>
              <a:rPr lang="en-US" dirty="0"/>
              <a:t>We have implemented a project that comes from the field of embedded system  </a:t>
            </a:r>
            <a:r>
              <a:rPr lang="en-IN" altLang="en-US" dirty="0"/>
              <a:t>“ACCIDENT AVOIDANCE SYSTEM IN AUTOMOBILES</a:t>
            </a:r>
            <a:r>
              <a:rPr lang="en-US" dirty="0"/>
              <a:t>”.</a:t>
            </a:r>
            <a:endParaRPr lang="en-US" dirty="0"/>
          </a:p>
          <a:p>
            <a:pPr marL="0" indent="0" algn="l"/>
            <a:r>
              <a:rPr lang="en-IN" altLang="en-US" dirty="0"/>
              <a:t> The project helps in reducing the number of accidents.</a:t>
            </a:r>
            <a:endParaRPr lang="en-IN" altLang="en-US" dirty="0"/>
          </a:p>
          <a:p>
            <a:pPr marL="0" indent="0" algn="l"/>
            <a:r>
              <a:rPr lang="en-IN" altLang="en-US" dirty="0"/>
              <a:t> It is also used for security alerts where 24 hours surveillance is required.</a:t>
            </a:r>
            <a:endParaRPr lang="en-IN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515"/>
            <a:ext cx="10515600" cy="1204595"/>
          </a:xfrm>
        </p:spPr>
        <p:txBody>
          <a:bodyPr/>
          <a:p>
            <a:pPr algn="ctr"/>
            <a:r>
              <a:rPr lang="en-IN" altLang="en-US" b="1">
                <a:solidFill>
                  <a:srgbClr val="FF0000"/>
                </a:solidFill>
              </a:rPr>
              <a:t>LIST OF CONTENTS</a:t>
            </a:r>
            <a:endParaRPr lang="en-IN" alt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1725"/>
            <a:ext cx="10515600" cy="5589270"/>
          </a:xfrm>
        </p:spPr>
        <p:txBody>
          <a:bodyPr>
            <a:normAutofit fontScale="90000"/>
          </a:bodyPr>
          <a:p>
            <a:r>
              <a:rPr lang="en-IN" altLang="en-US"/>
              <a:t>INTRODUCTION</a:t>
            </a:r>
            <a:endParaRPr lang="en-IN" altLang="en-US"/>
          </a:p>
          <a:p>
            <a:r>
              <a:rPr lang="en-IN" altLang="en-US"/>
              <a:t>OBJECTIVE</a:t>
            </a:r>
            <a:endParaRPr lang="en-IN" altLang="en-US"/>
          </a:p>
          <a:p>
            <a:r>
              <a:rPr lang="en-IN" altLang="en-US"/>
              <a:t>BLOCK DIAGRAM</a:t>
            </a:r>
            <a:endParaRPr lang="en-IN" altLang="en-US"/>
          </a:p>
          <a:p>
            <a:r>
              <a:rPr lang="en-IN" altLang="en-US"/>
              <a:t>REQUIREMENTS</a:t>
            </a:r>
            <a:endParaRPr lang="en-IN" altLang="en-US"/>
          </a:p>
          <a:p>
            <a:r>
              <a:rPr lang="en-IN" altLang="en-US"/>
              <a:t>FLOW CHART</a:t>
            </a:r>
            <a:endParaRPr lang="en-IN" altLang="en-US"/>
          </a:p>
          <a:p>
            <a:r>
              <a:rPr lang="en-IN" altLang="en-US"/>
              <a:t>DESCRIPTION OF MODULE</a:t>
            </a:r>
            <a:endParaRPr lang="en-IN" altLang="en-US"/>
          </a:p>
          <a:p>
            <a:r>
              <a:rPr lang="en-IN" altLang="en-US"/>
              <a:t>SCHEMATIC DIAGRAM</a:t>
            </a:r>
            <a:endParaRPr lang="en-IN" altLang="en-US"/>
          </a:p>
          <a:p>
            <a:r>
              <a:rPr lang="en-IN" altLang="en-US"/>
              <a:t>RESULTS</a:t>
            </a:r>
            <a:endParaRPr lang="en-IN" altLang="en-US"/>
          </a:p>
          <a:p>
            <a:r>
              <a:rPr lang="en-IN" altLang="en-US"/>
              <a:t>ADVANTAGES</a:t>
            </a:r>
            <a:endParaRPr lang="en-IN" altLang="en-US"/>
          </a:p>
          <a:p>
            <a:r>
              <a:rPr lang="en-IN" altLang="en-US"/>
              <a:t>APPLICATIONS</a:t>
            </a:r>
            <a:endParaRPr lang="en-IN" altLang="en-US"/>
          </a:p>
          <a:p>
            <a:r>
              <a:rPr lang="en-IN" altLang="en-US"/>
              <a:t>CONCLUSION</a:t>
            </a:r>
            <a:endParaRPr lang="en-I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>
                <a:solidFill>
                  <a:srgbClr val="FF0000"/>
                </a:solidFill>
              </a:rPr>
              <a:t>FUTURE SCOPE</a:t>
            </a:r>
            <a:endParaRPr lang="en-IN" alt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Future car collision avoidance system may be smart phone based.  </a:t>
            </a:r>
            <a:endParaRPr lang="en-IN" altLang="en-US"/>
          </a:p>
          <a:p>
            <a:r>
              <a:rPr lang="en-IN" altLang="en-US"/>
              <a:t>In future, this project may be used in railways, military etc.</a:t>
            </a:r>
            <a:endParaRPr lang="en-I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5722"/>
            <a:ext cx="10515600" cy="1325563"/>
          </a:xfrm>
        </p:spPr>
        <p:txBody>
          <a:bodyPr/>
          <a:lstStyle/>
          <a:p>
            <a:pPr algn="ctr"/>
            <a:r>
              <a:rPr lang="en-IN" altLang="en-US" sz="4800" b="1" dirty="0">
                <a:solidFill>
                  <a:schemeClr val="accent1">
                    <a:lumMod val="75000"/>
                  </a:schemeClr>
                </a:solidFill>
              </a:rPr>
              <a:t>ANY QUERIES?</a:t>
            </a:r>
            <a:endParaRPr lang="en-IN" altLang="en-US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dirty="0"/>
              <a:t>.                                                                                 .</a:t>
            </a:r>
            <a:endParaRPr lang="en-I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508250" y="2829560"/>
            <a:ext cx="6526530" cy="14452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endParaRPr lang="en-IN" altLang="en-US" sz="8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72" y="1604379"/>
            <a:ext cx="4684220" cy="423298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b="1" dirty="0">
                <a:solidFill>
                  <a:srgbClr val="FF0000"/>
                </a:solidFill>
              </a:rPr>
              <a:t>INTRODUCTION</a:t>
            </a:r>
            <a:endParaRPr lang="en-IN" alt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IN" altLang="en-US" dirty="0"/>
              <a:t>Accidents are caused yearlong due to various factors such as drunk driving, texting while driving, speeding, distractions etc.</a:t>
            </a:r>
            <a:endParaRPr lang="en-IN" altLang="en-US" dirty="0"/>
          </a:p>
          <a:p>
            <a:pPr marL="0" indent="0">
              <a:buNone/>
            </a:pPr>
            <a:endParaRPr lang="en-IN" altLang="en-US" dirty="0"/>
          </a:p>
          <a:p>
            <a:r>
              <a:rPr lang="en-US" dirty="0"/>
              <a:t>A </a:t>
            </a:r>
            <a:r>
              <a:rPr lang="en-US" b="1" dirty="0"/>
              <a:t>collision avoidance system</a:t>
            </a:r>
            <a:r>
              <a:rPr lang="en-US" dirty="0"/>
              <a:t> is an automobile safety system designed to prevent or reduce the severity of a </a:t>
            </a:r>
            <a:r>
              <a:rPr lang="en-US" dirty="0" err="1"/>
              <a:t>collision.It</a:t>
            </a:r>
            <a:r>
              <a:rPr lang="en-US" dirty="0"/>
              <a:t> uses </a:t>
            </a:r>
            <a:r>
              <a:rPr lang="en-IN" altLang="en-US" dirty="0"/>
              <a:t>RADAR</a:t>
            </a:r>
            <a:r>
              <a:rPr lang="en-US" dirty="0"/>
              <a:t> (all-weather) and sometimes LASER and camera to detect an imminent crash.</a:t>
            </a:r>
            <a:endParaRPr lang="en-I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b="1" dirty="0">
                <a:solidFill>
                  <a:srgbClr val="FF0000"/>
                </a:solidFill>
              </a:rPr>
              <a:t>OBJECTIVE</a:t>
            </a:r>
            <a:endParaRPr lang="en-IN" alt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dirty="0"/>
              <a:t>The aim of the project is to develop automatic speed control of automobiles and preventing from accidents using IR sensors.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</a:t>
            </a:r>
            <a:r>
              <a:rPr lang="en-US" b="1" dirty="0">
                <a:solidFill>
                  <a:srgbClr val="FF0000"/>
                </a:solidFill>
              </a:rPr>
              <a:t>  BLOCK DIAGRAM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ounded Rectangle 2"/>
          <p:cNvSpPr>
            <a:spLocks noChangeArrowheads="1"/>
          </p:cNvSpPr>
          <p:nvPr/>
        </p:nvSpPr>
        <p:spPr bwMode="auto">
          <a:xfrm>
            <a:off x="3176317" y="2453640"/>
            <a:ext cx="914400" cy="746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endParaRPr lang="en-US" altLang="en-US" sz="1600" dirty="0">
              <a:solidFill>
                <a:schemeClr val="tx1"/>
              </a:solidFill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SUPPLY</a:t>
            </a:r>
            <a:endParaRPr lang="en-US" altLang="en-US" sz="1600" dirty="0">
              <a:solidFill>
                <a:schemeClr val="tx1"/>
              </a:solidFill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ight Arrow 4"/>
          <p:cNvSpPr>
            <a:spLocks noChangeArrowheads="1"/>
          </p:cNvSpPr>
          <p:nvPr/>
        </p:nvSpPr>
        <p:spPr bwMode="auto">
          <a:xfrm>
            <a:off x="4784377" y="7337801"/>
            <a:ext cx="457835" cy="276225"/>
          </a:xfrm>
          <a:prstGeom prst="rightArrow">
            <a:avLst>
              <a:gd name="adj1" fmla="val 50000"/>
              <a:gd name="adj2" fmla="val 41437"/>
            </a:avLst>
          </a:prstGeom>
          <a:gradFill rotWithShape="1">
            <a:gsLst>
              <a:gs pos="0">
                <a:srgbClr val="A5A5A5">
                  <a:alpha val="50000"/>
                </a:srgbClr>
              </a:gs>
              <a:gs pos="100000">
                <a:srgbClr val="A5A5A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105400" y="2025848"/>
            <a:ext cx="1386840" cy="349103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altLang="en-US" sz="1600" dirty="0"/>
              <a:t>A</a:t>
            </a:r>
            <a:endParaRPr lang="en-IN" altLang="en-US" sz="1600" dirty="0"/>
          </a:p>
          <a:p>
            <a:endParaRPr lang="en-IN" altLang="en-US" sz="1600" dirty="0"/>
          </a:p>
          <a:p>
            <a:r>
              <a:rPr lang="en-IN" altLang="en-US" sz="1600" dirty="0"/>
              <a:t>T</a:t>
            </a:r>
            <a:endParaRPr lang="en-IN" altLang="en-US" sz="1600" dirty="0"/>
          </a:p>
          <a:p>
            <a:endParaRPr lang="en-IN" altLang="en-US" sz="1600" dirty="0"/>
          </a:p>
          <a:p>
            <a:r>
              <a:rPr lang="en-IN" altLang="en-US" sz="1600" dirty="0"/>
              <a:t>8</a:t>
            </a:r>
            <a:endParaRPr lang="en-IN" altLang="en-US" sz="1600" dirty="0"/>
          </a:p>
          <a:p>
            <a:endParaRPr lang="en-IN" altLang="en-US" sz="1600" dirty="0"/>
          </a:p>
          <a:p>
            <a:r>
              <a:rPr lang="en-IN" altLang="en-US" sz="1600" dirty="0"/>
              <a:t>9</a:t>
            </a:r>
            <a:endParaRPr lang="en-IN" altLang="en-US" sz="1600" dirty="0"/>
          </a:p>
          <a:p>
            <a:endParaRPr lang="en-IN" altLang="en-US" sz="1600" dirty="0"/>
          </a:p>
          <a:p>
            <a:r>
              <a:rPr lang="en-US" altLang="en-US" sz="1600" dirty="0"/>
              <a:t>S</a:t>
            </a:r>
            <a:endParaRPr lang="en-US" altLang="en-US" sz="1600" dirty="0"/>
          </a:p>
          <a:p>
            <a:endParaRPr lang="en-IN" altLang="en-US" sz="1600" dirty="0"/>
          </a:p>
          <a:p>
            <a:r>
              <a:rPr lang="en-IN" altLang="en-US" sz="1600" dirty="0"/>
              <a:t>5</a:t>
            </a:r>
            <a:endParaRPr lang="en-IN" altLang="en-US" sz="1600" dirty="0"/>
          </a:p>
          <a:p>
            <a:endParaRPr lang="en-IN" altLang="en-US" sz="1600" dirty="0"/>
          </a:p>
          <a:p>
            <a:r>
              <a:rPr lang="en-IN" altLang="en-US" sz="1600" dirty="0"/>
              <a:t>2</a:t>
            </a:r>
            <a:endParaRPr lang="en-IN" altLang="en-US" sz="1600" dirty="0"/>
          </a:p>
          <a:p>
            <a:pPr algn="ctr"/>
            <a:r>
              <a:rPr lang="en-US" alt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dirty="0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7742980" y="3284475"/>
            <a:ext cx="1060450" cy="6873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BUZZER</a:t>
            </a:r>
            <a:endParaRPr lang="en-US" altLang="en-US" sz="1600" dirty="0">
              <a:solidFill>
                <a:schemeClr val="tx1"/>
              </a:solidFill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7357657" y="4761671"/>
            <a:ext cx="895350" cy="58762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RELAY</a:t>
            </a:r>
            <a:endParaRPr lang="en-US" altLang="en-US" sz="1600" dirty="0">
              <a:solidFill>
                <a:schemeClr val="tx1"/>
              </a:solidFill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9" name="Right Arrow 8"/>
          <p:cNvSpPr>
            <a:spLocks noChangeArrowheads="1"/>
          </p:cNvSpPr>
          <p:nvPr/>
        </p:nvSpPr>
        <p:spPr bwMode="auto">
          <a:xfrm rot="10800000">
            <a:off x="6125497" y="8274426"/>
            <a:ext cx="457835" cy="276225"/>
          </a:xfrm>
          <a:prstGeom prst="rightArrow">
            <a:avLst>
              <a:gd name="adj1" fmla="val 50000"/>
              <a:gd name="adj2" fmla="val 41437"/>
            </a:avLst>
          </a:prstGeom>
          <a:gradFill rotWithShape="1">
            <a:gsLst>
              <a:gs pos="0">
                <a:srgbClr val="A5A5A5">
                  <a:alpha val="50000"/>
                </a:srgbClr>
              </a:gs>
              <a:gs pos="100000">
                <a:srgbClr val="A5A5A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 rot="10800000">
            <a:off x="6129942" y="9344401"/>
            <a:ext cx="362585" cy="276225"/>
          </a:xfrm>
          <a:prstGeom prst="rightArrow">
            <a:avLst>
              <a:gd name="adj1" fmla="val 50000"/>
              <a:gd name="adj2" fmla="val 32816"/>
            </a:avLst>
          </a:prstGeom>
          <a:gradFill rotWithShape="1">
            <a:gsLst>
              <a:gs pos="0">
                <a:srgbClr val="A5A5A5">
                  <a:alpha val="50000"/>
                </a:srgbClr>
              </a:gs>
              <a:gs pos="100000">
                <a:srgbClr val="A5A5A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7745973" y="2194560"/>
            <a:ext cx="1057275" cy="73789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16X2 </a:t>
            </a:r>
            <a:endParaRPr lang="en-US" alt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LCD</a:t>
            </a:r>
            <a:endParaRPr lang="en-US" altLang="en-US" sz="1600" dirty="0"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ight Arrow 11"/>
          <p:cNvSpPr>
            <a:spLocks noChangeArrowheads="1"/>
          </p:cNvSpPr>
          <p:nvPr/>
        </p:nvSpPr>
        <p:spPr bwMode="auto">
          <a:xfrm>
            <a:off x="6130575" y="7379711"/>
            <a:ext cx="577850" cy="238125"/>
          </a:xfrm>
          <a:prstGeom prst="rightArrow">
            <a:avLst>
              <a:gd name="adj1" fmla="val 50000"/>
              <a:gd name="adj2" fmla="val 60667"/>
            </a:avLst>
          </a:prstGeom>
          <a:gradFill rotWithShape="1">
            <a:gsLst>
              <a:gs pos="0">
                <a:schemeClr val="bg1">
                  <a:lumMod val="65000"/>
                  <a:lumOff val="0"/>
                  <a:alpha val="50000"/>
                </a:schemeClr>
              </a:gs>
              <a:gs pos="100000">
                <a:schemeClr val="bg1">
                  <a:lumMod val="65000"/>
                  <a:lumOff val="0"/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bg1">
                <a:lumMod val="95000"/>
                <a:lumOff val="0"/>
              </a:schemeClr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503805" y="3628390"/>
            <a:ext cx="1520825" cy="685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IR</a:t>
            </a:r>
            <a:endParaRPr lang="en-US" alt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600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TRANSMITTER</a:t>
            </a:r>
            <a:endParaRPr lang="en-IN" altLang="en-US" sz="1600" dirty="0">
              <a:solidFill>
                <a:schemeClr val="tx1"/>
              </a:solidFill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ight Arrow 13"/>
          <p:cNvSpPr>
            <a:spLocks noChangeArrowheads="1"/>
          </p:cNvSpPr>
          <p:nvPr/>
        </p:nvSpPr>
        <p:spPr bwMode="auto">
          <a:xfrm rot="10800000">
            <a:off x="4886612" y="8772901"/>
            <a:ext cx="362585" cy="276225"/>
          </a:xfrm>
          <a:prstGeom prst="rightArrow">
            <a:avLst>
              <a:gd name="adj1" fmla="val 50000"/>
              <a:gd name="adj2" fmla="val 32816"/>
            </a:avLst>
          </a:prstGeom>
          <a:gradFill rotWithShape="1">
            <a:gsLst>
              <a:gs pos="0">
                <a:srgbClr val="A5A5A5">
                  <a:alpha val="50000"/>
                </a:srgbClr>
              </a:gs>
              <a:gs pos="100000">
                <a:srgbClr val="A5A5A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6" name="Right Arrow 15"/>
          <p:cNvSpPr>
            <a:spLocks noChangeArrowheads="1"/>
          </p:cNvSpPr>
          <p:nvPr/>
        </p:nvSpPr>
        <p:spPr bwMode="auto">
          <a:xfrm rot="10800000">
            <a:off x="7439312" y="9348846"/>
            <a:ext cx="362585" cy="276225"/>
          </a:xfrm>
          <a:prstGeom prst="rightArrow">
            <a:avLst>
              <a:gd name="adj1" fmla="val 50000"/>
              <a:gd name="adj2" fmla="val 32816"/>
            </a:avLst>
          </a:prstGeom>
          <a:gradFill rotWithShape="1">
            <a:gsLst>
              <a:gs pos="0">
                <a:srgbClr val="A5A5A5">
                  <a:alpha val="50000"/>
                </a:srgbClr>
              </a:gs>
              <a:gs pos="100000">
                <a:srgbClr val="A5A5A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754157" y="12755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 dirty="0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991772" y="1645046"/>
            <a:ext cx="184731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dirty="0">
                <a:latin typeface="Arial" panose="020B0604020202020204" pitchFamily="34" charset="0"/>
              </a:rPr>
            </a:br>
            <a:endParaRPr lang="en-US" altLang="en-US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5883560" y="3028634"/>
            <a:ext cx="425116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38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38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38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38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38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38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38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38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38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lang="en-US" altLang="en-US" sz="800" dirty="0"/>
          </a:p>
          <a:p>
            <a:endParaRPr lang="en-US" alt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136437" y="2796540"/>
            <a:ext cx="1014683" cy="22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3"/>
          </p:cNvCxnSpPr>
          <p:nvPr/>
        </p:nvCxnSpPr>
        <p:spPr>
          <a:xfrm>
            <a:off x="4024798" y="3971320"/>
            <a:ext cx="1019642" cy="2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1" idx="1"/>
          </p:cNvCxnSpPr>
          <p:nvPr/>
        </p:nvCxnSpPr>
        <p:spPr>
          <a:xfrm flipV="1">
            <a:off x="6477000" y="2563507"/>
            <a:ext cx="1268973" cy="12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7" idx="1"/>
          </p:cNvCxnSpPr>
          <p:nvPr/>
        </p:nvCxnSpPr>
        <p:spPr>
          <a:xfrm flipV="1">
            <a:off x="6446520" y="3628169"/>
            <a:ext cx="1296460" cy="14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8" idx="1"/>
          </p:cNvCxnSpPr>
          <p:nvPr/>
        </p:nvCxnSpPr>
        <p:spPr>
          <a:xfrm>
            <a:off x="6461760" y="5051231"/>
            <a:ext cx="895897" cy="4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14"/>
          <p:cNvSpPr>
            <a:spLocks noChangeArrowheads="1"/>
          </p:cNvSpPr>
          <p:nvPr/>
        </p:nvSpPr>
        <p:spPr bwMode="auto">
          <a:xfrm>
            <a:off x="9083567" y="4781291"/>
            <a:ext cx="914616" cy="54768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MOTOR</a:t>
            </a:r>
            <a:endParaRPr lang="en-US" altLang="en-US" sz="1600" dirty="0">
              <a:solidFill>
                <a:schemeClr val="tx1"/>
              </a:solidFill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8" name="Rounded Rectangle 14"/>
          <p:cNvSpPr>
            <a:spLocks noChangeArrowheads="1"/>
          </p:cNvSpPr>
          <p:nvPr/>
        </p:nvSpPr>
        <p:spPr bwMode="auto">
          <a:xfrm>
            <a:off x="7348224" y="5756910"/>
            <a:ext cx="914616" cy="54768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endParaRPr lang="en-US" altLang="en-US" sz="1600" dirty="0">
              <a:solidFill>
                <a:schemeClr val="tx1"/>
              </a:solidFill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SUPPLY</a:t>
            </a:r>
            <a:endParaRPr lang="en-US" altLang="en-US" sz="1600" dirty="0">
              <a:solidFill>
                <a:schemeClr val="tx1"/>
              </a:solidFill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3" name="Straight Arrow Connector 2"/>
          <p:cNvCxnSpPr>
            <a:stCxn id="8" idx="3"/>
            <a:endCxn id="25" idx="1"/>
          </p:cNvCxnSpPr>
          <p:nvPr/>
        </p:nvCxnSpPr>
        <p:spPr>
          <a:xfrm>
            <a:off x="8253095" y="5055870"/>
            <a:ext cx="83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8" idx="0"/>
            <a:endCxn id="28" idx="0"/>
          </p:cNvCxnSpPr>
          <p:nvPr/>
        </p:nvCxnSpPr>
        <p:spPr>
          <a:xfrm>
            <a:off x="7805420" y="575691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801610" y="5349240"/>
            <a:ext cx="0" cy="407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503170" y="4761865"/>
            <a:ext cx="1520825" cy="5873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IR RECEIVER</a:t>
            </a:r>
            <a:endParaRPr lang="en-IN" altLang="en-US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4023995" y="5055870"/>
            <a:ext cx="100647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b="1" dirty="0">
                <a:solidFill>
                  <a:srgbClr val="FF0000"/>
                </a:solidFill>
              </a:rPr>
              <a:t>REQUIREMENTS</a:t>
            </a:r>
            <a:endParaRPr lang="en-IN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dirty="0"/>
              <a:t>HARDWARE COMPONENTS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20000"/>
          </a:bodyPr>
          <a:lstStyle/>
          <a:p>
            <a:r>
              <a:rPr lang="en-US" dirty="0"/>
              <a:t>MICRO CONTROLLER </a:t>
            </a:r>
            <a:r>
              <a:rPr lang="en-IN" altLang="en-US" dirty="0"/>
              <a:t>(AT89S52)</a:t>
            </a:r>
            <a:endParaRPr lang="en-IN" altLang="en-US" dirty="0"/>
          </a:p>
          <a:p>
            <a:r>
              <a:rPr lang="en-IN" altLang="en-US" dirty="0">
                <a:sym typeface="+mn-ea"/>
              </a:rPr>
              <a:t>POWER SUPPLY-12V</a:t>
            </a:r>
            <a:endParaRPr lang="en-IN" altLang="en-US" dirty="0"/>
          </a:p>
          <a:p>
            <a:r>
              <a:rPr lang="en-US" dirty="0"/>
              <a:t> LCD </a:t>
            </a:r>
            <a:r>
              <a:rPr lang="en-IN" altLang="en-US" dirty="0"/>
              <a:t>DISPLAY (</a:t>
            </a:r>
            <a:r>
              <a:rPr lang="en-US" dirty="0">
                <a:sym typeface="+mn-ea"/>
              </a:rPr>
              <a:t>16x2</a:t>
            </a:r>
            <a:r>
              <a:rPr lang="en-IN" altLang="en-US" dirty="0">
                <a:sym typeface="+mn-ea"/>
              </a:rPr>
              <a:t>)</a:t>
            </a:r>
            <a:endParaRPr lang="en-IN" altLang="en-US" dirty="0">
              <a:sym typeface="+mn-ea"/>
            </a:endParaRPr>
          </a:p>
          <a:p>
            <a:r>
              <a:rPr lang="en-US" dirty="0"/>
              <a:t>BUZZER</a:t>
            </a:r>
            <a:endParaRPr lang="en-US" dirty="0"/>
          </a:p>
          <a:p>
            <a:r>
              <a:rPr lang="en-US" dirty="0"/>
              <a:t>RELAY</a:t>
            </a:r>
            <a:endParaRPr lang="en-US" dirty="0"/>
          </a:p>
          <a:p>
            <a:r>
              <a:rPr lang="en-IN" altLang="en-US" dirty="0"/>
              <a:t>DC </a:t>
            </a:r>
            <a:r>
              <a:rPr lang="en-US" dirty="0"/>
              <a:t>MOTOR</a:t>
            </a:r>
            <a:endParaRPr lang="en-US" dirty="0"/>
          </a:p>
          <a:p>
            <a:r>
              <a:rPr lang="en-US" dirty="0"/>
              <a:t>IR SENSORS</a:t>
            </a:r>
            <a:endParaRPr lang="en-IN" altLang="en-US" dirty="0"/>
          </a:p>
          <a:p>
            <a:endParaRPr lang="en-IN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3200" dirty="0"/>
              <a:t>SOFTWARE COMPONENTS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KEIL uVISION  </a:t>
            </a:r>
            <a:r>
              <a:rPr lang="en-IN" altLang="en-US" dirty="0"/>
              <a:t>4</a:t>
            </a:r>
            <a:endParaRPr lang="en-IN" altLang="en-US" dirty="0"/>
          </a:p>
          <a:p>
            <a:r>
              <a:rPr lang="en-US" dirty="0"/>
              <a:t>PROTEUS </a:t>
            </a:r>
            <a:endParaRPr lang="en-IN" altLang="en-US" dirty="0"/>
          </a:p>
          <a:p>
            <a:r>
              <a:rPr lang="en-IN" altLang="en-US" dirty="0"/>
              <a:t>EMBEDDED C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6491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FLOW CHART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00" y="213360"/>
            <a:ext cx="1310640" cy="701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6149340" y="1127760"/>
            <a:ext cx="4297680" cy="548640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Initialize AT89S5</a:t>
            </a:r>
            <a:r>
              <a:rPr lang="en-IN" altLang="en-US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LCD, Buzzer</a:t>
            </a:r>
            <a:r>
              <a:rPr lang="en-IN" altLang="en-US" dirty="0">
                <a:solidFill>
                  <a:schemeClr val="tx1"/>
                </a:solidFill>
              </a:rPr>
              <a:t>, Sensors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6918960" y="2212340"/>
            <a:ext cx="2758440" cy="12446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If IR receiver detects any  obstacle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44440" y="4541520"/>
            <a:ext cx="1767840" cy="670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Alarm sounds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59680" y="5562600"/>
            <a:ext cx="1737360" cy="670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Motor speed reduced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8161020" y="1028065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0" idx="2"/>
            <a:endCxn id="11" idx="0"/>
          </p:cNvCxnSpPr>
          <p:nvPr/>
        </p:nvCxnSpPr>
        <p:spPr>
          <a:xfrm rot="5400000">
            <a:off x="5753100" y="5387340"/>
            <a:ext cx="3505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11" idx="2"/>
          </p:cNvCxnSpPr>
          <p:nvPr/>
        </p:nvCxnSpPr>
        <p:spPr>
          <a:xfrm>
            <a:off x="5928360" y="6233160"/>
            <a:ext cx="3175" cy="29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102100" y="6515735"/>
            <a:ext cx="180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102100" y="1293495"/>
            <a:ext cx="7620" cy="5236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" idx="2"/>
          </p:cNvCxnSpPr>
          <p:nvPr/>
        </p:nvCxnSpPr>
        <p:spPr>
          <a:xfrm>
            <a:off x="4086860" y="1264285"/>
            <a:ext cx="20091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1"/>
          </p:cNvCxnSpPr>
          <p:nvPr/>
        </p:nvCxnSpPr>
        <p:spPr>
          <a:xfrm flipH="1">
            <a:off x="5951855" y="2834640"/>
            <a:ext cx="96710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8323580" y="3510280"/>
            <a:ext cx="4813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dirty="0">
                <a:sym typeface="+mn-ea"/>
              </a:rPr>
              <a:t>NO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6289040" y="2466340"/>
            <a:ext cx="508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dirty="0">
                <a:sym typeface="+mn-ea"/>
              </a:rPr>
              <a:t>YES</a:t>
            </a: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8294370" y="1676400"/>
            <a:ext cx="3810" cy="535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0"/>
          </p:cNvCxnSpPr>
          <p:nvPr/>
        </p:nvCxnSpPr>
        <p:spPr>
          <a:xfrm flipH="1">
            <a:off x="5928360" y="2846705"/>
            <a:ext cx="8255" cy="1694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2"/>
          </p:cNvCxnSpPr>
          <p:nvPr/>
        </p:nvCxnSpPr>
        <p:spPr>
          <a:xfrm flipH="1">
            <a:off x="8293735" y="3456940"/>
            <a:ext cx="4445" cy="1021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93735" y="4432935"/>
            <a:ext cx="2175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0424160" y="1970405"/>
            <a:ext cx="0" cy="246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8323580" y="1955165"/>
            <a:ext cx="210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b="1">
                <a:solidFill>
                  <a:srgbClr val="FF0000"/>
                </a:solidFill>
              </a:rPr>
              <a:t>        MICRO CONTROLLER</a:t>
            </a:r>
            <a:endParaRPr lang="en-IN" altLang="en-US" b="1">
              <a:solidFill>
                <a:srgbClr val="FF0000"/>
              </a:solidFill>
            </a:endParaRPr>
          </a:p>
        </p:txBody>
      </p:sp>
      <p:pic>
        <p:nvPicPr>
          <p:cNvPr id="4" name="Content Placeholder 3" descr="pin diagram"/>
          <p:cNvPicPr>
            <a:picLocks noGrp="1" noChangeAspect="1"/>
          </p:cNvPicPr>
          <p:nvPr>
            <p:ph sz="half" idx="2"/>
          </p:nvPr>
        </p:nvPicPr>
        <p:blipFill>
          <a:blip r:embed="rId1"/>
          <a:srcRect l="41711" t="18050" r="5215" b="2787"/>
          <a:stretch>
            <a:fillRect/>
          </a:stretch>
        </p:blipFill>
        <p:spPr>
          <a:xfrm>
            <a:off x="6023610" y="1811020"/>
            <a:ext cx="5664200" cy="467233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840106" y="2505075"/>
            <a:ext cx="5183188" cy="3684588"/>
          </a:xfrm>
        </p:spPr>
        <p:txBody>
          <a:bodyPr>
            <a:normAutofit/>
          </a:bodyPr>
          <a:lstStyle/>
          <a:p>
            <a:r>
              <a:rPr lang="en-IN" altLang="en-US" dirty="0">
                <a:sym typeface="+mn-ea"/>
              </a:rPr>
              <a:t>AT89S51 is a low power, high performance CMOS 8-bit micro controller with 8K bytes of in-system programmable Flash memory.</a:t>
            </a:r>
            <a:endParaRPr lang="en-IN" altLang="en-US" dirty="0">
              <a:sym typeface="+mn-ea"/>
            </a:endParaRPr>
          </a:p>
          <a:p>
            <a:r>
              <a:rPr lang="en-IN" altLang="en-US">
                <a:sym typeface="+mn-ea"/>
              </a:rPr>
              <a:t>40 pins</a:t>
            </a:r>
            <a:endParaRPr lang="en-IN" altLang="en-US"/>
          </a:p>
          <a:p>
            <a:r>
              <a:rPr lang="en-IN" altLang="en-US">
                <a:sym typeface="+mn-ea"/>
              </a:rPr>
              <a:t>4 ports</a:t>
            </a:r>
            <a:endParaRPr lang="en-IN" altLang="en-US"/>
          </a:p>
          <a:p>
            <a:r>
              <a:rPr lang="en-IN" altLang="en-US">
                <a:sym typeface="+mn-ea"/>
              </a:rPr>
              <a:t>32 programmable I/O pins</a:t>
            </a:r>
            <a:endParaRPr lang="en-IN" altLang="en-US"/>
          </a:p>
          <a:p>
            <a:endParaRPr lang="en-IN" altLang="en-US" dirty="0"/>
          </a:p>
          <a:p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>
                <a:solidFill>
                  <a:srgbClr val="FF0000"/>
                </a:solidFill>
              </a:rPr>
              <a:t>SPECIFICATIONS OF AT89S52</a:t>
            </a:r>
            <a:endParaRPr lang="en-IN" altLang="en-US" b="1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05" y="1680845"/>
            <a:ext cx="10942955" cy="4509135"/>
          </a:xfrm>
        </p:spPr>
        <p:txBody>
          <a:bodyPr>
            <a:normAutofit/>
          </a:bodyPr>
          <a:p>
            <a:pPr marL="0" indent="0"/>
            <a:r>
              <a:rPr lang="en-IN" altLang="en-US">
                <a:sym typeface="+mn-ea"/>
              </a:rPr>
              <a:t> </a:t>
            </a:r>
            <a:r>
              <a:rPr lang="en-US">
                <a:sym typeface="+mn-ea"/>
              </a:rPr>
              <a:t>Compatible with MCS®-51 Products.</a:t>
            </a:r>
            <a:endParaRPr lang="en-US"/>
          </a:p>
          <a:p>
            <a:pPr marL="0" indent="0"/>
            <a:r>
              <a:rPr lang="en-US">
                <a:sym typeface="+mn-ea"/>
              </a:rPr>
              <a:t> 8K Bytes of In-System Programmable (ISP) Flash Memory.</a:t>
            </a:r>
            <a:endParaRPr lang="en-US"/>
          </a:p>
          <a:p>
            <a:pPr marL="0" indent="0"/>
            <a:r>
              <a:rPr lang="en-US">
                <a:sym typeface="+mn-ea"/>
              </a:rPr>
              <a:t> Endurance: 10,000 Write/Erase Cycles.</a:t>
            </a:r>
            <a:endParaRPr lang="en-US"/>
          </a:p>
          <a:p>
            <a:pPr marL="0" indent="0"/>
            <a:r>
              <a:rPr lang="en-US">
                <a:sym typeface="+mn-ea"/>
              </a:rPr>
              <a:t> 4.0V to 5.5V Operating Range.</a:t>
            </a:r>
            <a:endParaRPr lang="en-US"/>
          </a:p>
          <a:p>
            <a:pPr marL="0" indent="0"/>
            <a:r>
              <a:rPr lang="en-US">
                <a:sym typeface="+mn-ea"/>
              </a:rPr>
              <a:t> Fully Static Operation: 0 Hz to 33 MHz.</a:t>
            </a:r>
            <a:endParaRPr lang="en-US"/>
          </a:p>
          <a:p>
            <a:pPr marL="0" indent="0"/>
            <a:r>
              <a:rPr lang="en-US">
                <a:sym typeface="+mn-ea"/>
              </a:rPr>
              <a:t> Three-level Program Memory Lock.</a:t>
            </a:r>
            <a:endParaRPr lang="en-US"/>
          </a:p>
          <a:p>
            <a:pPr marL="0" indent="0"/>
            <a:r>
              <a:rPr lang="en-US">
                <a:sym typeface="+mn-ea"/>
              </a:rPr>
              <a:t> 256 x 8-bit Internal RAM.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0</TotalTime>
  <Words>3966</Words>
  <Application>WPS Presentation</Application>
  <PresentationFormat>Widescreen</PresentationFormat>
  <Paragraphs>229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 ACCIDENT AVOIDANCE SYSTEM IN AUTOMOBILES </vt:lpstr>
      <vt:lpstr>LIST OF CONTENTS</vt:lpstr>
      <vt:lpstr>INTRODUCTION</vt:lpstr>
      <vt:lpstr>OBJECTIVE</vt:lpstr>
      <vt:lpstr>                    BLOCK DIAGRAM</vt:lpstr>
      <vt:lpstr>REQUIREMENTS</vt:lpstr>
      <vt:lpstr>FLOW CHART</vt:lpstr>
      <vt:lpstr>        MICRO CONTROLLER</vt:lpstr>
      <vt:lpstr>SPECIFICATIONS OF AT89S52</vt:lpstr>
      <vt:lpstr>LIQUID CRYSTAL DISPLAY</vt:lpstr>
      <vt:lpstr>DC MOTOR</vt:lpstr>
      <vt:lpstr>SPECIFICATIONS OF DC MOTOR</vt:lpstr>
      <vt:lpstr>BUZZER</vt:lpstr>
      <vt:lpstr>RELAY</vt:lpstr>
      <vt:lpstr>SCHEMATIC</vt:lpstr>
      <vt:lpstr>                                RESULTS</vt:lpstr>
      <vt:lpstr> ADVANTAGES  </vt:lpstr>
      <vt:lpstr>APPLICATIONS</vt:lpstr>
      <vt:lpstr>CONCLUSION</vt:lpstr>
      <vt:lpstr>FUTURE SCOPE</vt:lpstr>
      <vt:lpstr>ANY QUERIES?</vt:lpstr>
      <vt:lpstr>.                                                                                 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AVOIDANCE OF ACCIDENTS IN VEHICLES</dc:title>
  <dc:creator>rohit gunti</dc:creator>
  <cp:lastModifiedBy>Priyanka</cp:lastModifiedBy>
  <cp:revision>74</cp:revision>
  <dcterms:created xsi:type="dcterms:W3CDTF">2018-06-21T09:04:00Z</dcterms:created>
  <dcterms:modified xsi:type="dcterms:W3CDTF">2018-09-24T16:20:26Z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1033-10.2.0.7439</vt:lpwstr>
  </property>
</Properties>
</file>