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7"/>
  </p:notesMasterIdLst>
  <p:sldIdLst>
    <p:sldId id="256" r:id="rId2"/>
    <p:sldId id="276" r:id="rId3"/>
    <p:sldId id="259" r:id="rId4"/>
    <p:sldId id="258" r:id="rId5"/>
    <p:sldId id="260" r:id="rId6"/>
    <p:sldId id="264" r:id="rId7"/>
    <p:sldId id="269" r:id="rId8"/>
    <p:sldId id="265" r:id="rId9"/>
    <p:sldId id="278" r:id="rId10"/>
    <p:sldId id="266" r:id="rId11"/>
    <p:sldId id="267" r:id="rId12"/>
    <p:sldId id="270" r:id="rId13"/>
    <p:sldId id="277" r:id="rId14"/>
    <p:sldId id="279" r:id="rId15"/>
    <p:sldId id="288" r:id="rId16"/>
    <p:sldId id="287" r:id="rId17"/>
    <p:sldId id="289" r:id="rId18"/>
    <p:sldId id="280" r:id="rId19"/>
    <p:sldId id="275" r:id="rId20"/>
    <p:sldId id="281" r:id="rId21"/>
    <p:sldId id="274" r:id="rId22"/>
    <p:sldId id="285" r:id="rId23"/>
    <p:sldId id="272" r:id="rId24"/>
    <p:sldId id="286" r:id="rId25"/>
    <p:sldId id="273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49B63E-3FD4-42F8-AF42-5D62977C0DE9}" type="datetimeFigureOut">
              <a:rPr lang="en-US" smtClean="0"/>
              <a:pPr/>
              <a:t>4/18/2019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212227-25BF-4A17-B2E3-15CCAA97520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98FF1-D5B1-4CC3-A02B-2269C29424EB}" type="datetimeFigureOut">
              <a:rPr lang="en-US" smtClean="0"/>
              <a:pPr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DF27A-2F40-4D49-ABF2-85549DB316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88275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98FF1-D5B1-4CC3-A02B-2269C29424EB}" type="datetimeFigureOut">
              <a:rPr lang="en-US" smtClean="0"/>
              <a:pPr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DF27A-2F40-4D49-ABF2-85549DB316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60974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98FF1-D5B1-4CC3-A02B-2269C29424EB}" type="datetimeFigureOut">
              <a:rPr lang="en-US" smtClean="0"/>
              <a:pPr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DF27A-2F40-4D49-ABF2-85549DB316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66917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98FF1-D5B1-4CC3-A02B-2269C29424EB}" type="datetimeFigureOut">
              <a:rPr lang="en-US" smtClean="0"/>
              <a:pPr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DF27A-2F40-4D49-ABF2-85549DB316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92778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98FF1-D5B1-4CC3-A02B-2269C29424EB}" type="datetimeFigureOut">
              <a:rPr lang="en-US" smtClean="0"/>
              <a:pPr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DF27A-2F40-4D49-ABF2-85549DB316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46831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98FF1-D5B1-4CC3-A02B-2269C29424EB}" type="datetimeFigureOut">
              <a:rPr lang="en-US" smtClean="0"/>
              <a:pPr/>
              <a:t>4/18/2019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DF27A-2F40-4D49-ABF2-85549DB316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31402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98FF1-D5B1-4CC3-A02B-2269C29424EB}" type="datetimeFigureOut">
              <a:rPr lang="en-US" smtClean="0"/>
              <a:pPr/>
              <a:t>4/18/2019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DF27A-2F40-4D49-ABF2-85549DB316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99750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98FF1-D5B1-4CC3-A02B-2269C29424EB}" type="datetimeFigureOut">
              <a:rPr lang="en-US" smtClean="0"/>
              <a:pPr/>
              <a:t>4/18/2019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DF27A-2F40-4D49-ABF2-85549DB316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82753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98FF1-D5B1-4CC3-A02B-2269C29424EB}" type="datetimeFigureOut">
              <a:rPr lang="en-US" smtClean="0"/>
              <a:pPr/>
              <a:t>4/18/2019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DF27A-2F40-4D49-ABF2-85549DB316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33545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98FF1-D5B1-4CC3-A02B-2269C29424EB}" type="datetimeFigureOut">
              <a:rPr lang="en-US" smtClean="0"/>
              <a:pPr/>
              <a:t>4/18/2019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DF27A-2F40-4D49-ABF2-85549DB316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48747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98FF1-D5B1-4CC3-A02B-2269C29424EB}" type="datetimeFigureOut">
              <a:rPr lang="en-US" smtClean="0"/>
              <a:pPr/>
              <a:t>4/18/2019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DF27A-2F40-4D49-ABF2-85549DB316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26959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98FF1-D5B1-4CC3-A02B-2269C29424EB}" type="datetimeFigureOut">
              <a:rPr lang="en-US" smtClean="0"/>
              <a:pPr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DF27A-2F40-4D49-ABF2-85549DB316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72284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0" y="152400"/>
            <a:ext cx="9144000" cy="1295400"/>
          </a:xfrm>
        </p:spPr>
        <p:txBody>
          <a:bodyPr anchor="t" anchorCtr="0">
            <a:noAutofit/>
          </a:bodyPr>
          <a:lstStyle/>
          <a:p>
            <a:pPr algn="l"/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A ROBOTIC CRACK INSPECTION AND MAPPING SYSTEM </a:t>
            </a:r>
            <a:b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                        FOR</a:t>
            </a:r>
            <a:b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  BRIDGE DECK MAINTENANCE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762000" y="2438400"/>
            <a:ext cx="7848600" cy="4419600"/>
          </a:xfrm>
        </p:spPr>
        <p:txBody>
          <a:bodyPr>
            <a:normAutofit fontScale="25000" lnSpcReduction="20000"/>
          </a:bodyPr>
          <a:lstStyle/>
          <a:p>
            <a:r>
              <a:rPr lang="en-IN" sz="7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BY</a:t>
            </a:r>
          </a:p>
          <a:p>
            <a:r>
              <a:rPr lang="en-IN" sz="7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BATCH NO: A5</a:t>
            </a:r>
            <a:endParaRPr lang="en-IN" sz="7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IN" sz="7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7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ANUSHA DUGGIRALA                                                     15H51A0403</a:t>
            </a:r>
            <a:endParaRPr lang="en-IN" sz="7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IN" sz="7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G. ROHIT RAJ                                                                     15H51A0421</a:t>
            </a:r>
            <a:endParaRPr lang="en-IN" sz="7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IN" sz="7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7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K. PREETHAM CHANDRA 		                  15H51A0429</a:t>
            </a:r>
            <a:endParaRPr lang="en-IN" sz="7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5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</a:t>
            </a:r>
          </a:p>
          <a:p>
            <a:pPr algn="l"/>
            <a:r>
              <a:rPr lang="en-IN" sz="6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</a:t>
            </a:r>
            <a:endParaRPr lang="en-IN" sz="64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IN" sz="6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IN" sz="6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PROJECT COORDINATOR                                           </a:t>
            </a:r>
            <a:r>
              <a:rPr lang="en-IN" sz="6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PROJECT GUIDE  </a:t>
            </a:r>
            <a:endParaRPr lang="en-IN" sz="6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IN" sz="5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IN" sz="5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MR.V. </a:t>
            </a:r>
            <a:r>
              <a:rPr lang="en-IN" sz="6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PANDURANGA</a:t>
            </a:r>
            <a:r>
              <a:rPr lang="en-IN" sz="5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</a:t>
            </a:r>
            <a:r>
              <a:rPr lang="en-IN" sz="6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MRS VANDANA SHARMA</a:t>
            </a:r>
            <a:endParaRPr lang="en-IN" sz="6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IN" sz="6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ASSISTANT </a:t>
            </a:r>
            <a:r>
              <a:rPr lang="en-IN" sz="6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PROFESSOR                                   </a:t>
            </a:r>
            <a:r>
              <a:rPr lang="en-IN" sz="6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IN" sz="6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ASSISTANT  PROFESSOR                   </a:t>
            </a:r>
          </a:p>
          <a:p>
            <a:r>
              <a:rPr lang="en-IN" sz="6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IN" sz="6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z="8000" b="1" dirty="0" smtClean="0">
                <a:solidFill>
                  <a:srgbClr val="FF0000"/>
                </a:solidFill>
                <a:latin typeface="Agency FB" panose="020B0503020202020204" pitchFamily="34" charset="0"/>
              </a:rPr>
              <a:t>DEPARTMENT OF ELECTRONICS AND COMMUNICATION ENGINEERING</a:t>
            </a:r>
          </a:p>
          <a:p>
            <a:r>
              <a:rPr lang="en-US" sz="7200" b="1" dirty="0" smtClean="0">
                <a:solidFill>
                  <a:schemeClr val="tx1"/>
                </a:solidFill>
              </a:rPr>
              <a:t>CMR COLLEGE OF ENGINEERING &amp; TECHNOLOGY</a:t>
            </a:r>
          </a:p>
          <a:p>
            <a:r>
              <a:rPr lang="en-US" sz="7200" b="1" dirty="0" smtClean="0">
                <a:solidFill>
                  <a:schemeClr val="tx1"/>
                </a:solidFill>
              </a:rPr>
              <a:t>(AUTONOMOUS)</a:t>
            </a:r>
          </a:p>
          <a:p>
            <a:r>
              <a:rPr lang="en-US" sz="7200" dirty="0" smtClean="0">
                <a:solidFill>
                  <a:schemeClr val="tx1"/>
                </a:solidFill>
              </a:rPr>
              <a:t>KANDLAKOYA,MEDCHAL ROAD,501401</a:t>
            </a:r>
          </a:p>
          <a:p>
            <a:endParaRPr lang="en-IN" sz="6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sz="5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5600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7C6475B-9C18-4645-93A1-CC4855F4C0A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86200" y="1447800"/>
            <a:ext cx="13716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4794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3CD7640-E2EC-42CC-88E8-9D74A83DD5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400" y="76200"/>
            <a:ext cx="8077200" cy="990601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MICROCONTROLLER(AT89S52)</a:t>
            </a:r>
            <a:endParaRPr lang="en-IN" sz="4000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37B4E68-CED5-4287-9854-E563DF7586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838200"/>
            <a:ext cx="5181600" cy="5791200"/>
          </a:xfrm>
        </p:spPr>
        <p:txBody>
          <a:bodyPr>
            <a:normAutofit/>
          </a:bodyPr>
          <a:lstStyle/>
          <a:p>
            <a:pPr algn="just"/>
            <a:endParaRPr lang="en-IN" sz="2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AT89S52  is a low power, high performance CMOS 8 bit microcontroller with 4k bytes of in-system programmable.</a:t>
            </a:r>
          </a:p>
          <a:p>
            <a:pPr algn="just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 4.0V to 5.5V Operating Range</a:t>
            </a:r>
          </a:p>
          <a:p>
            <a:pPr algn="just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 Fully Static Operation: 0 Hz to 33 MHz</a:t>
            </a:r>
          </a:p>
          <a:p>
            <a:pPr algn="just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 Fast Programming Ti</a:t>
            </a:r>
            <a:r>
              <a:rPr lang="en-US" sz="2400" dirty="0" smtClean="0">
                <a:solidFill>
                  <a:schemeClr val="tx1"/>
                </a:solidFill>
              </a:rPr>
              <a:t>me</a:t>
            </a:r>
            <a:endParaRPr lang="en-US" sz="2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/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just"/>
            <a:endParaRPr lang="en-I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xmlns="" id="{85EFACDB-D15D-459A-BAE1-CCC8F30CDA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066800"/>
            <a:ext cx="35814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670308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1163F4-D3D2-486E-A883-56CD5E1BC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7620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LCD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CB5501F-B3DA-4DA4-9308-A794B06ADD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915400" cy="2514600"/>
          </a:xfrm>
        </p:spPr>
        <p:txBody>
          <a:bodyPr/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LCD (Liquid Crystal Display) screen is an electronic display module and find a wide range of applications.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16x2 LCD display is very basic module and is very commonly used in various devices and circuits.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16x2 LCD means it can display 16 characters per line and there are 2 such lines.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xmlns="" id="{1870A783-534E-4EE2-9C2B-3A37E4F5E7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3962400"/>
            <a:ext cx="4419600" cy="2133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79290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1000" y="228600"/>
            <a:ext cx="8534400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IR SENSOR</a:t>
            </a:r>
          </a:p>
          <a:p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IR Sensor has a built-in 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IR transmitter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 that sends out IR energy and an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IR receiver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looks for reflected IR energy to detect presence of any obstacle.</a:t>
            </a:r>
          </a:p>
          <a:p>
            <a:pPr marL="396875" indent="-396875" algn="just">
              <a:buFont typeface="Wingdings" pitchFamily="2" charset="2"/>
              <a:buChar char="Ø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module has on board potentiometer that facilitates the adjustment detection range.</a:t>
            </a:r>
          </a:p>
          <a:p>
            <a:pPr>
              <a:buFont typeface="Wingdings" pitchFamily="2" charset="2"/>
              <a:buChar char="Ø"/>
            </a:pP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250" y="3733800"/>
            <a:ext cx="6000750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521629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GSM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449763"/>
          </a:xfrm>
        </p:spPr>
        <p:txBody>
          <a:bodyPr>
            <a:normAutofit fontScale="92500"/>
          </a:bodyPr>
          <a:lstStyle/>
          <a:p>
            <a:pPr algn="just"/>
            <a:r>
              <a:rPr lang="en-US" dirty="0" smtClean="0"/>
              <a:t>GSM, which stands for Global System for Mobile communications, </a:t>
            </a:r>
            <a:r>
              <a:rPr lang="en-US" dirty="0" smtClean="0"/>
              <a:t>reigns (important</a:t>
            </a:r>
            <a:r>
              <a:rPr lang="en-US" dirty="0" smtClean="0"/>
              <a:t>) as the world’s most widely used cell phone technology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 </a:t>
            </a:r>
            <a:r>
              <a:rPr lang="en-US" dirty="0" smtClean="0"/>
              <a:t>Cell phones use </a:t>
            </a:r>
            <a:r>
              <a:rPr lang="en-US" dirty="0" smtClean="0"/>
              <a:t>a cell </a:t>
            </a:r>
            <a:r>
              <a:rPr lang="en-US" dirty="0" smtClean="0"/>
              <a:t>phone service carrier’s GSM network by searching for cell phone towers in </a:t>
            </a:r>
            <a:r>
              <a:rPr lang="en-US" dirty="0" smtClean="0"/>
              <a:t>the nearby </a:t>
            </a:r>
            <a:r>
              <a:rPr lang="en-US" dirty="0" smtClean="0"/>
              <a:t>area. Global system for mobile communication (GSM) is a globally </a:t>
            </a:r>
            <a:r>
              <a:rPr lang="en-US" dirty="0" smtClean="0"/>
              <a:t>accepted standard </a:t>
            </a:r>
            <a:r>
              <a:rPr lang="en-US" dirty="0" smtClean="0"/>
              <a:t>for digital cellular communication.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GPS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The </a:t>
            </a:r>
            <a:r>
              <a:rPr lang="en-US" dirty="0" smtClean="0"/>
              <a:t>GPS provides continuous three-dimensional positioning 24 hrs a day </a:t>
            </a:r>
            <a:r>
              <a:rPr lang="en-US" dirty="0" smtClean="0"/>
              <a:t>throughout the </a:t>
            </a:r>
            <a:r>
              <a:rPr lang="en-US" dirty="0" smtClean="0"/>
              <a:t>world.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 smtClean="0"/>
              <a:t>technology seems to be beneficiary to the GPS user community </a:t>
            </a:r>
            <a:r>
              <a:rPr lang="en-US" dirty="0" smtClean="0"/>
              <a:t>in terms </a:t>
            </a:r>
            <a:r>
              <a:rPr lang="en-US" dirty="0" smtClean="0"/>
              <a:t>of obtaining accurate data up to about100 meters for navigation, meter-level </a:t>
            </a:r>
            <a:r>
              <a:rPr lang="en-US" dirty="0" smtClean="0"/>
              <a:t>for mapping</a:t>
            </a:r>
            <a:r>
              <a:rPr lang="en-US" dirty="0" smtClean="0"/>
              <a:t>, and down to millimeter level for geodetic positioning.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SCHEMATIC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image29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00200" y="2514600"/>
            <a:ext cx="6190971" cy="37338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143000" y="1524000"/>
            <a:ext cx="63362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WHEN THE SYSTEM IS INITIALISED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SCHEMATIC</a:t>
            </a:r>
            <a:endParaRPr lang="en-US" dirty="0"/>
          </a:p>
        </p:txBody>
      </p:sp>
      <p:pic>
        <p:nvPicPr>
          <p:cNvPr id="4" name="image30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71600" y="2438400"/>
            <a:ext cx="6438342" cy="399256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905000" y="1447800"/>
            <a:ext cx="50577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WHEN “NO” CRACK IS DETECTED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SCHEMATIC</a:t>
            </a:r>
            <a:endParaRPr lang="en-US" dirty="0"/>
          </a:p>
        </p:txBody>
      </p:sp>
      <p:pic>
        <p:nvPicPr>
          <p:cNvPr id="4" name="image31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52829" y="2590800"/>
            <a:ext cx="6438342" cy="353536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514600" y="1752600"/>
            <a:ext cx="42627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WHEN CRACK IS DETECTED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RESULTS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image32.jpe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86000" y="2438400"/>
            <a:ext cx="5105400" cy="368776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143000" y="1600200"/>
            <a:ext cx="5791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CASE: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WHEN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NO CRACK IS DETECTED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RESULTS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3048000"/>
            <a:ext cx="4114800" cy="258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3200400"/>
            <a:ext cx="38862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33400" y="1828800"/>
            <a:ext cx="617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CASE: WHEN NO CRACK IS DETECTED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3938" y="-73935"/>
            <a:ext cx="4581938" cy="1325563"/>
          </a:xfrm>
        </p:spPr>
        <p:txBody>
          <a:bodyPr/>
          <a:lstStyle/>
          <a:p>
            <a:pPr algn="ctr"/>
            <a:r>
              <a:rPr lang="en-US" sz="4700" b="1" dirty="0">
                <a:solidFill>
                  <a:srgbClr val="FF0000"/>
                </a:solidFill>
              </a:rPr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189" y="1251628"/>
            <a:ext cx="7886700" cy="4632244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OBJECTIVE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EXISTING SYSTEM AND PROPOSED SYSTEM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REQUIREMENTS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BLOCK DIAGRAM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WORKING PRINCIPLE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SCHEMATIC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RESULTS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ADVANTAGES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CONCLUSION 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FUTURE SCOPE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REFERENCES</a:t>
            </a:r>
          </a:p>
          <a:p>
            <a:pPr>
              <a:buFont typeface="Wingdings" pitchFamily="2" charset="2"/>
              <a:buChar char="Ø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703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RESULTS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image35.jpe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09800" y="2590800"/>
            <a:ext cx="5943600" cy="3810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14400" y="1600200"/>
            <a:ext cx="58353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CASE : WHEN THE CRACK IS OCCURED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RESULTS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76800" y="3276600"/>
            <a:ext cx="38100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3124200"/>
            <a:ext cx="3733800" cy="2128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09600" y="1752600"/>
            <a:ext cx="746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CASE : WHEN THE CRACK IS OCCURED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ADVANTAGES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Highly Sensitive, Low cost and Reliable circuit.</a:t>
            </a:r>
          </a:p>
          <a:p>
            <a:pPr algn="just"/>
            <a:r>
              <a:rPr lang="en-US" dirty="0" smtClean="0"/>
              <a:t>Works </a:t>
            </a:r>
            <a:r>
              <a:rPr lang="en-US" dirty="0" smtClean="0"/>
              <a:t>according to the bridge crack condition.</a:t>
            </a:r>
          </a:p>
          <a:p>
            <a:pPr algn="just"/>
            <a:r>
              <a:rPr lang="en-US" dirty="0" smtClean="0"/>
              <a:t>Complete </a:t>
            </a:r>
            <a:r>
              <a:rPr lang="en-US" dirty="0" smtClean="0"/>
              <a:t>elimination of manpower.</a:t>
            </a:r>
          </a:p>
          <a:p>
            <a:pPr algn="just"/>
            <a:r>
              <a:rPr lang="en-US" dirty="0" smtClean="0"/>
              <a:t>Can </a:t>
            </a:r>
            <a:r>
              <a:rPr lang="en-US" dirty="0" smtClean="0"/>
              <a:t>handle heavy loads up to 7A.</a:t>
            </a:r>
          </a:p>
          <a:p>
            <a:pPr algn="just"/>
            <a:r>
              <a:rPr lang="en-US" dirty="0" smtClean="0"/>
              <a:t>System </a:t>
            </a:r>
            <a:r>
              <a:rPr lang="en-US" dirty="0" smtClean="0"/>
              <a:t>can be switched into manual mode when even required.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01000" cy="5105399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crack detection on bridge decks provides a method of inspection for use in on-site robotic scanning. Since automated scanning generates data, automated analysis has clear utility in rapidly assessing bridge condition. Moreover, the results can be quantified, archived and compared over time.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1" name="Picture 3" descr="C:\Users\Acer\Desktop\Capt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3757612"/>
            <a:ext cx="6248400" cy="302656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FUTURE SCOPE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We </a:t>
            </a:r>
            <a:r>
              <a:rPr lang="en-US" dirty="0" smtClean="0"/>
              <a:t>will utilize Non-Destructive Evaluation (NDE) sensors such as Impact Echo and Ultrasonic Surface Wave to detect vertical cracks (crack depth) and </a:t>
            </a:r>
            <a:r>
              <a:rPr lang="en-US" dirty="0" smtClean="0"/>
              <a:t>elimination </a:t>
            </a:r>
            <a:r>
              <a:rPr lang="en-US" dirty="0" smtClean="0"/>
              <a:t>of the bridge </a:t>
            </a:r>
            <a:r>
              <a:rPr lang="en-US" dirty="0" smtClean="0"/>
              <a:t>deck. 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914400"/>
            <a:ext cx="5701232" cy="955503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YOU…. </a:t>
            </a:r>
            <a:endParaRPr lang="en-US" sz="54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667000" y="2219980"/>
            <a:ext cx="674365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2800" cap="none" spc="0" dirty="0" smtClean="0">
                <a:ln w="11430"/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FOR LISTENING TO MY IDEAS</a:t>
            </a:r>
            <a:endParaRPr lang="en-US" sz="2800" cap="none" spc="0" dirty="0">
              <a:ln w="11430"/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Users\Acer\Desktop\c6f5fb_aab236923f63433680c1bd5554afdff2_mv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2743200"/>
            <a:ext cx="4572000" cy="38442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INTRODUCTION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Crack inspection and mapping system for bridge decks plays a vital role in maintaining the structural health and reliability of concrete bridges.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Many bridges exhibit defects in early stages immediately after construction</a:t>
            </a:r>
            <a:r>
              <a:rPr lang="en-US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xmlns="" val="3141581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/>
          </a:bodyPr>
          <a:lstStyle/>
          <a:p>
            <a:r>
              <a:rPr lang="en-IN" sz="4800" dirty="0" smtClean="0">
                <a:solidFill>
                  <a:srgbClr val="FF0000"/>
                </a:solidFill>
                <a:cs typeface="Times New Roman" pitchFamily="18" charset="0"/>
              </a:rPr>
              <a:t>OBJECTIVE</a:t>
            </a:r>
            <a:endParaRPr lang="en-US" sz="4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objective of the project is to develop a robotic crack inspection and mapping system which can conduct accurate assessment of cracking on bridge decks.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52138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458200" cy="1143000"/>
          </a:xfrm>
        </p:spPr>
        <p:txBody>
          <a:bodyPr>
            <a:noAutofit/>
          </a:bodyPr>
          <a:lstStyle/>
          <a:p>
            <a:pPr algn="l"/>
            <a:r>
              <a:rPr lang="en-US" sz="3600" dirty="0">
                <a:solidFill>
                  <a:srgbClr val="FF0000"/>
                </a:solidFill>
                <a:cs typeface="Times New Roman" pitchFamily="18" charset="0"/>
              </a:rPr>
              <a:t>EXISTING SYSTEM AND PROPOSED SYSTEM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  EXISTING SYSTEM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current method of site inspection using human visual inspection is a time-consuming process for long-span bridges. 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Typically, square grid coordinates are marked on the bridge deck. Skilled inspectors go to the site and assess the deck condition, grid by grid, marking the corrosions and cracks on a chart, all under strict traffic control this is very risk and time taken process.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06601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229600" cy="4983163"/>
          </a:xfrm>
        </p:spPr>
        <p:txBody>
          <a:bodyPr>
            <a:normAutofit/>
          </a:bodyPr>
          <a:lstStyle/>
          <a:p>
            <a:pPr algn="just"/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proposed system is based on the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robotic 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Technology.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We present a novel automated crack detection algorithm and demonstrate results using data from a state-of-the-art robotic bridge scanning system illustrated in block diagram.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automated crack detection algorithm can analyze any cracks on bridges and that cracks to intimated to the authorized person through sms and also update data to website(thing speak) 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228600" y="533400"/>
            <a:ext cx="513456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PROPOSED SYSTEM:</a:t>
            </a:r>
          </a:p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01561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10600" cy="1143000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rgbClr val="FF0000"/>
                </a:solidFill>
                <a:cs typeface="Times New Roman" pitchFamily="18" charset="0"/>
              </a:rPr>
              <a:t>REQUIREMENTS</a:t>
            </a:r>
            <a:endParaRPr lang="en-US" sz="3600" dirty="0">
              <a:solidFill>
                <a:srgbClr val="FF0000"/>
              </a:solidFill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38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        HARDWARE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Microcontroller(AT89S52)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Power Supply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LCD  (16x2)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IR Sensor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GSM Module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GPS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L293D Driver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DC Motor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105400" y="1676400"/>
            <a:ext cx="4038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      SOFTWARE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Keil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Micro Vision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Proteus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UC Flash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Embedded C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3575906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1885259" y="228600"/>
            <a:ext cx="54027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BLOCK DIAGRAM</a:t>
            </a:r>
          </a:p>
        </p:txBody>
      </p:sp>
      <p:sp>
        <p:nvSpPr>
          <p:cNvPr id="1026" name="AutoShape 2"/>
          <p:cNvSpPr>
            <a:spLocks noChangeArrowheads="1"/>
          </p:cNvSpPr>
          <p:nvPr/>
        </p:nvSpPr>
        <p:spPr bwMode="auto">
          <a:xfrm>
            <a:off x="4038600" y="1219200"/>
            <a:ext cx="1444625" cy="41465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000077">
                  <a:alpha val="50000"/>
                </a:srgbClr>
              </a:gs>
              <a:gs pos="100000">
                <a:srgbClr val="000077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         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T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8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9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S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248400" y="2590800"/>
            <a:ext cx="1066800" cy="75088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99594">
                  <a:alpha val="50000"/>
                </a:srgbClr>
              </a:gs>
              <a:gs pos="100000">
                <a:srgbClr val="D99594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solidFill>
              <a:srgbClr val="C0504D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Arial" pitchFamily="34" charset="0"/>
              </a:rPr>
              <a:t>  L293D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		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9" name="AutoShape 5"/>
          <p:cNvSpPr>
            <a:spLocks noChangeArrowheads="1"/>
          </p:cNvSpPr>
          <p:nvPr/>
        </p:nvSpPr>
        <p:spPr bwMode="auto">
          <a:xfrm>
            <a:off x="0" y="4267200"/>
            <a:ext cx="1371600" cy="7620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2D050">
                  <a:alpha val="50000"/>
                </a:srgbClr>
              </a:gs>
              <a:gs pos="100000">
                <a:srgbClr val="92D050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solidFill>
              <a:srgbClr val="92D050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GSM</a:t>
            </a:r>
          </a:p>
        </p:txBody>
      </p:sp>
      <p:sp>
        <p:nvSpPr>
          <p:cNvPr id="1030" name="AutoShape 6"/>
          <p:cNvSpPr>
            <a:spLocks noChangeArrowheads="1"/>
          </p:cNvSpPr>
          <p:nvPr/>
        </p:nvSpPr>
        <p:spPr bwMode="auto">
          <a:xfrm>
            <a:off x="2286000" y="4267200"/>
            <a:ext cx="1160463" cy="8715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2D050">
                  <a:alpha val="50000"/>
                </a:srgbClr>
              </a:gs>
              <a:gs pos="100000">
                <a:srgbClr val="92D050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solidFill>
              <a:srgbClr val="943634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Arial" pitchFamily="34" charset="0"/>
              </a:rPr>
              <a:t>        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Arial" pitchFamily="34" charset="0"/>
              </a:rPr>
              <a:t>M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ax-232</a:t>
            </a:r>
          </a:p>
        </p:txBody>
      </p:sp>
      <p:sp>
        <p:nvSpPr>
          <p:cNvPr id="1033" name="AutoShape 9"/>
          <p:cNvSpPr>
            <a:spLocks noChangeArrowheads="1"/>
          </p:cNvSpPr>
          <p:nvPr/>
        </p:nvSpPr>
        <p:spPr bwMode="auto">
          <a:xfrm>
            <a:off x="6248400" y="1524000"/>
            <a:ext cx="1579562" cy="838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99594">
                  <a:alpha val="50000"/>
                </a:srgbClr>
              </a:gs>
              <a:gs pos="100000">
                <a:srgbClr val="D99594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solidFill>
              <a:srgbClr val="C0504D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LCD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DISPLAY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Arial" pitchFamily="34" charset="0"/>
              </a:rPr>
              <a:t>		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038" name="AutoShape 14"/>
          <p:cNvSpPr>
            <a:spLocks noChangeArrowheads="1"/>
          </p:cNvSpPr>
          <p:nvPr/>
        </p:nvSpPr>
        <p:spPr bwMode="auto">
          <a:xfrm>
            <a:off x="6248400" y="3886200"/>
            <a:ext cx="1004887" cy="533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99594">
                  <a:alpha val="50000"/>
                </a:srgbClr>
              </a:gs>
              <a:gs pos="100000">
                <a:srgbClr val="D99594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solidFill>
              <a:srgbClr val="C0504D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Arial" pitchFamily="34" charset="0"/>
              </a:rPr>
              <a:t>DC MOTOR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		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9" name="AutoShape 15"/>
          <p:cNvSpPr>
            <a:spLocks noChangeArrowheads="1"/>
          </p:cNvSpPr>
          <p:nvPr/>
        </p:nvSpPr>
        <p:spPr bwMode="auto">
          <a:xfrm>
            <a:off x="1503362" y="2881313"/>
            <a:ext cx="1468438" cy="85248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99594">
                  <a:alpha val="50000"/>
                </a:srgbClr>
              </a:gs>
              <a:gs pos="100000">
                <a:srgbClr val="D99594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solidFill>
              <a:srgbClr val="C0504D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IR SENSOR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		</a:t>
            </a:r>
          </a:p>
        </p:txBody>
      </p:sp>
      <p:sp>
        <p:nvSpPr>
          <p:cNvPr id="1041" name="AutoShape 17"/>
          <p:cNvSpPr>
            <a:spLocks noChangeArrowheads="1"/>
          </p:cNvSpPr>
          <p:nvPr/>
        </p:nvSpPr>
        <p:spPr bwMode="auto">
          <a:xfrm>
            <a:off x="3657600" y="5943600"/>
            <a:ext cx="2057400" cy="685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2D050">
                  <a:alpha val="50000"/>
                </a:srgbClr>
              </a:gs>
              <a:gs pos="100000">
                <a:srgbClr val="92D050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solidFill>
              <a:srgbClr val="92D050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   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Arial" pitchFamily="34" charset="0"/>
              </a:rPr>
              <a:t>THING SPEAK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Arial" pitchFamily="34" charset="0"/>
              </a:rPr>
              <a:t>         WEB PAGE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Arial" pitchFamily="34" charset="0"/>
              </a:rPr>
              <a:t>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Arial" pitchFamily="34" charset="0"/>
              </a:rPr>
              <a:t>              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2" name="AutoShape 18"/>
          <p:cNvSpPr>
            <a:spLocks noChangeArrowheads="1"/>
          </p:cNvSpPr>
          <p:nvPr/>
        </p:nvSpPr>
        <p:spPr bwMode="auto">
          <a:xfrm>
            <a:off x="1447800" y="1752600"/>
            <a:ext cx="1552575" cy="9080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000077">
                  <a:alpha val="50000"/>
                </a:srgbClr>
              </a:gs>
              <a:gs pos="100000">
                <a:srgbClr val="000077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Arial" pitchFamily="34" charset="0"/>
              </a:rPr>
              <a:t>Power Supply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AutoShape 14"/>
          <p:cNvSpPr>
            <a:spLocks noChangeArrowheads="1"/>
          </p:cNvSpPr>
          <p:nvPr/>
        </p:nvSpPr>
        <p:spPr bwMode="auto">
          <a:xfrm>
            <a:off x="7772400" y="2819400"/>
            <a:ext cx="1004887" cy="53498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99594">
                  <a:alpha val="50000"/>
                </a:srgbClr>
              </a:gs>
              <a:gs pos="100000">
                <a:srgbClr val="D99594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solidFill>
              <a:srgbClr val="C0504D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Arial" pitchFamily="34" charset="0"/>
              </a:rPr>
              <a:t>DC MOTOR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		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2" name="Straight Arrow Connector 21"/>
          <p:cNvCxnSpPr>
            <a:stCxn id="1042" idx="3"/>
          </p:cNvCxnSpPr>
          <p:nvPr/>
        </p:nvCxnSpPr>
        <p:spPr>
          <a:xfrm>
            <a:off x="3000375" y="2206625"/>
            <a:ext cx="1038225" cy="3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026" idx="1"/>
          </p:cNvCxnSpPr>
          <p:nvPr/>
        </p:nvCxnSpPr>
        <p:spPr>
          <a:xfrm>
            <a:off x="2971800" y="3276600"/>
            <a:ext cx="1066800" cy="15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1030" idx="1"/>
          </p:cNvCxnSpPr>
          <p:nvPr/>
        </p:nvCxnSpPr>
        <p:spPr>
          <a:xfrm flipV="1">
            <a:off x="1371483" y="4702969"/>
            <a:ext cx="914517" cy="1345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300000" flipV="1">
            <a:off x="3446463" y="4648200"/>
            <a:ext cx="592137" cy="5476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5486400" y="3048000"/>
            <a:ext cx="809625" cy="3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7315200" y="3048000"/>
            <a:ext cx="504825" cy="3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rot="5340000">
            <a:off x="6421745" y="3641709"/>
            <a:ext cx="581025" cy="3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486400" y="1981200"/>
            <a:ext cx="809289" cy="31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6096000" y="4648200"/>
            <a:ext cx="1295400" cy="533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SERIAL </a:t>
            </a:r>
          </a:p>
          <a:p>
            <a:pPr algn="ctr"/>
            <a:r>
              <a:rPr lang="en-US" dirty="0" smtClean="0"/>
              <a:t>SHIFTER</a:t>
            </a:r>
            <a:endParaRPr lang="en-US" dirty="0"/>
          </a:p>
        </p:txBody>
      </p:sp>
      <p:cxnSp>
        <p:nvCxnSpPr>
          <p:cNvPr id="43" name="Straight Arrow Connector 42"/>
          <p:cNvCxnSpPr>
            <a:endCxn id="46" idx="1"/>
          </p:cNvCxnSpPr>
          <p:nvPr/>
        </p:nvCxnSpPr>
        <p:spPr>
          <a:xfrm>
            <a:off x="5486400" y="4876800"/>
            <a:ext cx="6096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7772400" y="4648200"/>
            <a:ext cx="1066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8001000" y="4724400"/>
            <a:ext cx="707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GPS</a:t>
            </a:r>
            <a:endParaRPr lang="en-US" dirty="0"/>
          </a:p>
        </p:txBody>
      </p:sp>
      <p:cxnSp>
        <p:nvCxnSpPr>
          <p:cNvPr id="50" name="Straight Arrow Connector 49"/>
          <p:cNvCxnSpPr>
            <a:stCxn id="46" idx="3"/>
            <a:endCxn id="47" idx="1"/>
          </p:cNvCxnSpPr>
          <p:nvPr/>
        </p:nvCxnSpPr>
        <p:spPr>
          <a:xfrm flipV="1">
            <a:off x="7391400" y="4876800"/>
            <a:ext cx="3810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695138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Working principle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/>
              <a:t>Initially</a:t>
            </a:r>
            <a:r>
              <a:rPr lang="en-US" sz="2800" dirty="0" smtClean="0"/>
              <a:t>, all the commands are </a:t>
            </a:r>
            <a:r>
              <a:rPr lang="en-US" sz="2800" dirty="0" smtClean="0"/>
              <a:t>loaded </a:t>
            </a:r>
            <a:r>
              <a:rPr lang="en-US" sz="2800" dirty="0" smtClean="0"/>
              <a:t>and the robot is in </a:t>
            </a:r>
            <a:r>
              <a:rPr lang="en-US" sz="2800" dirty="0" smtClean="0"/>
              <a:t>the moving </a:t>
            </a:r>
            <a:r>
              <a:rPr lang="en-US" sz="2800" dirty="0" smtClean="0"/>
              <a:t>state and the IR sensor is in the inactivated state. </a:t>
            </a:r>
            <a:endParaRPr lang="en-US" sz="2800" dirty="0" smtClean="0"/>
          </a:p>
          <a:p>
            <a:pPr algn="just"/>
            <a:r>
              <a:rPr lang="en-US" sz="2800" dirty="0" smtClean="0"/>
              <a:t>When </a:t>
            </a:r>
            <a:r>
              <a:rPr lang="en-US" sz="2800" dirty="0" smtClean="0"/>
              <a:t>the crack is </a:t>
            </a:r>
            <a:r>
              <a:rPr lang="en-US" sz="2800" dirty="0" smtClean="0"/>
              <a:t>detected, the </a:t>
            </a:r>
            <a:r>
              <a:rPr lang="en-US" sz="2800" dirty="0" smtClean="0"/>
              <a:t>IR sensor is activated and the robot stops moving and “crack occurred” </a:t>
            </a:r>
            <a:r>
              <a:rPr lang="en-US" sz="2800" dirty="0" smtClean="0"/>
              <a:t>is displayed </a:t>
            </a:r>
            <a:r>
              <a:rPr lang="en-US" sz="2800" dirty="0" smtClean="0"/>
              <a:t>in the LCD and at the same it is sent to the registered mobile number </a:t>
            </a:r>
            <a:r>
              <a:rPr lang="en-US" sz="2800" dirty="0" smtClean="0"/>
              <a:t>along with </a:t>
            </a:r>
            <a:r>
              <a:rPr lang="en-US" sz="2800" dirty="0" smtClean="0"/>
              <a:t>the latitude and longitude values of the crack and the crack is also updated in </a:t>
            </a:r>
            <a:r>
              <a:rPr lang="en-US" sz="2800" dirty="0" smtClean="0"/>
              <a:t>the server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896</TotalTime>
  <Words>816</Words>
  <Application>Microsoft Office PowerPoint</Application>
  <PresentationFormat>On-screen Show (4:3)</PresentationFormat>
  <Paragraphs>148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      A ROBOTIC CRACK INSPECTION AND MAPPING SYSTEM                                                      FOR                               BRIDGE DECK MAINTENANCE</vt:lpstr>
      <vt:lpstr>CONTENTS</vt:lpstr>
      <vt:lpstr>INTRODUCTION</vt:lpstr>
      <vt:lpstr>OBJECTIVE</vt:lpstr>
      <vt:lpstr>EXISTING SYSTEM AND PROPOSED SYSTEM</vt:lpstr>
      <vt:lpstr>Slide 6</vt:lpstr>
      <vt:lpstr>REQUIREMENTS</vt:lpstr>
      <vt:lpstr>Slide 8</vt:lpstr>
      <vt:lpstr>Working principle</vt:lpstr>
      <vt:lpstr>MICROCONTROLLER(AT89S52)</vt:lpstr>
      <vt:lpstr>LCD</vt:lpstr>
      <vt:lpstr>Slide 12</vt:lpstr>
      <vt:lpstr>GSM</vt:lpstr>
      <vt:lpstr>GPS</vt:lpstr>
      <vt:lpstr>SCHEMATIC</vt:lpstr>
      <vt:lpstr>SCHEMATIC</vt:lpstr>
      <vt:lpstr>SCHEMATIC</vt:lpstr>
      <vt:lpstr>RESULTS</vt:lpstr>
      <vt:lpstr>RESULTS</vt:lpstr>
      <vt:lpstr>RESULTS</vt:lpstr>
      <vt:lpstr>RESULTS</vt:lpstr>
      <vt:lpstr>ADVANTAGES</vt:lpstr>
      <vt:lpstr>CONCLUSION</vt:lpstr>
      <vt:lpstr>FUTURE SCOPE</vt:lpstr>
      <vt:lpstr>Slide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 reddy</dc:creator>
  <cp:lastModifiedBy>Anusha</cp:lastModifiedBy>
  <cp:revision>160</cp:revision>
  <dcterms:created xsi:type="dcterms:W3CDTF">2019-01-21T14:18:25Z</dcterms:created>
  <dcterms:modified xsi:type="dcterms:W3CDTF">2019-04-17T21:37:47Z</dcterms:modified>
</cp:coreProperties>
</file>