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182-80B8-4A55-8227-A83156A249BB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96557-E3D5-4BFC-873F-BEF106FB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F101-53C3-4B54-BD28-30F7B7E72CB2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7F106C-D031-4D27-A190-F4E78031A415}" type="slidenum">
              <a:rPr lang="ko-KR" altLang="en-US" smtClean="0"/>
              <a:pPr/>
              <a:t>‹#›</a:t>
            </a:fld>
            <a:fld id="{1B38FA25-991E-4795-A789-B2C3CCBD99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263C-5973-4535-B0CA-9585BFF56192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4E3-75D9-4B98-AE41-882A49AFE0F5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1A8-07DC-47FB-AE48-657BFD66889D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4BA1-A9BA-4F9A-8277-7BFEBA3925B3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0ED-5C57-48D8-AA4A-D1D0CF037C43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04B-A934-4F94-ABBE-E9DBCBE4745D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FE3-B12B-4494-9FB0-20B759B39233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9F1D3-98CA-479A-AC38-AA02E97C0193}"/>
              </a:ext>
            </a:extLst>
          </p:cNvPr>
          <p:cNvSpPr txBox="1"/>
          <p:nvPr userDrawn="1"/>
        </p:nvSpPr>
        <p:spPr>
          <a:xfrm>
            <a:off x="8802240" y="66117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571D02-9261-4983-A6D1-E675247E9DFB}" type="slidenum"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3ED-BE87-4156-93B6-1AA6F8EE87EA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934C-D1CE-402C-B70A-6CDDE585F508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A2A5-F2A5-43D6-9171-C9945D8C3B6F}" type="datetime1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0/health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2.168.0.10:30000/healt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있다는 자신감을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850430" cy="342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Lens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툴을 이용한 관리자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가상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구성과 도메인 연결을 통한 다중 진입점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파일서버 신규 구성과 영구볼륨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(PersistentVolume)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영구볼륨을 통한 로그파일 통합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오픈소스 패키지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81864-E6E6-4D2D-80FE-D4F7C62911D1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P7. Ingress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56887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도메인 네임으로 서비스에 접근할 수 있도로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설치하고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06846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p7-ingress/oneshot-kill.sh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28272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5731056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을 설치한 환경에서는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가 없기 때문에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S/W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방식인</a:t>
            </a:r>
            <a:b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설치하여 구성하였다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60046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481045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48104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48104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95955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5D7B5D-D246-48DD-9449-44069BA4F0F4}"/>
              </a:ext>
            </a:extLst>
          </p:cNvPr>
          <p:cNvSpPr/>
          <p:nvPr/>
        </p:nvSpPr>
        <p:spPr>
          <a:xfrm>
            <a:off x="652044" y="4652542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service/imaginary-svc   ClusterIP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89562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501510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http://imaginary.192.168.0.100.sslip.io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299485"/>
            <a:ext cx="6970" cy="190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91BFBBB-BA33-4C37-B6FD-588F219C1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224579" y="4914900"/>
            <a:ext cx="0" cy="6855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23D4A93-DF9A-4F47-A72B-9715D68CAE6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239169" y="4417672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B93498-E75F-415E-A3F2-5FF21B09EDE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706580" y="4221448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C6F02E-7ABF-4A94-B87A-A7B9A602253C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2718413" y="4417672"/>
            <a:ext cx="1516392" cy="431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C3540E-2D13-4426-A485-0A3F7709BD19}"/>
              </a:ext>
            </a:extLst>
          </p:cNvPr>
          <p:cNvSpPr/>
          <p:nvPr/>
        </p:nvSpPr>
        <p:spPr>
          <a:xfrm>
            <a:off x="652044" y="4869311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EXTERNAL-IP 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1FC418-6DEB-4B35-B8D8-CC51C81A8BA4}"/>
              </a:ext>
            </a:extLst>
          </p:cNvPr>
          <p:cNvSpPr/>
          <p:nvPr/>
        </p:nvSpPr>
        <p:spPr>
          <a:xfrm>
            <a:off x="652044" y="51023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layer2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P8. todo</a:t>
            </a:r>
            <a:r>
              <a:rPr lang="ko-KR" altLang="en-US" sz="1400" b="1">
                <a:latin typeface="맑은 고딕" panose="02000403000000020004" pitchFamily="50" charset="-127"/>
              </a:rPr>
              <a:t> 앱 배포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61857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조금더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복잡한 구조의 서비스인 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todo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앱을 배포하고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연결해본다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30731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p8-todo-app/oneshot-kill.sh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5868434" cy="383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66079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47802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http://todo.192.168.0.100.sslip.io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122545"/>
            <a:ext cx="6970" cy="3435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od1">
            <a:extLst>
              <a:ext uri="{FF2B5EF4-FFF2-40B4-BE49-F238E27FC236}">
                <a16:creationId xmlns:a16="http://schemas.microsoft.com/office/drawing/2014/main" id="{B95C30B2-A06C-4A57-A798-E25BD50B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7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od1">
            <a:extLst>
              <a:ext uri="{FF2B5EF4-FFF2-40B4-BE49-F238E27FC236}">
                <a16:creationId xmlns:a16="http://schemas.microsoft.com/office/drawing/2014/main" id="{F3D1D44D-C324-4297-883F-E70A19A8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42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88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2184432" y="417198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Master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213B9-36B6-4544-82A2-1CC1D0AEAC60}"/>
              </a:ext>
            </a:extLst>
          </p:cNvPr>
          <p:cNvSpPr txBox="1"/>
          <p:nvPr/>
        </p:nvSpPr>
        <p:spPr>
          <a:xfrm>
            <a:off x="3653556" y="417198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2368855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CC470-D081-4472-BDD8-B102254A34F6}"/>
              </a:ext>
            </a:extLst>
          </p:cNvPr>
          <p:cNvSpPr txBox="1"/>
          <p:nvPr/>
        </p:nvSpPr>
        <p:spPr>
          <a:xfrm>
            <a:off x="3863549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6155FE-6885-43C0-82AB-FFFE64D8EDC5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http://todo.192.168.0.100.sslip.io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D6A98-EF2B-416C-88DF-68C3C5282C8C}"/>
              </a:ext>
            </a:extLst>
          </p:cNvPr>
          <p:cNvSpPr/>
          <p:nvPr/>
        </p:nvSpPr>
        <p:spPr>
          <a:xfrm>
            <a:off x="652044" y="4617324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3000/TCP,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redis-master 6379/TCP, redis-slave 6379/TCP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F87C4-5708-48A9-8457-E294A7B3CCF6}"/>
              </a:ext>
            </a:extLst>
          </p:cNvPr>
          <p:cNvSpPr/>
          <p:nvPr/>
        </p:nvSpPr>
        <p:spPr>
          <a:xfrm>
            <a:off x="518160" y="2916391"/>
            <a:ext cx="5455920" cy="219662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9C649-C641-4BD6-83DA-7EFA32075B57}"/>
              </a:ext>
            </a:extLst>
          </p:cNvPr>
          <p:cNvSpPr txBox="1"/>
          <p:nvPr/>
        </p:nvSpPr>
        <p:spPr>
          <a:xfrm>
            <a:off x="4871441" y="2916391"/>
            <a:ext cx="97334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CE222-E548-4ECF-8190-1CDBB4F42931}"/>
              </a:ext>
            </a:extLst>
          </p:cNvPr>
          <p:cNvSpPr txBox="1"/>
          <p:nvPr/>
        </p:nvSpPr>
        <p:spPr>
          <a:xfrm>
            <a:off x="6320648" y="2332417"/>
            <a:ext cx="2580072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 app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각각의 서비스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연결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BE1D2C-AB87-43EC-ADA2-11FA6D237F86}"/>
              </a:ext>
            </a:extLst>
          </p:cNvPr>
          <p:cNvSpPr txBox="1"/>
          <p:nvPr/>
        </p:nvSpPr>
        <p:spPr>
          <a:xfrm>
            <a:off x="6400981" y="4771870"/>
            <a:ext cx="25800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Service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selector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오타를 수정해야 정상 접속 가능하다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F2D623-9E91-4B4F-80E8-6C71AB33384B}"/>
              </a:ext>
            </a:extLst>
          </p:cNvPr>
          <p:cNvSpPr txBox="1"/>
          <p:nvPr/>
        </p:nvSpPr>
        <p:spPr>
          <a:xfrm>
            <a:off x="6400981" y="4394138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79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P9. </a:t>
            </a:r>
            <a:r>
              <a:rPr lang="ko-KR" altLang="en-US" sz="1400" b="1">
                <a:latin typeface="맑은 고딕" panose="02000403000000020004" pitchFamily="50" charset="-127"/>
              </a:rPr>
              <a:t>영구 볼륨 할당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60066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로그파일을 통합하기 위해 영구볼륨을 생성하고 할당한다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16812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p9-persistent-volume/oneshot-kill.bat</a:t>
            </a:r>
            <a:endParaRPr lang="ko-KR" altLang="en-US" sz="1200" b="1">
              <a:latin typeface="맑은 고딕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두방에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38527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08999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2643151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3887253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214058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266492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27307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1E02C1C-4FEC-4FBC-A0C1-F077A509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462380"/>
            <a:ext cx="257378" cy="25737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BC1582-00B5-4726-8C00-A91BA71DBA61}"/>
              </a:ext>
            </a:extLst>
          </p:cNvPr>
          <p:cNvSpPr txBox="1"/>
          <p:nvPr/>
        </p:nvSpPr>
        <p:spPr>
          <a:xfrm>
            <a:off x="5568136" y="446896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223975"/>
            <a:ext cx="257378" cy="2573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0082091-4E6B-4123-8E8D-0F800CD4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973832"/>
            <a:ext cx="257378" cy="25737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CC97ECA-7EDC-4635-847C-445A27B77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3973832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426152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/var/log/apache2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6360C-9C5E-4E05-B5F8-E6E66B34FD11}"/>
              </a:ext>
            </a:extLst>
          </p:cNvPr>
          <p:cNvSpPr txBox="1"/>
          <p:nvPr/>
        </p:nvSpPr>
        <p:spPr>
          <a:xfrm>
            <a:off x="2825503" y="4169477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/var/log/nginx/{$(NODE_NAME)-$(POD_NAME)}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332417"/>
            <a:ext cx="2159214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 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신규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NFS Server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설치 및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apache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nginx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subpath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구조로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15176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0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732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00403000000020004" pitchFamily="50" charset="-127"/>
              </a:rPr>
              <a:t>P10. </a:t>
            </a:r>
            <a:r>
              <a:rPr lang="ko-KR" altLang="en-US" sz="1400" b="1" dirty="0">
                <a:latin typeface="맑은 고딕" panose="02000403000000020004" pitchFamily="50" charset="-127"/>
              </a:rPr>
              <a:t>종합 마무리</a:t>
            </a:r>
            <a:r>
              <a:rPr lang="en-US" altLang="ko-KR" sz="1400" b="1" dirty="0">
                <a:latin typeface="맑은 고딕" panose="02000403000000020004" pitchFamily="50" charset="-127"/>
              </a:rPr>
              <a:t>: wiki.js </a:t>
            </a:r>
            <a:r>
              <a:rPr lang="ko-KR" altLang="en-US" sz="1400" b="1" dirty="0">
                <a:latin typeface="맑은 고딕" panose="02000403000000020004" pitchFamily="50" charset="-127"/>
              </a:rPr>
              <a:t>서비스 구성해보기 </a:t>
            </a:r>
            <a:r>
              <a:rPr lang="en-US" altLang="ko-KR" sz="1400" b="1" dirty="0">
                <a:solidFill>
                  <a:schemeClr val="accent5"/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1400" b="1" dirty="0">
              <a:solidFill>
                <a:schemeClr val="accent5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479385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Wiki.js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서비스를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DB, App, PersistentVolume, 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등을 모두 활용하여 구성해본다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13419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p10-wikijs/oneshot-kill.sh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432561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 dirty="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810293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8010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004950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00495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004950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5631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56319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356680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423029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46749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3020656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426475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591563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643997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6505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wikijs/postgres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601480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803657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/var/lib/postgresql/data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5131431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709922"/>
            <a:ext cx="2159214" cy="21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en-US" altLang="ko-KR" sz="1000" b="1">
                <a:latin typeface="맑은 고딕" panose="02000403000000020004" pitchFamily="50" charset="-127"/>
                <a:ea typeface="맑은 고딕" panose="02000403000000020004" pitchFamily="50" charset="-127"/>
              </a:rPr>
              <a:t>wikijs-app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PersistentVolume </a:t>
            </a:r>
            <a:r>
              <a:rPr lang="en-US" altLang="ko-KR" sz="1000" b="1">
                <a:latin typeface="맑은 고딕" panose="02000403000000020004" pitchFamily="50" charset="-127"/>
              </a:rPr>
              <a:t>pv-wikijs-postgres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DB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저장소를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PV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연결하기 위한 서비스 </a:t>
            </a:r>
            <a:r>
              <a:rPr lang="en-US" altLang="ko-KR" sz="1000" b="1">
                <a:latin typeface="맑은 고딕" panose="02000403000000020004" pitchFamily="50" charset="-127"/>
              </a:rPr>
              <a:t>wikijs</a:t>
            </a:r>
            <a:r>
              <a:rPr lang="en-US" altLang="ko-KR" sz="1000">
                <a:latin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</a:rPr>
              <a:t>생성 </a:t>
            </a:r>
            <a:r>
              <a:rPr lang="en-US" altLang="ko-KR" sz="1000">
                <a:latin typeface="맑은 고딕" panose="02000403000000020004" pitchFamily="50" charset="-127"/>
              </a:rPr>
              <a:t>(ClusterIp </a:t>
            </a:r>
            <a:r>
              <a:rPr lang="ko-KR" altLang="en-US" sz="1000">
                <a:latin typeface="맑은 고딕" panose="02000403000000020004" pitchFamily="50" charset="-127"/>
              </a:rPr>
              <a:t>유형</a:t>
            </a:r>
            <a:r>
              <a:rPr lang="en-US" altLang="ko-KR" sz="1000">
                <a:latin typeface="맑은 고딕" panose="0200040300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ingress </a:t>
            </a:r>
            <a:r>
              <a:rPr lang="ko-KR" altLang="en-US" sz="1000">
                <a:latin typeface="맑은 고딕" panose="02000403000000020004" pitchFamily="50" charset="-127"/>
              </a:rPr>
              <a:t>연결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A178E-BC1B-472B-8333-0C4168E1A0BC}"/>
              </a:ext>
            </a:extLst>
          </p:cNvPr>
          <p:cNvSpPr/>
          <p:nvPr/>
        </p:nvSpPr>
        <p:spPr>
          <a:xfrm>
            <a:off x="652044" y="4911898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172808-5D55-4D16-ADF0-3074855642B3}"/>
              </a:ext>
            </a:extLst>
          </p:cNvPr>
          <p:cNvSpPr txBox="1"/>
          <p:nvPr/>
        </p:nvSpPr>
        <p:spPr>
          <a:xfrm>
            <a:off x="243281" y="2106619"/>
            <a:ext cx="651824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공유 폴더를 미리 생성해야 한다</a:t>
            </a:r>
            <a:r>
              <a:rPr lang="en-US" altLang="ko-KR" sz="1200" dirty="0">
                <a:latin typeface="맑은 고딕" panose="02000403000000020004" pitchFamily="50" charset="-127"/>
              </a:rPr>
              <a:t>. /var/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nfs_storage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wikijs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postgres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7747F-CFAE-4614-A662-D1A4874BB650}"/>
              </a:ext>
            </a:extLst>
          </p:cNvPr>
          <p:cNvSpPr txBox="1"/>
          <p:nvPr/>
        </p:nvSpPr>
        <p:spPr>
          <a:xfrm>
            <a:off x="243281" y="1728887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23570" y="4413870"/>
            <a:ext cx="135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7.0.14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32939" y="230314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OpenLens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90714"/>
              </p:ext>
            </p:extLst>
          </p:nvPr>
        </p:nvGraphicFramePr>
        <p:xfrm>
          <a:off x="377503" y="2396528"/>
          <a:ext cx="8061822" cy="409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7.0.14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Tabby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SSH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터미널 접속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4009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OpenLens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Git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k8s-practice </a:t>
                      </a:r>
                      <a:r>
                        <a:rPr lang="ko-KR" altLang="en-US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레파지토리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최신 업데이트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76998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VSCode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k8s-practice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코드 파일 리뷰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3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4525"/>
              </p:ext>
            </p:extLst>
          </p:nvPr>
        </p:nvGraphicFramePr>
        <p:xfrm>
          <a:off x="377503" y="2406963"/>
          <a:ext cx="8061825" cy="21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HostOnly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)</a:t>
                      </a:r>
                      <a:b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상호통신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통신에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3051268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63A25-D660-4B7A-9D0C-A51FF157961C}"/>
              </a:ext>
            </a:extLst>
          </p:cNvPr>
          <p:cNvSpPr txBox="1"/>
          <p:nvPr/>
        </p:nvSpPr>
        <p:spPr>
          <a:xfrm>
            <a:off x="6155871" y="3429329"/>
            <a:ext cx="2084615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패키지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docker-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ce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25.0.3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1.6.28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1.28.7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kubectl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1.28.7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kubelet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1.28.7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Kubernetes-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cni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1.2.0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2.8.1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75E96-E3F4-4AF9-BF4D-CA66EDB03C4D}"/>
              </a:ext>
            </a:extLst>
          </p:cNvPr>
          <p:cNvSpPr/>
          <p:nvPr/>
        </p:nvSpPr>
        <p:spPr>
          <a:xfrm>
            <a:off x="364586" y="3429000"/>
            <a:ext cx="5421171" cy="3038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6CF7B-C8C8-4C98-8E0B-6AB9B13ADC39}"/>
              </a:ext>
            </a:extLst>
          </p:cNvPr>
          <p:cNvSpPr txBox="1"/>
          <p:nvPr/>
        </p:nvSpPr>
        <p:spPr>
          <a:xfrm>
            <a:off x="4266637" y="6140579"/>
            <a:ext cx="135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7.0.14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8" descr="File:Virtualbox logo.png - Wikimedia Commons">
            <a:extLst>
              <a:ext uri="{FF2B5EF4-FFF2-40B4-BE49-F238E27FC236}">
                <a16:creationId xmlns:a16="http://schemas.microsoft.com/office/drawing/2014/main" id="{BA5731EC-C797-455C-A599-3A344DF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31" y="6177067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B3F0D5-A293-436D-9AE6-D19F9F61A641}"/>
              </a:ext>
            </a:extLst>
          </p:cNvPr>
          <p:cNvSpPr/>
          <p:nvPr/>
        </p:nvSpPr>
        <p:spPr>
          <a:xfrm>
            <a:off x="2299915" y="3593631"/>
            <a:ext cx="1485734" cy="206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0E422-9282-468F-9278-A59366F953F1}"/>
              </a:ext>
            </a:extLst>
          </p:cNvPr>
          <p:cNvSpPr/>
          <p:nvPr/>
        </p:nvSpPr>
        <p:spPr>
          <a:xfrm>
            <a:off x="2299915" y="5655130"/>
            <a:ext cx="1485734" cy="4697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D27D94-B38B-4781-82A8-5A64909FAB79}"/>
              </a:ext>
            </a:extLst>
          </p:cNvPr>
          <p:cNvSpPr/>
          <p:nvPr/>
        </p:nvSpPr>
        <p:spPr>
          <a:xfrm>
            <a:off x="591210" y="3593631"/>
            <a:ext cx="1485734" cy="206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30F14A-3B3C-42A5-BA22-A5950BCF5E15}"/>
              </a:ext>
            </a:extLst>
          </p:cNvPr>
          <p:cNvSpPr/>
          <p:nvPr/>
        </p:nvSpPr>
        <p:spPr>
          <a:xfrm>
            <a:off x="591210" y="5655129"/>
            <a:ext cx="1485734" cy="4697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7C103D-6910-4301-8207-7F8613AB30D0}"/>
              </a:ext>
            </a:extLst>
          </p:cNvPr>
          <p:cNvSpPr/>
          <p:nvPr/>
        </p:nvSpPr>
        <p:spPr>
          <a:xfrm>
            <a:off x="4008620" y="3593631"/>
            <a:ext cx="1485734" cy="206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E2ED1-683D-4385-B041-355592D4F548}"/>
              </a:ext>
            </a:extLst>
          </p:cNvPr>
          <p:cNvSpPr/>
          <p:nvPr/>
        </p:nvSpPr>
        <p:spPr>
          <a:xfrm>
            <a:off x="4008620" y="5655130"/>
            <a:ext cx="1485734" cy="4697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A9C58677-ECD1-4FC7-8123-86FA5006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3" y="3900561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4B19660-AFFB-4B17-B66E-A09528EBE1EA}"/>
              </a:ext>
            </a:extLst>
          </p:cNvPr>
          <p:cNvSpPr txBox="1"/>
          <p:nvPr/>
        </p:nvSpPr>
        <p:spPr>
          <a:xfrm>
            <a:off x="828082" y="3595340"/>
            <a:ext cx="94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k8s-master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E7A30-98A6-48F4-A161-6D8C0DB23021}"/>
              </a:ext>
            </a:extLst>
          </p:cNvPr>
          <p:cNvSpPr txBox="1"/>
          <p:nvPr/>
        </p:nvSpPr>
        <p:spPr>
          <a:xfrm>
            <a:off x="2295931" y="3595340"/>
            <a:ext cx="1471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k8s-node1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109A60-6968-4070-A4C3-DE32D1AD3E92}"/>
              </a:ext>
            </a:extLst>
          </p:cNvPr>
          <p:cNvSpPr txBox="1"/>
          <p:nvPr/>
        </p:nvSpPr>
        <p:spPr>
          <a:xfrm>
            <a:off x="3991010" y="3595340"/>
            <a:ext cx="1503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k8s-node2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C79C1-96F5-4578-BB87-1C02F88612C6}"/>
              </a:ext>
            </a:extLst>
          </p:cNvPr>
          <p:cNvSpPr txBox="1"/>
          <p:nvPr/>
        </p:nvSpPr>
        <p:spPr>
          <a:xfrm>
            <a:off x="591210" y="4731256"/>
            <a:ext cx="148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99A79-2EDF-A5D0-4280-A2BBE28F8165}"/>
              </a:ext>
            </a:extLst>
          </p:cNvPr>
          <p:cNvSpPr txBox="1"/>
          <p:nvPr/>
        </p:nvSpPr>
        <p:spPr>
          <a:xfrm>
            <a:off x="2303568" y="4731256"/>
            <a:ext cx="148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2964A-2A39-1B46-6B4A-6AE817A6F4E5}"/>
              </a:ext>
            </a:extLst>
          </p:cNvPr>
          <p:cNvSpPr txBox="1"/>
          <p:nvPr/>
        </p:nvSpPr>
        <p:spPr>
          <a:xfrm>
            <a:off x="4016257" y="4731256"/>
            <a:ext cx="148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P3. Dashboard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83149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대시보드 및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접속 가능하도록 설정한다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85714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p3-dashboard-setup/oneshot-kill.sh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51515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대시보드 접속 주소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208101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https://192.168.0.10:30443/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DC976-1E9D-4A33-A799-E7E04D24A623}"/>
              </a:ext>
            </a:extLst>
          </p:cNvPr>
          <p:cNvSpPr txBox="1"/>
          <p:nvPr/>
        </p:nvSpPr>
        <p:spPr>
          <a:xfrm>
            <a:off x="243281" y="2763899"/>
            <a:ext cx="144943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맑은 고딕" panose="02000403000000020004" pitchFamily="50" charset="-127"/>
              </a:defRPr>
            </a:lvl1pPr>
          </a:lstStyle>
          <a:p>
            <a:r>
              <a:rPr lang="en-US" altLang="ko-KR" dirty="0" err="1"/>
              <a:t>OpenLens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91102-A408-4B79-BBB2-BD43FCF9EFC3}"/>
              </a:ext>
            </a:extLst>
          </p:cNvPr>
          <p:cNvSpPr txBox="1"/>
          <p:nvPr/>
        </p:nvSpPr>
        <p:spPr>
          <a:xfrm>
            <a:off x="243281" y="3142606"/>
            <a:ext cx="327365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~/.</a:t>
            </a:r>
            <a:r>
              <a:rPr lang="en-US" altLang="ko-KR" sz="1200" dirty="0" err="1">
                <a:latin typeface="맑은 고딕" panose="02000403000000020004" pitchFamily="50" charset="-127"/>
              </a:rPr>
              <a:t>kube</a:t>
            </a:r>
            <a:r>
              <a:rPr lang="en-US" altLang="ko-KR" sz="1200" dirty="0">
                <a:latin typeface="맑은 고딕" panose="02000403000000020004" pitchFamily="50" charset="-127"/>
              </a:rPr>
              <a:t>/config</a:t>
            </a:r>
            <a:r>
              <a:rPr lang="ko-KR" altLang="en-US" sz="1200" dirty="0">
                <a:latin typeface="맑은 고딕" panose="02000403000000020004" pitchFamily="50" charset="-127"/>
              </a:rPr>
              <a:t>의 내용을 </a:t>
            </a:r>
            <a:r>
              <a:rPr lang="en-US" altLang="ko-KR" sz="1200" dirty="0">
                <a:latin typeface="맑은 고딕" panose="02000403000000020004" pitchFamily="50" charset="-127"/>
              </a:rPr>
              <a:t>Lens</a:t>
            </a:r>
            <a:r>
              <a:rPr lang="ko-KR" altLang="en-US" sz="1200" dirty="0">
                <a:latin typeface="맑은 고딕" panose="02000403000000020004" pitchFamily="50" charset="-127"/>
              </a:rPr>
              <a:t>에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붙여넣는다</a:t>
            </a:r>
            <a:r>
              <a:rPr lang="en-US" altLang="ko-KR" sz="1200" dirty="0">
                <a:latin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6B8086-1830-4017-AA31-D9A8765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" y="3521503"/>
            <a:ext cx="4630723" cy="2819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A2F47-659E-C343-F85E-359F767B14B9}"/>
              </a:ext>
            </a:extLst>
          </p:cNvPr>
          <p:cNvSpPr txBox="1"/>
          <p:nvPr/>
        </p:nvSpPr>
        <p:spPr>
          <a:xfrm>
            <a:off x="3175179" y="2230862"/>
            <a:ext cx="548259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SSL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인증서 문제로 접속이 차단된다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 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thisisunsafe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입력하면 접속할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7DA3E-73D0-A7C1-CB8A-1CFBDCF5B2D9}"/>
              </a:ext>
            </a:extLst>
          </p:cNvPr>
          <p:cNvSpPr txBox="1"/>
          <p:nvPr/>
        </p:nvSpPr>
        <p:spPr>
          <a:xfrm>
            <a:off x="3175179" y="1853130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P4.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데모 서비스 배포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06125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솔루션인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클러스터에 배포한다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(</a:t>
            </a:r>
            <a:r>
              <a:rPr lang="en-US" altLang="ko-KR" sz="1200" dirty="0" err="1">
                <a:latin typeface="맑은 고딕" panose="02000403000000020004" pitchFamily="50" charset="-127"/>
              </a:rPr>
              <a:t>ssh</a:t>
            </a:r>
            <a:r>
              <a:rPr lang="en-US" altLang="ko-KR" sz="1200" dirty="0">
                <a:latin typeface="맑은 고딕" panose="02000403000000020004" pitchFamily="50" charset="-127"/>
              </a:rPr>
              <a:t>,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마스터노드</a:t>
            </a:r>
            <a:r>
              <a:rPr lang="en-US" altLang="ko-KR" sz="1200" dirty="0">
                <a:latin typeface="맑은 고딕" panose="02000403000000020004" pitchFamily="50" charset="-127"/>
              </a:rPr>
              <a:t>) </a:t>
            </a:r>
            <a:r>
              <a:rPr lang="en-US" altLang="ko-KR" sz="1200" b="1" dirty="0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31157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</a:rPr>
              <a:t>API </a:t>
            </a:r>
            <a:r>
              <a:rPr lang="ko-KR" altLang="en-US" sz="1400" b="1">
                <a:latin typeface="맑은 고딕" panose="02000403000000020004" pitchFamily="50" charset="-127"/>
              </a:rPr>
              <a:t>접속 테스트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429014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curl -H "API-Key: awesome-k8s" 192.168.0.10:30000/health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1" y="2636603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014335"/>
            <a:ext cx="6173374" cy="28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E8819-DD33-4D20-A660-217D32337295}"/>
              </a:ext>
            </a:extLst>
          </p:cNvPr>
          <p:cNvSpPr txBox="1"/>
          <p:nvPr/>
        </p:nvSpPr>
        <p:spPr>
          <a:xfrm>
            <a:off x="5102023" y="5545440"/>
            <a:ext cx="135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7.0.14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8" name="Picture 8" descr="File:Virtualbox logo.png - Wikimedia Commons">
            <a:extLst>
              <a:ext uri="{FF2B5EF4-FFF2-40B4-BE49-F238E27FC236}">
                <a16:creationId xmlns:a16="http://schemas.microsoft.com/office/drawing/2014/main" id="{1963778A-778A-4DBC-858B-4F39AEBF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2" y="5592179"/>
            <a:ext cx="186353" cy="1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0395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208991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2089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2089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687501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400543"/>
            <a:ext cx="4161256" cy="27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5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948CFE93-3DC3-4E07-80D5-F073586C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7" y="6102305"/>
            <a:ext cx="473614" cy="4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64CAB8-E32F-4C26-A020-71AA550A3D10}"/>
              </a:ext>
            </a:extLst>
          </p:cNvPr>
          <p:cNvSpPr txBox="1"/>
          <p:nvPr/>
        </p:nvSpPr>
        <p:spPr>
          <a:xfrm>
            <a:off x="2960220" y="6062113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http://192.168.0.10:30000/health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7"/>
              </a:rPr>
              <a:t>http://192.168.0.20:30000/health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8"/>
              </a:rPr>
              <a:t>http://192.168.0.30:30000/health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EDCEB-9772-40AE-8784-4730DA74FCD3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224579" y="5738550"/>
            <a:ext cx="1492525" cy="363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D499DB-9D53-4ACA-A16A-13E335CED26B}"/>
              </a:ext>
            </a:extLst>
          </p:cNvPr>
          <p:cNvCxnSpPr>
            <a:cxnSpLocks/>
            <a:stCxn id="55" idx="0"/>
            <a:endCxn id="40" idx="2"/>
          </p:cNvCxnSpPr>
          <p:nvPr/>
        </p:nvCxnSpPr>
        <p:spPr>
          <a:xfrm flipV="1">
            <a:off x="2717104" y="5738549"/>
            <a:ext cx="1309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463631B-8821-42D2-8A68-87FE196EA911}"/>
              </a:ext>
            </a:extLst>
          </p:cNvPr>
          <p:cNvCxnSpPr>
            <a:cxnSpLocks/>
            <a:stCxn id="55" idx="0"/>
            <a:endCxn id="44" idx="2"/>
          </p:cNvCxnSpPr>
          <p:nvPr/>
        </p:nvCxnSpPr>
        <p:spPr>
          <a:xfrm flipV="1">
            <a:off x="2717104" y="5738549"/>
            <a:ext cx="1517701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C4B906-A317-4DE2-8881-C6B07924204D}"/>
              </a:ext>
            </a:extLst>
          </p:cNvPr>
          <p:cNvCxnSpPr>
            <a:cxnSpLocks/>
            <a:stCxn id="40" idx="0"/>
            <a:endCxn id="54" idx="2"/>
          </p:cNvCxnSpPr>
          <p:nvPr/>
        </p:nvCxnSpPr>
        <p:spPr>
          <a:xfrm flipV="1">
            <a:off x="2718413" y="4672445"/>
            <a:ext cx="14259" cy="3670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24579" y="4568511"/>
            <a:ext cx="0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133F5E4-AFA3-488E-861E-33BF03C7F0D5}"/>
              </a:ext>
            </a:extLst>
          </p:cNvPr>
          <p:cNvCxnSpPr>
            <a:cxnSpLocks/>
          </p:cNvCxnSpPr>
          <p:nvPr/>
        </p:nvCxnSpPr>
        <p:spPr>
          <a:xfrm flipV="1">
            <a:off x="4234805" y="4568511"/>
            <a:ext cx="0" cy="4710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42190" y="4145618"/>
            <a:ext cx="1476223" cy="2549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8C5666-24E2-4E16-A415-A51DB367022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706580" y="3969449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76FDB7-E5B6-4447-81D9-3160C6EDABE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2718413" y="4145618"/>
            <a:ext cx="1516392" cy="2719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P5.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87024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프로그램으로 대량 이미지 변환 서비스를 호출하며 처리속도를 측정한다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20151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p5-load-test/oneshot-kill.sh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1853130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테스트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2230862"/>
            <a:ext cx="4748939" cy="4070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454694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24255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24255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24255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60" y="2904029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87367" y="3490526"/>
            <a:ext cx="4094183" cy="317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</p:cNvCxnSpPr>
          <p:nvPr/>
        </p:nvCxnSpPr>
        <p:spPr>
          <a:xfrm flipV="1">
            <a:off x="1224579" y="3971121"/>
            <a:ext cx="0" cy="2948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2734458" y="3362146"/>
            <a:ext cx="1" cy="1283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7346FA-C936-4D43-B93F-579F38DBB351}"/>
              </a:ext>
            </a:extLst>
          </p:cNvPr>
          <p:cNvSpPr txBox="1"/>
          <p:nvPr/>
        </p:nvSpPr>
        <p:spPr>
          <a:xfrm>
            <a:off x="788253" y="42011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972E81B5-543E-46EE-B7C0-2B529852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" y="4255373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2B865-3F03-42B2-AAB3-91B2D896A78D}"/>
              </a:ext>
            </a:extLst>
          </p:cNvPr>
          <p:cNvSpPr txBox="1"/>
          <p:nvPr/>
        </p:nvSpPr>
        <p:spPr>
          <a:xfrm>
            <a:off x="594563" y="444042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jpg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 png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사이즈 조정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워터마크 삽입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: converted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2230862"/>
            <a:ext cx="310607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총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번 이미지 변환 테스트를 수행한다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동시 시작 건수를 입력하고 처리 시간을 측정하는 형태로 성능을 확인한다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권고 동시 처리건수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: 5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2061-AAC2-4E80-8ED7-8B71F6B9237F}"/>
              </a:ext>
            </a:extLst>
          </p:cNvPr>
          <p:cNvSpPr txBox="1"/>
          <p:nvPr/>
        </p:nvSpPr>
        <p:spPr>
          <a:xfrm>
            <a:off x="1171646" y="3918421"/>
            <a:ext cx="86476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FFC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API Call</a:t>
            </a:r>
            <a:endParaRPr lang="ko-KR" altLang="en-US" sz="1200">
              <a:solidFill>
                <a:srgbClr val="FFC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P6. HPA(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수평적 파드 확장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)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07836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사용률에 따라 동적으로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확장되도록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29290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p6-hpa/oneshot-kill.sh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618259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4833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4833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483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5041816"/>
            <a:ext cx="4158081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3288662"/>
            <a:ext cx="3106072" cy="8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사용률이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80%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이상일 때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기본 개수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,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최대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개까지 증가 가능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p5-load-test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 성능 개선 효과가 있는지 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91DEF-E6A7-4D2B-B426-B87A2AC60968}"/>
              </a:ext>
            </a:extLst>
          </p:cNvPr>
          <p:cNvSpPr/>
          <p:nvPr/>
        </p:nvSpPr>
        <p:spPr>
          <a:xfrm>
            <a:off x="652044" y="48018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HPA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CPU &gt;= 80%, 1~10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3" name="Picture 4" descr="pod1">
            <a:extLst>
              <a:ext uri="{FF2B5EF4-FFF2-40B4-BE49-F238E27FC236}">
                <a16:creationId xmlns:a16="http://schemas.microsoft.com/office/drawing/2014/main" id="{A798FA1A-C45D-4C51-9143-208882F7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od1">
            <a:extLst>
              <a:ext uri="{FF2B5EF4-FFF2-40B4-BE49-F238E27FC236}">
                <a16:creationId xmlns:a16="http://schemas.microsoft.com/office/drawing/2014/main" id="{7781FF00-6653-461D-AC6B-5E5BAE04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od1">
            <a:extLst>
              <a:ext uri="{FF2B5EF4-FFF2-40B4-BE49-F238E27FC236}">
                <a16:creationId xmlns:a16="http://schemas.microsoft.com/office/drawing/2014/main" id="{5C012C83-E027-417F-BF38-4B2642CB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9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od1">
            <a:extLst>
              <a:ext uri="{FF2B5EF4-FFF2-40B4-BE49-F238E27FC236}">
                <a16:creationId xmlns:a16="http://schemas.microsoft.com/office/drawing/2014/main" id="{DEA47F60-1237-4892-A08E-ED7BEBB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d1">
            <a:extLst>
              <a:ext uri="{FF2B5EF4-FFF2-40B4-BE49-F238E27FC236}">
                <a16:creationId xmlns:a16="http://schemas.microsoft.com/office/drawing/2014/main" id="{E7D8633C-B855-4488-B724-9A4FD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7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od1">
            <a:extLst>
              <a:ext uri="{FF2B5EF4-FFF2-40B4-BE49-F238E27FC236}">
                <a16:creationId xmlns:a16="http://schemas.microsoft.com/office/drawing/2014/main" id="{F5E1C085-9849-4B5E-86A1-BE17B92C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3436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 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E26A1-6A56-46E7-AA24-6AA65246C3A3}"/>
              </a:ext>
            </a:extLst>
          </p:cNvPr>
          <p:cNvSpPr txBox="1"/>
          <p:nvPr/>
        </p:nvSpPr>
        <p:spPr>
          <a:xfrm>
            <a:off x="652044" y="4125202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422263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TLS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통신이 아니어도 가능토록 옵션 추가해야 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1410</Words>
  <Application>Microsoft Office PowerPoint</Application>
  <PresentationFormat>화면 슬라이드 쇼(4:3)</PresentationFormat>
  <Paragraphs>387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rollcake</cp:lastModifiedBy>
  <cp:revision>234</cp:revision>
  <dcterms:created xsi:type="dcterms:W3CDTF">2022-06-23T03:16:32Z</dcterms:created>
  <dcterms:modified xsi:type="dcterms:W3CDTF">2024-03-10T04:09:49Z</dcterms:modified>
</cp:coreProperties>
</file>