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35182-80B8-4A55-8227-A83156A249BB}" type="datetimeFigureOut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E96557-E3D5-4BFC-873F-BEF106FBD4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4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F101-53C3-4B54-BD28-30F7B7E72CB2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7F106C-D031-4D27-A190-F4E78031A415}" type="slidenum">
              <a:rPr lang="ko-KR" altLang="en-US" smtClean="0"/>
              <a:pPr/>
              <a:t>‹#›</a:t>
            </a:fld>
            <a:fld id="{1B38FA25-991E-4795-A789-B2C3CCBD994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05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263C-5973-4535-B0CA-9585BFF56192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8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4E3-75D9-4B98-AE41-882A49AFE0F5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4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B1A8-07DC-47FB-AE48-657BFD66889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2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4BA1-A9BA-4F9A-8277-7BFEBA3925B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90ED-5C57-48D8-AA4A-D1D0CF037C4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4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D04B-A934-4F94-ABBE-E9DBCBE4745D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06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FE3-B12B-4494-9FB0-20B759B39233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1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99F1D3-98CA-479A-AC38-AA02E97C0193}"/>
              </a:ext>
            </a:extLst>
          </p:cNvPr>
          <p:cNvSpPr txBox="1"/>
          <p:nvPr userDrawn="1"/>
        </p:nvSpPr>
        <p:spPr>
          <a:xfrm>
            <a:off x="8802240" y="6611779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5571D02-9261-4983-A6D1-E675247E9DFB}" type="slidenum">
              <a:rPr lang="en-US" altLang="ko-KR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3ED-BE87-4156-93B6-1AA6F8EE87EA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34C-D1CE-402C-B70A-6CDDE585F508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A2A5-F2A5-43D6-9171-C9945D8C3B6F}" type="datetime1">
              <a:rPr lang="ko-KR" altLang="en-US" smtClean="0"/>
              <a:t>2024-03-05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FA25-991E-4795-A789-B2C3CCBD99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.10/health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192.168.1.20:30000/healt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192.168.0.10:30000/health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CBA8642-472E-467B-A576-D8BCC2B1CE74}"/>
              </a:ext>
            </a:extLst>
          </p:cNvPr>
          <p:cNvSpPr txBox="1"/>
          <p:nvPr/>
        </p:nvSpPr>
        <p:spPr>
          <a:xfrm>
            <a:off x="243281" y="181916"/>
            <a:ext cx="4739780" cy="121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실습은 왜 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알아야 질문하거나 요구할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할 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있다는 자신감을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높인다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80000" indent="-180000">
              <a:lnSpc>
                <a:spcPct val="150000"/>
              </a:lnSpc>
              <a:buAutoNum type="arabicPeriod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해 봐야만 제대로 알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410C89-C882-4DDB-A72A-07B35D6AC9C6}"/>
              </a:ext>
            </a:extLst>
          </p:cNvPr>
          <p:cNvSpPr txBox="1"/>
          <p:nvPr/>
        </p:nvSpPr>
        <p:spPr>
          <a:xfrm>
            <a:off x="243281" y="1660887"/>
            <a:ext cx="4850430" cy="3426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무엇을 실습하는가</a:t>
            </a:r>
            <a:r>
              <a:rPr lang="en-US" altLang="ko-KR" sz="14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?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클러스터 초기 설치와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네트워크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HPA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Auto 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대시모드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Lens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툴을 이용한 관리자 모니터링 구성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가상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구성과 도메인 연결을 통한 다중 진입점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파일서버 신규 구성과 영구볼륨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(PersistentVolume)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영구볼륨을 통한 로그파일 통합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Vagrant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자동화된 실습 환경 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오픈소스 패키지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Imaginary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이용한 다중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POD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구성</a:t>
            </a:r>
            <a:endParaRPr lang="en-US" altLang="ko-KR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스크립트를 이용한 부하테스트와 자동 스케일링 모니터링</a:t>
            </a:r>
          </a:p>
        </p:txBody>
      </p:sp>
    </p:spTree>
    <p:extLst>
      <p:ext uri="{BB962C8B-B14F-4D97-AF65-F5344CB8AC3E}">
        <p14:creationId xmlns:p14="http://schemas.microsoft.com/office/powerpoint/2010/main" val="185437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081864-E6E6-4D2D-80FE-D4F7C62911D1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P7. Ingress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56887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도메인 네임으로 서비스에 접근할 수 있도로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설치하고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06846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p7-ingress/oneshot-kill.sh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28272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5731056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을 설치한 환경에서는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Load Balancer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가 없기 때문에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S/W 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방식인</a:t>
            </a:r>
            <a:b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설치하여 구성하였다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60046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479335"/>
            <a:ext cx="1266738" cy="2121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60046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481045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481045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481045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95955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B5D7B5D-D246-48DD-9449-44069BA4F0F4}"/>
              </a:ext>
            </a:extLst>
          </p:cNvPr>
          <p:cNvSpPr/>
          <p:nvPr/>
        </p:nvSpPr>
        <p:spPr>
          <a:xfrm>
            <a:off x="652044" y="4652542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service/imaginary-svc   ClusterIP   x.x.x.x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  9000/TCP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89562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501510"/>
            <a:ext cx="2366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http://imaginary.192.168.0.100.sslip.io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299485"/>
            <a:ext cx="6970" cy="19007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91BFBBB-BA33-4C37-B6FD-588F219C137C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224579" y="4914900"/>
            <a:ext cx="0" cy="6855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23D4A93-DF9A-4F47-A72B-9715D68CAE69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239169" y="4417672"/>
            <a:ext cx="1479244" cy="445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06B93498-E75F-415E-A3F2-5FF21B09EDE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2706580" y="4221448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BC6F02E-7ABF-4A94-B87A-A7B9A602253C}"/>
              </a:ext>
            </a:extLst>
          </p:cNvPr>
          <p:cNvCxnSpPr>
            <a:cxnSpLocks/>
            <a:endCxn id="76" idx="2"/>
          </p:cNvCxnSpPr>
          <p:nvPr/>
        </p:nvCxnSpPr>
        <p:spPr>
          <a:xfrm flipH="1" flipV="1">
            <a:off x="2718413" y="4417672"/>
            <a:ext cx="1516392" cy="43109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4C3540E-2D13-4426-A485-0A3F7709BD19}"/>
              </a:ext>
            </a:extLst>
          </p:cNvPr>
          <p:cNvSpPr/>
          <p:nvPr/>
        </p:nvSpPr>
        <p:spPr>
          <a:xfrm>
            <a:off x="652044" y="4869311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EXTERNAL-IP 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1FC418-6DEB-4B35-B8D8-CC51C81A8BA4}"/>
              </a:ext>
            </a:extLst>
          </p:cNvPr>
          <p:cNvSpPr/>
          <p:nvPr/>
        </p:nvSpPr>
        <p:spPr>
          <a:xfrm>
            <a:off x="652044" y="51023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layer2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192.168.0.100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85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406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P8. todo</a:t>
            </a:r>
            <a:r>
              <a:rPr lang="ko-KR" altLang="en-US" sz="1400" b="1">
                <a:latin typeface="맑은 고딕" panose="02000403000000020004" pitchFamily="50" charset="-127"/>
              </a:rPr>
              <a:t> 앱 배포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618572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조금더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복잡한 구조의 서비스인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todo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앱을 배포하고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Ingress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와 연결해본다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30731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p8-todo-app/oneshot-kill.sh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5868434" cy="38384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76" name="Picture 4" descr="pod1">
            <a:extLst>
              <a:ext uri="{FF2B5EF4-FFF2-40B4-BE49-F238E27FC236}">
                <a16:creationId xmlns:a16="http://schemas.microsoft.com/office/drawing/2014/main" id="{0EBDC0FE-B765-45F5-BE20-04A28E1B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214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8B6E72EB-653F-4E0F-BD90-F6BA6812C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0" y="6466079"/>
            <a:ext cx="270118" cy="27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67661E-80FC-423C-8555-B1017C52DDFA}"/>
              </a:ext>
            </a:extLst>
          </p:cNvPr>
          <p:cNvSpPr txBox="1"/>
          <p:nvPr/>
        </p:nvSpPr>
        <p:spPr>
          <a:xfrm>
            <a:off x="1333401" y="6478027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</a:rPr>
              <a:t>http://todo.192.168.0.100.sslip.io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B96241B-25F1-4448-872A-1AC343858D79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1224579" y="6122545"/>
            <a:ext cx="6970" cy="3435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1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od1">
            <a:extLst>
              <a:ext uri="{FF2B5EF4-FFF2-40B4-BE49-F238E27FC236}">
                <a16:creationId xmlns:a16="http://schemas.microsoft.com/office/drawing/2014/main" id="{B95C30B2-A06C-4A57-A798-E25BD50B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77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od1">
            <a:extLst>
              <a:ext uri="{FF2B5EF4-FFF2-40B4-BE49-F238E27FC236}">
                <a16:creationId xmlns:a16="http://schemas.microsoft.com/office/drawing/2014/main" id="{F3D1D44D-C324-4297-883F-E70A19A8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742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88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2184432" y="4171982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Master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A213B9-36B6-4544-82A2-1CC1D0AEAC60}"/>
              </a:ext>
            </a:extLst>
          </p:cNvPr>
          <p:cNvSpPr txBox="1"/>
          <p:nvPr/>
        </p:nvSpPr>
        <p:spPr>
          <a:xfrm>
            <a:off x="3653556" y="4171982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2368855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CC470-D081-4472-BDD8-B102254A34F6}"/>
              </a:ext>
            </a:extLst>
          </p:cNvPr>
          <p:cNvSpPr txBox="1"/>
          <p:nvPr/>
        </p:nvSpPr>
        <p:spPr>
          <a:xfrm>
            <a:off x="3863549" y="343328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7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App (3ea)</a:t>
            </a:r>
            <a:endParaRPr lang="ko-KR" altLang="en-US" sz="1000">
              <a:solidFill>
                <a:schemeClr val="bg1">
                  <a:lumMod val="7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D6155FE-6885-43C0-82AB-FFFE64D8EDC5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http://todo.192.168.0.100.sslip.io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D6A98-EF2B-416C-88DF-68C3C5282C8C}"/>
              </a:ext>
            </a:extLst>
          </p:cNvPr>
          <p:cNvSpPr/>
          <p:nvPr/>
        </p:nvSpPr>
        <p:spPr>
          <a:xfrm>
            <a:off x="652044" y="4617324"/>
            <a:ext cx="4161256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3000/TCP,</a:t>
            </a:r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redis-master 6379/TCP, redis-slave 6379/TCP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CF87C4-5708-48A9-8457-E294A7B3CCF6}"/>
              </a:ext>
            </a:extLst>
          </p:cNvPr>
          <p:cNvSpPr/>
          <p:nvPr/>
        </p:nvSpPr>
        <p:spPr>
          <a:xfrm>
            <a:off x="518160" y="2916391"/>
            <a:ext cx="5455920" cy="2196629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19C649-C641-4BD6-83DA-7EFA32075B57}"/>
              </a:ext>
            </a:extLst>
          </p:cNvPr>
          <p:cNvSpPr txBox="1"/>
          <p:nvPr/>
        </p:nvSpPr>
        <p:spPr>
          <a:xfrm>
            <a:off x="4871441" y="2916391"/>
            <a:ext cx="973343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</a:t>
            </a:r>
            <a:b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todo-app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8CE222-E548-4ECF-8190-1CDBB4F42931}"/>
              </a:ext>
            </a:extLst>
          </p:cNvPr>
          <p:cNvSpPr txBox="1"/>
          <p:nvPr/>
        </p:nvSpPr>
        <p:spPr>
          <a:xfrm>
            <a:off x="6320648" y="2332417"/>
            <a:ext cx="2580072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redis slave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todo app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각각의 서비스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연결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BE1D2C-AB87-43EC-ADA2-11FA6D237F86}"/>
              </a:ext>
            </a:extLst>
          </p:cNvPr>
          <p:cNvSpPr txBox="1"/>
          <p:nvPr/>
        </p:nvSpPr>
        <p:spPr>
          <a:xfrm>
            <a:off x="6400981" y="4771870"/>
            <a:ext cx="2580072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Service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selector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오타를 수정해야 정상 접속 가능하다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F2D623-9E91-4B4F-80E8-6C71AB33384B}"/>
              </a:ext>
            </a:extLst>
          </p:cNvPr>
          <p:cNvSpPr txBox="1"/>
          <p:nvPr/>
        </p:nvSpPr>
        <p:spPr>
          <a:xfrm>
            <a:off x="6400981" y="4394138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40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7953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</a:rPr>
              <a:t>P9. </a:t>
            </a:r>
            <a:r>
              <a:rPr lang="ko-KR" altLang="en-US" sz="1400" b="1">
                <a:latin typeface="맑은 고딕" panose="02000403000000020004" pitchFamily="50" charset="-127"/>
              </a:rPr>
              <a:t>영구 볼륨 할당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60066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로그파일을 통합하기 위해 영구볼륨을 생성하고 할당한다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16812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p9-persistent-volume/oneshot-kill.bat</a:t>
            </a:r>
            <a:endParaRPr lang="ko-KR" altLang="en-US" sz="1200" b="1">
              <a:latin typeface="맑은 고딕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p9-persistent-volume/oneshot-kill.sh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두방에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432788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423527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2627445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2627445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2627445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29791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3724498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3852788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089991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2625735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423527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2643151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3887253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214058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266492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273079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1E02C1C-4FEC-4FBC-A0C1-F077A509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462380"/>
            <a:ext cx="257378" cy="257378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BC1582-00B5-4726-8C00-A91BA71DBA61}"/>
              </a:ext>
            </a:extLst>
          </p:cNvPr>
          <p:cNvSpPr txBox="1"/>
          <p:nvPr/>
        </p:nvSpPr>
        <p:spPr>
          <a:xfrm>
            <a:off x="5568136" y="4468967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nginx-log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223975"/>
            <a:ext cx="257378" cy="257378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20082091-4E6B-4123-8E8D-0F800CD47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973832"/>
            <a:ext cx="257378" cy="257378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BCC97ECA-7EDC-4635-847C-445A27B77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673" y="3973832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426152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/var/log/apache2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5E6360C-9C5E-4E05-B5F8-E6E66B34FD11}"/>
              </a:ext>
            </a:extLst>
          </p:cNvPr>
          <p:cNvSpPr txBox="1"/>
          <p:nvPr/>
        </p:nvSpPr>
        <p:spPr>
          <a:xfrm>
            <a:off x="2825503" y="4169477"/>
            <a:ext cx="23391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/var/log/nginx/{$(NODE_NAME)-$(POD_NAME)}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4851929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332417"/>
            <a:ext cx="2159214" cy="1721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 VM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신규 생성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NFS Server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설치 및 설정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apache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nginx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로그용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PV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subpath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구조로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할당</a:t>
            </a:r>
          </a:p>
        </p:txBody>
      </p:sp>
    </p:spTree>
    <p:extLst>
      <p:ext uri="{BB962C8B-B14F-4D97-AF65-F5344CB8AC3E}">
        <p14:creationId xmlns:p14="http://schemas.microsoft.com/office/powerpoint/2010/main" val="151768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07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7325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00403000000020004" pitchFamily="50" charset="-127"/>
              </a:rPr>
              <a:t>P10. </a:t>
            </a:r>
            <a:r>
              <a:rPr lang="ko-KR" altLang="en-US" sz="1400" b="1" dirty="0">
                <a:latin typeface="맑은 고딕" panose="02000403000000020004" pitchFamily="50" charset="-127"/>
              </a:rPr>
              <a:t>종합 마무리</a:t>
            </a:r>
            <a:r>
              <a:rPr lang="en-US" altLang="ko-KR" sz="1400" b="1" dirty="0">
                <a:latin typeface="맑은 고딕" panose="02000403000000020004" pitchFamily="50" charset="-127"/>
              </a:rPr>
              <a:t>: wiki.js </a:t>
            </a:r>
            <a:r>
              <a:rPr lang="ko-KR" altLang="en-US" sz="1400" b="1" dirty="0">
                <a:latin typeface="맑은 고딕" panose="02000403000000020004" pitchFamily="50" charset="-127"/>
              </a:rPr>
              <a:t>서비스 구성해보기 </a:t>
            </a:r>
            <a:r>
              <a:rPr lang="en-US" altLang="ko-KR" sz="1400" b="1" dirty="0">
                <a:solidFill>
                  <a:schemeClr val="accent5"/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1400" b="1" dirty="0">
              <a:solidFill>
                <a:schemeClr val="accent5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5479385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Wiki.js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서비스를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DB, App, PersistentVolume, Ingress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등을 모두 활용하여 구성해본다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13419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p10-wikijs/oneshot-kill.sh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432561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 dirty="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EB2D0A-0FB9-4566-88AD-37505C62E89A}"/>
              </a:ext>
            </a:extLst>
          </p:cNvPr>
          <p:cNvSpPr/>
          <p:nvPr/>
        </p:nvSpPr>
        <p:spPr>
          <a:xfrm>
            <a:off x="364586" y="2810293"/>
            <a:ext cx="6396941" cy="39092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6A6A8B9-4AA0-46B3-AFAA-30977D135395}"/>
              </a:ext>
            </a:extLst>
          </p:cNvPr>
          <p:cNvSpPr/>
          <p:nvPr/>
        </p:nvSpPr>
        <p:spPr>
          <a:xfrm>
            <a:off x="2085044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356FDE-4B6E-42CC-BE58-902477321926}"/>
              </a:ext>
            </a:extLst>
          </p:cNvPr>
          <p:cNvSpPr/>
          <p:nvPr/>
        </p:nvSpPr>
        <p:spPr>
          <a:xfrm>
            <a:off x="2085044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D5DF0EC-48F3-4BFF-B0E0-187699D9748A}"/>
              </a:ext>
            </a:extLst>
          </p:cNvPr>
          <p:cNvSpPr/>
          <p:nvPr/>
        </p:nvSpPr>
        <p:spPr>
          <a:xfrm>
            <a:off x="591210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501F078-E94D-496B-A237-6C1E939AF08F}"/>
              </a:ext>
            </a:extLst>
          </p:cNvPr>
          <p:cNvSpPr/>
          <p:nvPr/>
        </p:nvSpPr>
        <p:spPr>
          <a:xfrm>
            <a:off x="591210" y="58010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4E3F6C3-A995-4A11-A089-BE39F75C23CF}"/>
              </a:ext>
            </a:extLst>
          </p:cNvPr>
          <p:cNvSpPr/>
          <p:nvPr/>
        </p:nvSpPr>
        <p:spPr>
          <a:xfrm>
            <a:off x="3601436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FA91623-61DA-4F4F-9003-32A1D6EFF4C8}"/>
              </a:ext>
            </a:extLst>
          </p:cNvPr>
          <p:cNvSpPr/>
          <p:nvPr/>
        </p:nvSpPr>
        <p:spPr>
          <a:xfrm>
            <a:off x="3601436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40A632-BF6C-48CD-BB03-45691434671E}"/>
              </a:ext>
            </a:extLst>
          </p:cNvPr>
          <p:cNvSpPr txBox="1"/>
          <p:nvPr/>
        </p:nvSpPr>
        <p:spPr>
          <a:xfrm>
            <a:off x="690619" y="3004950"/>
            <a:ext cx="1067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DF3FF1-EA74-4946-86F6-B2A1BABCCEEF}"/>
              </a:ext>
            </a:extLst>
          </p:cNvPr>
          <p:cNvSpPr txBox="1"/>
          <p:nvPr/>
        </p:nvSpPr>
        <p:spPr>
          <a:xfrm>
            <a:off x="2081060" y="3004950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7E852B-B48D-4341-BD50-2FDF2961F941}"/>
              </a:ext>
            </a:extLst>
          </p:cNvPr>
          <p:cNvSpPr txBox="1"/>
          <p:nvPr/>
        </p:nvSpPr>
        <p:spPr>
          <a:xfrm>
            <a:off x="3583826" y="3004950"/>
            <a:ext cx="13019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13110E-5F11-4FBE-9E3F-4C3EEAD591AD}"/>
              </a:ext>
            </a:extLst>
          </p:cNvPr>
          <p:cNvSpPr txBox="1"/>
          <p:nvPr/>
        </p:nvSpPr>
        <p:spPr>
          <a:xfrm>
            <a:off x="652044" y="5563199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192.168.0.10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925724-406A-4BE3-AC10-26FAA9D7DD8E}"/>
              </a:ext>
            </a:extLst>
          </p:cNvPr>
          <p:cNvSpPr txBox="1"/>
          <p:nvPr/>
        </p:nvSpPr>
        <p:spPr>
          <a:xfrm>
            <a:off x="2150046" y="5563199"/>
            <a:ext cx="1200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192.168.0.20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9EB4CE9-B6F2-4884-8AAD-B8DE5F1C11EC}"/>
              </a:ext>
            </a:extLst>
          </p:cNvPr>
          <p:cNvSpPr txBox="1"/>
          <p:nvPr/>
        </p:nvSpPr>
        <p:spPr>
          <a:xfrm>
            <a:off x="3655159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40" name="Picture 4" descr="pod1">
            <a:extLst>
              <a:ext uri="{FF2B5EF4-FFF2-40B4-BE49-F238E27FC236}">
                <a16:creationId xmlns:a16="http://schemas.microsoft.com/office/drawing/2014/main" id="{399F86F0-1847-4D49-98FE-45B30C0D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356680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od1">
            <a:extLst>
              <a:ext uri="{FF2B5EF4-FFF2-40B4-BE49-F238E27FC236}">
                <a16:creationId xmlns:a16="http://schemas.microsoft.com/office/drawing/2014/main" id="{7C1BA49E-8FC9-42EA-88CB-C24D34C8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13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od1">
            <a:extLst>
              <a:ext uri="{FF2B5EF4-FFF2-40B4-BE49-F238E27FC236}">
                <a16:creationId xmlns:a16="http://schemas.microsoft.com/office/drawing/2014/main" id="{C751652E-BC48-422A-B1A2-D9F047623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749" y="410200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419FB4-8FEC-4531-B9FD-7F523AF82E3A}"/>
              </a:ext>
            </a:extLst>
          </p:cNvPr>
          <p:cNvSpPr txBox="1"/>
          <p:nvPr/>
        </p:nvSpPr>
        <p:spPr>
          <a:xfrm>
            <a:off x="1697769" y="4230293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(2ea)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7FB33D-122D-4617-AB40-9A45D40B0EBB}"/>
              </a:ext>
            </a:extLst>
          </p:cNvPr>
          <p:cNvSpPr txBox="1"/>
          <p:nvPr/>
        </p:nvSpPr>
        <p:spPr>
          <a:xfrm>
            <a:off x="1635194" y="3467496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(1ea)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C08BF0-F62B-4422-BE09-F879DFB84D7D}"/>
              </a:ext>
            </a:extLst>
          </p:cNvPr>
          <p:cNvSpPr/>
          <p:nvPr/>
        </p:nvSpPr>
        <p:spPr>
          <a:xfrm>
            <a:off x="5158241" y="3003240"/>
            <a:ext cx="1266738" cy="2797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DFA5DE6-E27A-43BE-B4DB-3EF9A92D814A}"/>
              </a:ext>
            </a:extLst>
          </p:cNvPr>
          <p:cNvSpPr/>
          <p:nvPr/>
        </p:nvSpPr>
        <p:spPr>
          <a:xfrm>
            <a:off x="5158241" y="58010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192.168.0.40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1BE4F7-E51E-4D51-97B9-71DC809068DF}"/>
              </a:ext>
            </a:extLst>
          </p:cNvPr>
          <p:cNvSpPr txBox="1"/>
          <p:nvPr/>
        </p:nvSpPr>
        <p:spPr>
          <a:xfrm>
            <a:off x="5211964" y="5563199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IP: 192.168.0.40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536C104-926F-438E-98DF-6E5408652985}"/>
              </a:ext>
            </a:extLst>
          </p:cNvPr>
          <p:cNvSpPr txBox="1"/>
          <p:nvPr/>
        </p:nvSpPr>
        <p:spPr>
          <a:xfrm>
            <a:off x="5340462" y="3020656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B2DB81B-03E9-49CD-A3D4-CC024958C9D8}"/>
              </a:ext>
            </a:extLst>
          </p:cNvPr>
          <p:cNvSpPr txBox="1"/>
          <p:nvPr/>
        </p:nvSpPr>
        <p:spPr>
          <a:xfrm>
            <a:off x="5168938" y="4264758"/>
            <a:ext cx="1213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en-US" altLang="ko-KR" sz="1000">
              <a:latin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/var/nfs_storage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62831692-BD2E-40A9-88BB-354E4327B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79" y="3591563"/>
            <a:ext cx="446468" cy="4464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52E1EC-F364-4908-9A26-29359D53E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11" y="4643997"/>
            <a:ext cx="257378" cy="257378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A3586E5-25F7-4339-97AD-13E1BC5CCB3C}"/>
              </a:ext>
            </a:extLst>
          </p:cNvPr>
          <p:cNvSpPr txBox="1"/>
          <p:nvPr/>
        </p:nvSpPr>
        <p:spPr>
          <a:xfrm>
            <a:off x="5568136" y="4650584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wikijs/postgres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8C3EC28-CE5E-4236-B274-C63A28FB0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689" y="3601480"/>
            <a:ext cx="257378" cy="257378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D4F002-91E6-4AB9-9047-77853E96225D}"/>
              </a:ext>
            </a:extLst>
          </p:cNvPr>
          <p:cNvSpPr txBox="1"/>
          <p:nvPr/>
        </p:nvSpPr>
        <p:spPr>
          <a:xfrm>
            <a:off x="2825503" y="3803657"/>
            <a:ext cx="12394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latin typeface="맑은 고딕" panose="02000403000000020004" pitchFamily="50" charset="-127"/>
              </a:rPr>
              <a:t>/var/lib/postgresql/data</a:t>
            </a:r>
            <a:endParaRPr lang="ko-KR" altLang="en-US" sz="8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973202B-49E7-41F9-A7E7-0A94031F6F76}"/>
              </a:ext>
            </a:extLst>
          </p:cNvPr>
          <p:cNvSpPr/>
          <p:nvPr/>
        </p:nvSpPr>
        <p:spPr>
          <a:xfrm>
            <a:off x="652044" y="5131431"/>
            <a:ext cx="4158081" cy="1679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PersistentVolume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</a:t>
            </a:r>
            <a:r>
              <a:rPr lang="en-US" altLang="ko-KR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nfs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: 192.168.0.40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6F0216-3449-45EB-9CD9-9F5DF8FDDF38}"/>
              </a:ext>
            </a:extLst>
          </p:cNvPr>
          <p:cNvSpPr txBox="1"/>
          <p:nvPr/>
        </p:nvSpPr>
        <p:spPr>
          <a:xfrm>
            <a:off x="6808617" y="2709922"/>
            <a:ext cx="2159214" cy="2142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namespace </a:t>
            </a:r>
            <a:r>
              <a:rPr lang="en-US" altLang="ko-KR" sz="1000" b="1">
                <a:latin typeface="맑은 고딕" panose="02000403000000020004" pitchFamily="50" charset="-127"/>
                <a:ea typeface="맑은 고딕" panose="02000403000000020004" pitchFamily="50" charset="-127"/>
              </a:rPr>
              <a:t>wikijs-app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PersistentVolume </a:t>
            </a:r>
            <a:r>
              <a:rPr lang="en-US" altLang="ko-KR" sz="1000" b="1">
                <a:latin typeface="맑은 고딕" panose="02000403000000020004" pitchFamily="50" charset="-127"/>
              </a:rPr>
              <a:t>pv-wikijs-postgres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postgres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 후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DB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저장소를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PV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 Pod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생성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에 연결하기 위한 서비스 </a:t>
            </a:r>
            <a:r>
              <a:rPr lang="en-US" altLang="ko-KR" sz="1000" b="1">
                <a:latin typeface="맑은 고딕" panose="02000403000000020004" pitchFamily="50" charset="-127"/>
              </a:rPr>
              <a:t>wikijs</a:t>
            </a:r>
            <a:r>
              <a:rPr lang="en-US" altLang="ko-KR" sz="1000">
                <a:latin typeface="맑은 고딕" panose="02000403000000020004" pitchFamily="50" charset="-127"/>
              </a:rPr>
              <a:t> </a:t>
            </a:r>
            <a:r>
              <a:rPr lang="ko-KR" altLang="en-US" sz="1000">
                <a:latin typeface="맑은 고딕" panose="02000403000000020004" pitchFamily="50" charset="-127"/>
              </a:rPr>
              <a:t>생성 </a:t>
            </a:r>
            <a:r>
              <a:rPr lang="en-US" altLang="ko-KR" sz="1000">
                <a:latin typeface="맑은 고딕" panose="02000403000000020004" pitchFamily="50" charset="-127"/>
              </a:rPr>
              <a:t>(ClusterIp </a:t>
            </a:r>
            <a:r>
              <a:rPr lang="ko-KR" altLang="en-US" sz="1000">
                <a:latin typeface="맑은 고딕" panose="02000403000000020004" pitchFamily="50" charset="-127"/>
              </a:rPr>
              <a:t>유형</a:t>
            </a:r>
            <a:r>
              <a:rPr lang="en-US" altLang="ko-KR" sz="1000">
                <a:latin typeface="맑은 고딕" panose="0200040300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ingress </a:t>
            </a:r>
            <a:r>
              <a:rPr lang="ko-KR" altLang="en-US" sz="1000">
                <a:latin typeface="맑은 고딕" panose="02000403000000020004" pitchFamily="50" charset="-127"/>
              </a:rPr>
              <a:t>연결</a:t>
            </a:r>
            <a:endParaRPr lang="en-US" altLang="ko-KR" sz="1000">
              <a:latin typeface="맑은 고딕" panose="0200040300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7A178E-BC1B-472B-8333-0C4168E1A0BC}"/>
              </a:ext>
            </a:extLst>
          </p:cNvPr>
          <p:cNvSpPr/>
          <p:nvPr/>
        </p:nvSpPr>
        <p:spPr>
          <a:xfrm>
            <a:off x="652044" y="4911898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Ingress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http://wikijs.192.168.0.100.sslip.io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172808-5D55-4D16-ADF0-3074855642B3}"/>
              </a:ext>
            </a:extLst>
          </p:cNvPr>
          <p:cNvSpPr txBox="1"/>
          <p:nvPr/>
        </p:nvSpPr>
        <p:spPr>
          <a:xfrm>
            <a:off x="243281" y="2106619"/>
            <a:ext cx="651824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File Server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에 공유 폴더를 미리 생성해야 한다</a:t>
            </a:r>
            <a:r>
              <a:rPr lang="en-US" altLang="ko-KR" sz="1200" dirty="0">
                <a:latin typeface="맑은 고딕" panose="02000403000000020004" pitchFamily="50" charset="-127"/>
              </a:rPr>
              <a:t>. /var/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nfs_storage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wikijs</a:t>
            </a:r>
            <a:r>
              <a:rPr lang="en-US" altLang="ko-KR" sz="1200" dirty="0">
                <a:latin typeface="맑은 고딕" panose="02000403000000020004" pitchFamily="50" charset="-127"/>
              </a:rPr>
              <a:t>/</a:t>
            </a:r>
            <a:r>
              <a:rPr lang="en-US" altLang="ko-KR" sz="1200" dirty="0" err="1">
                <a:latin typeface="맑은 고딕" panose="02000403000000020004" pitchFamily="50" charset="-127"/>
              </a:rPr>
              <a:t>postgres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D7747F-CFAE-4614-A662-D1A4874BB650}"/>
              </a:ext>
            </a:extLst>
          </p:cNvPr>
          <p:cNvSpPr txBox="1"/>
          <p:nvPr/>
        </p:nvSpPr>
        <p:spPr>
          <a:xfrm>
            <a:off x="243281" y="1728887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4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43595B-51A2-4E9A-9638-57EFA11DD7A2}"/>
              </a:ext>
            </a:extLst>
          </p:cNvPr>
          <p:cNvSpPr/>
          <p:nvPr/>
        </p:nvSpPr>
        <p:spPr>
          <a:xfrm>
            <a:off x="318782" y="662730"/>
            <a:ext cx="8506436" cy="48236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33670-CB19-467A-8931-E9A20CE3E949}"/>
              </a:ext>
            </a:extLst>
          </p:cNvPr>
          <p:cNvSpPr/>
          <p:nvPr/>
        </p:nvSpPr>
        <p:spPr>
          <a:xfrm>
            <a:off x="587230" y="854469"/>
            <a:ext cx="6323663" cy="39167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실습환경 구성도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8C8E71-A00D-4BAF-BD61-C8D96B956B7A}"/>
              </a:ext>
            </a:extLst>
          </p:cNvPr>
          <p:cNvSpPr/>
          <p:nvPr/>
        </p:nvSpPr>
        <p:spPr>
          <a:xfrm>
            <a:off x="2307688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7DFB6C-A26C-4947-89AF-656DF676A760}"/>
              </a:ext>
            </a:extLst>
          </p:cNvPr>
          <p:cNvSpPr/>
          <p:nvPr/>
        </p:nvSpPr>
        <p:spPr>
          <a:xfrm>
            <a:off x="2307688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012558-6077-4206-8118-A823A750ABF4}"/>
              </a:ext>
            </a:extLst>
          </p:cNvPr>
          <p:cNvSpPr/>
          <p:nvPr/>
        </p:nvSpPr>
        <p:spPr>
          <a:xfrm>
            <a:off x="813854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F34349-5052-49B1-8704-92AF1B2EC351}"/>
              </a:ext>
            </a:extLst>
          </p:cNvPr>
          <p:cNvSpPr/>
          <p:nvPr/>
        </p:nvSpPr>
        <p:spPr>
          <a:xfrm>
            <a:off x="813854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8ED9FD-374F-4515-A1CD-341F7995DAC0}"/>
              </a:ext>
            </a:extLst>
          </p:cNvPr>
          <p:cNvSpPr/>
          <p:nvPr/>
        </p:nvSpPr>
        <p:spPr>
          <a:xfrm>
            <a:off x="3824080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59D467-BD64-45F9-AE6B-6C74E0FBCBF7}"/>
              </a:ext>
            </a:extLst>
          </p:cNvPr>
          <p:cNvSpPr/>
          <p:nvPr/>
        </p:nvSpPr>
        <p:spPr>
          <a:xfrm>
            <a:off x="3824080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1026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B791FE38-23F2-4869-A854-BAF355C2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1579177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6866E6-5985-47E9-8E4D-7931617B14C9}"/>
              </a:ext>
            </a:extLst>
          </p:cNvPr>
          <p:cNvSpPr txBox="1"/>
          <p:nvPr/>
        </p:nvSpPr>
        <p:spPr>
          <a:xfrm>
            <a:off x="913263" y="1100667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6FE3AE-46F3-47C1-B272-9E0D26B169CB}"/>
              </a:ext>
            </a:extLst>
          </p:cNvPr>
          <p:cNvSpPr txBox="1"/>
          <p:nvPr/>
        </p:nvSpPr>
        <p:spPr>
          <a:xfrm>
            <a:off x="2303704" y="110066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FDA5B-8B6A-46D3-9248-25EAE8E0B0DD}"/>
              </a:ext>
            </a:extLst>
          </p:cNvPr>
          <p:cNvSpPr txBox="1"/>
          <p:nvPr/>
        </p:nvSpPr>
        <p:spPr>
          <a:xfrm>
            <a:off x="3806470" y="1100667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31BE72-C77F-41E4-A46B-B2F340676195}"/>
              </a:ext>
            </a:extLst>
          </p:cNvPr>
          <p:cNvSpPr txBox="1"/>
          <p:nvPr/>
        </p:nvSpPr>
        <p:spPr>
          <a:xfrm>
            <a:off x="874688" y="2236583"/>
            <a:ext cx="1124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ingress-nginx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MetalLB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A6F28-E770-477F-B1D3-AD614C0FED5C}"/>
              </a:ext>
            </a:extLst>
          </p:cNvPr>
          <p:cNvSpPr txBox="1"/>
          <p:nvPr/>
        </p:nvSpPr>
        <p:spPr>
          <a:xfrm>
            <a:off x="2323266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4A6234-0E28-433E-B6F5-2BA2E98B9A7F}"/>
              </a:ext>
            </a:extLst>
          </p:cNvPr>
          <p:cNvSpPr txBox="1"/>
          <p:nvPr/>
        </p:nvSpPr>
        <p:spPr>
          <a:xfrm>
            <a:off x="5539375" y="441387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A4E81-00EE-4797-AB9E-E853AFD00F19}"/>
              </a:ext>
            </a:extLst>
          </p:cNvPr>
          <p:cNvSpPr/>
          <p:nvPr/>
        </p:nvSpPr>
        <p:spPr>
          <a:xfrm>
            <a:off x="587228" y="4950446"/>
            <a:ext cx="6323663" cy="291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      Vagrant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D1A549-9777-4A1F-89CE-734E68693FD3}"/>
              </a:ext>
            </a:extLst>
          </p:cNvPr>
          <p:cNvSpPr txBox="1"/>
          <p:nvPr/>
        </p:nvSpPr>
        <p:spPr>
          <a:xfrm>
            <a:off x="7494032" y="4950446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Windows 10 PC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DA3FC-4B51-4190-8B2B-3946C6114230}"/>
              </a:ext>
            </a:extLst>
          </p:cNvPr>
          <p:cNvSpPr/>
          <p:nvPr/>
        </p:nvSpPr>
        <p:spPr>
          <a:xfrm>
            <a:off x="7225076" y="1098958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FA44E-ED84-4826-804E-0122333A8013}"/>
              </a:ext>
            </a:extLst>
          </p:cNvPr>
          <p:cNvSpPr txBox="1"/>
          <p:nvPr/>
        </p:nvSpPr>
        <p:spPr>
          <a:xfrm>
            <a:off x="7566515" y="1139077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Tabby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F1559-44C5-4645-94FA-144B6011E941}"/>
              </a:ext>
            </a:extLst>
          </p:cNvPr>
          <p:cNvSpPr txBox="1"/>
          <p:nvPr/>
        </p:nvSpPr>
        <p:spPr>
          <a:xfrm>
            <a:off x="7237659" y="144715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ssh client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Port Forwarding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B13-DA8D-468B-B46E-B1BF9C2E22F0}"/>
              </a:ext>
            </a:extLst>
          </p:cNvPr>
          <p:cNvSpPr/>
          <p:nvPr/>
        </p:nvSpPr>
        <p:spPr>
          <a:xfrm>
            <a:off x="7225076" y="2263027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2415F0-E73D-413E-AE97-5E76AA8F85BE}"/>
              </a:ext>
            </a:extLst>
          </p:cNvPr>
          <p:cNvSpPr txBox="1"/>
          <p:nvPr/>
        </p:nvSpPr>
        <p:spPr>
          <a:xfrm>
            <a:off x="7532939" y="2303146"/>
            <a:ext cx="8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OpenLens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3C8A83-813A-4EEB-9D11-21862CF7B1FC}"/>
              </a:ext>
            </a:extLst>
          </p:cNvPr>
          <p:cNvSpPr txBox="1"/>
          <p:nvPr/>
        </p:nvSpPr>
        <p:spPr>
          <a:xfrm>
            <a:off x="998779" y="327732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971555-7678-4372-96D1-4F1289750EFC}"/>
              </a:ext>
            </a:extLst>
          </p:cNvPr>
          <p:cNvSpPr txBox="1"/>
          <p:nvPr/>
        </p:nvSpPr>
        <p:spPr>
          <a:xfrm>
            <a:off x="7257960" y="270475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관리자 </a:t>
            </a:r>
            <a:b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</a:b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대시보드</a:t>
            </a:r>
          </a:p>
        </p:txBody>
      </p:sp>
      <p:pic>
        <p:nvPicPr>
          <p:cNvPr id="1030" name="Picture 6" descr="vagrant · GitHub Topics · GitHub">
            <a:extLst>
              <a:ext uri="{FF2B5EF4-FFF2-40B4-BE49-F238E27FC236}">
                <a16:creationId xmlns:a16="http://schemas.microsoft.com/office/drawing/2014/main" id="{E0409FD1-9D8D-4CD4-B330-6DC6E5FAE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80" y="4984656"/>
            <a:ext cx="237614" cy="23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Virtualbox logo.png - Wikimedia Commons">
            <a:extLst>
              <a:ext uri="{FF2B5EF4-FFF2-40B4-BE49-F238E27FC236}">
                <a16:creationId xmlns:a16="http://schemas.microsoft.com/office/drawing/2014/main" id="{0EB35BCD-B665-4300-B8EC-15E946A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364" y="4450358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D6C345A5-B3D6-43B8-9813-F4051358C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291" y="1175456"/>
            <a:ext cx="202378" cy="202378"/>
          </a:xfrm>
          <a:prstGeom prst="rect">
            <a:avLst/>
          </a:prstGeom>
        </p:spPr>
      </p:pic>
      <p:pic>
        <p:nvPicPr>
          <p:cNvPr id="1038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B7A3E63D-602F-459A-88CB-B9E7CF09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93" y="3331561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파일:Windows logo - 2012.png - 위키백과, 우리 모두의 백과사전">
            <a:extLst>
              <a:ext uri="{FF2B5EF4-FFF2-40B4-BE49-F238E27FC236}">
                <a16:creationId xmlns:a16="http://schemas.microsoft.com/office/drawing/2014/main" id="{DAB13136-943B-41C0-8E93-DE9D25C8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61" y="4950446"/>
            <a:ext cx="25263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od1">
            <a:extLst>
              <a:ext uri="{FF2B5EF4-FFF2-40B4-BE49-F238E27FC236}">
                <a16:creationId xmlns:a16="http://schemas.microsoft.com/office/drawing/2014/main" id="{2211757E-8594-46D8-8FBF-1D402683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4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od1">
            <a:extLst>
              <a:ext uri="{FF2B5EF4-FFF2-40B4-BE49-F238E27FC236}">
                <a16:creationId xmlns:a16="http://schemas.microsoft.com/office/drawing/2014/main" id="{8A8BEEB5-726E-4B6B-ADF2-2BD8F0F9C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49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d1">
            <a:extLst>
              <a:ext uri="{FF2B5EF4-FFF2-40B4-BE49-F238E27FC236}">
                <a16:creationId xmlns:a16="http://schemas.microsoft.com/office/drawing/2014/main" id="{75DE85F6-B79D-47BC-B501-00659042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05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od1">
            <a:extLst>
              <a:ext uri="{FF2B5EF4-FFF2-40B4-BE49-F238E27FC236}">
                <a16:creationId xmlns:a16="http://schemas.microsoft.com/office/drawing/2014/main" id="{4D3A5038-D397-4C15-9008-E183231B9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376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pod1">
            <a:extLst>
              <a:ext uri="{FF2B5EF4-FFF2-40B4-BE49-F238E27FC236}">
                <a16:creationId xmlns:a16="http://schemas.microsoft.com/office/drawing/2014/main" id="{5064D69D-F913-4C44-9917-1F2930ED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928" y="1681075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pod1">
            <a:extLst>
              <a:ext uri="{FF2B5EF4-FFF2-40B4-BE49-F238E27FC236}">
                <a16:creationId xmlns:a16="http://schemas.microsoft.com/office/drawing/2014/main" id="{12069782-3B6E-4D3A-9CF3-B7D7AA86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80" y="1681076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16B5E57-FE76-4647-AD34-3A924713B047}"/>
              </a:ext>
            </a:extLst>
          </p:cNvPr>
          <p:cNvSpPr txBox="1"/>
          <p:nvPr/>
        </p:nvSpPr>
        <p:spPr>
          <a:xfrm>
            <a:off x="3836125" y="2344769"/>
            <a:ext cx="1242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h2non/imaginary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johscheuer/</a:t>
            </a:r>
            <a:br>
              <a:rPr lang="en-US" altLang="ko-KR" sz="1000">
                <a:latin typeface="맑은 고딕" panose="02000403000000020004" pitchFamily="50" charset="-127"/>
              </a:rPr>
            </a:br>
            <a:r>
              <a:rPr lang="en-US" altLang="ko-KR" sz="1000">
                <a:latin typeface="맑은 고딕" panose="02000403000000020004" pitchFamily="50" charset="-127"/>
              </a:rPr>
              <a:t>todo-app-web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ngix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apache2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wikijs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0D124-5205-4E83-86BD-B5199478B8D7}"/>
              </a:ext>
            </a:extLst>
          </p:cNvPr>
          <p:cNvSpPr txBox="1"/>
          <p:nvPr/>
        </p:nvSpPr>
        <p:spPr>
          <a:xfrm>
            <a:off x="874688" y="3481384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8AB469-DB34-4A69-AD95-7C9F6AEF7C8E}"/>
              </a:ext>
            </a:extLst>
          </p:cNvPr>
          <p:cNvSpPr/>
          <p:nvPr/>
        </p:nvSpPr>
        <p:spPr>
          <a:xfrm>
            <a:off x="7225076" y="3427096"/>
            <a:ext cx="1266738" cy="998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302E3-E636-46C1-8226-C9F3F5DF5748}"/>
              </a:ext>
            </a:extLst>
          </p:cNvPr>
          <p:cNvSpPr txBox="1"/>
          <p:nvPr/>
        </p:nvSpPr>
        <p:spPr>
          <a:xfrm>
            <a:off x="7520875" y="3467215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Postman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3E3C75-EFCC-4784-8FBC-5B98BCAE5B22}"/>
              </a:ext>
            </a:extLst>
          </p:cNvPr>
          <p:cNvSpPr txBox="1"/>
          <p:nvPr/>
        </p:nvSpPr>
        <p:spPr>
          <a:xfrm>
            <a:off x="7257960" y="3868823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API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테스트</a:t>
            </a:r>
          </a:p>
        </p:txBody>
      </p:sp>
      <p:pic>
        <p:nvPicPr>
          <p:cNvPr id="55" name="Picture 12" descr="Postman Logo PNG Vector (SVG) Free Download">
            <a:extLst>
              <a:ext uri="{FF2B5EF4-FFF2-40B4-BE49-F238E27FC236}">
                <a16:creationId xmlns:a16="http://schemas.microsoft.com/office/drawing/2014/main" id="{0C03B6F8-1870-4775-A51D-7395E871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95" y="3513220"/>
            <a:ext cx="164791" cy="1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FC66CF-1D26-494B-A4FD-5CAC790F2FC4}"/>
              </a:ext>
            </a:extLst>
          </p:cNvPr>
          <p:cNvSpPr/>
          <p:nvPr/>
        </p:nvSpPr>
        <p:spPr>
          <a:xfrm>
            <a:off x="5355806" y="1098958"/>
            <a:ext cx="1266738" cy="27421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DE4335-EC66-4727-933D-91E061175C75}"/>
              </a:ext>
            </a:extLst>
          </p:cNvPr>
          <p:cNvSpPr/>
          <p:nvPr/>
        </p:nvSpPr>
        <p:spPr>
          <a:xfrm>
            <a:off x="5355806" y="3847225"/>
            <a:ext cx="1266738" cy="2915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551B88-93CB-4024-8877-6AD74A36370E}"/>
              </a:ext>
            </a:extLst>
          </p:cNvPr>
          <p:cNvSpPr txBox="1"/>
          <p:nvPr/>
        </p:nvSpPr>
        <p:spPr>
          <a:xfrm>
            <a:off x="5539375" y="1100667"/>
            <a:ext cx="899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File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A55D35-9D91-441D-A9C8-9BDD1957E1AF}"/>
              </a:ext>
            </a:extLst>
          </p:cNvPr>
          <p:cNvSpPr txBox="1"/>
          <p:nvPr/>
        </p:nvSpPr>
        <p:spPr>
          <a:xfrm>
            <a:off x="5367851" y="2344769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NFS </a:t>
            </a:r>
            <a:r>
              <a:rPr lang="ko-KR" altLang="en-US" sz="1000">
                <a:latin typeface="맑은 고딕" panose="02000403000000020004" pitchFamily="50" charset="-127"/>
              </a:rPr>
              <a:t>파일서버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771773-FD4B-4E5D-9ED1-E80F87E129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92" y="1671574"/>
            <a:ext cx="446468" cy="446468"/>
          </a:xfrm>
          <a:prstGeom prst="rect">
            <a:avLst/>
          </a:prstGeom>
        </p:spPr>
      </p:pic>
      <p:pic>
        <p:nvPicPr>
          <p:cNvPr id="2054" name="Picture 6" descr="Lens | The Kubernetes IDE">
            <a:extLst>
              <a:ext uri="{FF2B5EF4-FFF2-40B4-BE49-F238E27FC236}">
                <a16:creationId xmlns:a16="http://schemas.microsoft.com/office/drawing/2014/main" id="{982DE925-694F-4E86-9461-141D60CC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43" y="2328329"/>
            <a:ext cx="237577" cy="23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P0. Prepare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46253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실습에 필요한 프로그램들을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2" y="1024098"/>
            <a:ext cx="8061821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39533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관리자 권한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p0-prepare\oneshot-kill.bat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13225"/>
            <a:ext cx="1627369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설치되는 프로그램들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90714"/>
              </p:ext>
            </p:extLst>
          </p:nvPr>
        </p:nvGraphicFramePr>
        <p:xfrm>
          <a:off x="377503" y="2396528"/>
          <a:ext cx="8061822" cy="4094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855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3976595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2623372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프로그램명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비고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Choco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윈도우용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CLI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기반 패키지 설치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Virtualbox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가상화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도구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버전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6.1.30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설치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VirtualBox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생성 자동화 도구</a:t>
                      </a:r>
                      <a:endParaRPr lang="en-US" altLang="ko-KR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Vagrant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파일에 정의된 내용대로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을 생성함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Tabby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SSH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터미널 접속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640092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Postman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Http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프로토콜 기반의 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API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테스팅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Typora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Markdown(.md)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파일 편집 도구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169464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OpenLens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쿠버네티스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관리자용 대시보드 프로그램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707228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Git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k8s-practice </a:t>
                      </a:r>
                      <a:r>
                        <a:rPr lang="ko-KR" altLang="en-US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레파지토리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최신 업데이트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76998"/>
                  </a:ext>
                </a:extLst>
              </a:tr>
              <a:tr h="4047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VSCode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k8s-practice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코드 파일 리뷰</a:t>
                      </a: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334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5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073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P1. VritualBox VM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8921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실습을 위한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을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 생성한다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F45089-7289-4E59-A967-61C56172A313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5406EC-6030-43D7-B778-1A938CAF8C42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5" name="Picture 4" descr="Bulb PNG High Quality Image - Pngroyale">
              <a:extLst>
                <a:ext uri="{FF2B5EF4-FFF2-40B4-BE49-F238E27FC236}">
                  <a16:creationId xmlns:a16="http://schemas.microsoft.com/office/drawing/2014/main" id="{45EAE360-CDD2-45B7-832F-AB3638620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276BD78-8606-49B0-B7E7-13EF3E7A4ED9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724680" y="1090677"/>
            <a:ext cx="416011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(Window, </a:t>
            </a:r>
            <a:r>
              <a:rPr lang="ko-KR" altLang="en-US" sz="1200">
                <a:latin typeface="맑은 고딕" panose="02000403000000020004" pitchFamily="50" charset="-127"/>
              </a:rPr>
              <a:t>일반 </a:t>
            </a:r>
            <a:r>
              <a:rPr lang="en-US" altLang="ko-KR" sz="1200">
                <a:latin typeface="맑은 고딕" panose="02000403000000020004" pitchFamily="50" charset="-127"/>
              </a:rPr>
              <a:t>CMD) </a:t>
            </a:r>
            <a:r>
              <a:rPr lang="en-US" altLang="ko-KR" sz="1200" b="1">
                <a:latin typeface="맑은 고딕" panose="02000403000000020004" pitchFamily="50" charset="-127"/>
              </a:rPr>
              <a:t>p1-virtualbox-setup\oneshot-kill.bat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44EB4A-E294-40AE-B87D-E95275505D18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VM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설치 정보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12723D-823D-4C6F-9576-1BE573099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84525"/>
              </p:ext>
            </p:extLst>
          </p:nvPr>
        </p:nvGraphicFramePr>
        <p:xfrm>
          <a:off x="377503" y="2406963"/>
          <a:ext cx="8061825" cy="2167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923">
                  <a:extLst>
                    <a:ext uri="{9D8B030D-6E8A-4147-A177-3AD203B41FA5}">
                      <a16:colId xmlns:a16="http://schemas.microsoft.com/office/drawing/2014/main" val="2181751518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1287928823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679809187"/>
                    </a:ext>
                  </a:extLst>
                </a:gridCol>
                <a:gridCol w="1803634">
                  <a:extLst>
                    <a:ext uri="{9D8B030D-6E8A-4147-A177-3AD203B41FA5}">
                      <a16:colId xmlns:a16="http://schemas.microsoft.com/office/drawing/2014/main" val="2939937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항목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VM3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+mn-ea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mpd="sng">
                      <a:solidFill>
                        <a:srgbClr val="7F7F7F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3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공통사항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Resources: 2 Core, 2GB Ram, 10GB HDD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OS: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Ubuntu 20.04.4 LTS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계정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: k8s / k8s (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아이디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패스워드 동일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46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용도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마스터 노드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 </a:t>
                      </a:r>
                      <a:r>
                        <a:rPr lang="ko-KR" altLang="en-US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워커노드 </a:t>
                      </a: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#2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Hostname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k8s-master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k8s-node1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k8s-node2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3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IP (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HostOnly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)</a:t>
                      </a:r>
                      <a:b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</a:b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- VM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간 상호통신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, </a:t>
                      </a:r>
                      <a:r>
                        <a:rPr lang="en-US" altLang="ko-KR" sz="1000" b="0" i="0" u="none" dirty="0" err="1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HostPC</a:t>
                      </a: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 </a:t>
                      </a:r>
                      <a:r>
                        <a:rPr lang="ko-KR" altLang="en-US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통신에 사용</a:t>
                      </a:r>
                    </a:p>
                  </a:txBody>
                  <a:tcPr marL="73152" marR="73152" marT="73152" marB="73152" anchor="ctr">
                    <a:lnL w="6350" cmpd="sng">
                      <a:solidFill>
                        <a:srgbClr val="7F7F7F"/>
                      </a:solidFill>
                      <a:prstDash val="soli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192.168.0.10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192.168.0.20</a:t>
                      </a:r>
                      <a:endParaRPr lang="ko-KR" altLang="en-US" sz="1000" b="0" i="0" u="none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dirty="0">
                          <a:solidFill>
                            <a:srgbClr val="000000"/>
                          </a:solidFill>
                          <a:latin typeface="맑은 고딕" panose="02000403000000020004" pitchFamily="50" charset="-127"/>
                          <a:ea typeface="맑은 고딕" panose="02000403000000020004" pitchFamily="50" charset="-127"/>
                        </a:rPr>
                        <a:t>192.168.0.30</a:t>
                      </a:r>
                      <a:endParaRPr lang="ko-KR" altLang="en-US" sz="1000" b="0" i="0" u="none" dirty="0">
                        <a:solidFill>
                          <a:srgbClr val="000000"/>
                        </a:solidFill>
                        <a:latin typeface="맑은 고딕" panose="02000403000000020004" pitchFamily="50" charset="-127"/>
                        <a:ea typeface="맑은 고딕" panose="02000403000000020004" pitchFamily="50" charset="-127"/>
                      </a:endParaRPr>
                    </a:p>
                  </a:txBody>
                  <a:tcPr marL="73152" marR="73152" marT="73152" marB="73152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mpd="sng">
                      <a:solidFill>
                        <a:srgbClr val="7F7F7F"/>
                      </a:solidFill>
                      <a:prstDash val="solid"/>
                    </a:lnR>
                    <a:lnT w="6350" cmpd="sng">
                      <a:solidFill>
                        <a:srgbClr val="7F7F7F"/>
                      </a:solidFill>
                      <a:prstDash val="soli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0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P2. k8s Cluster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2382383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3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VM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쿠버네티스를 설치한다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54162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3</a:t>
            </a:r>
            <a:r>
              <a:rPr lang="ko-KR" altLang="en-US" sz="1200">
                <a:latin typeface="맑은 고딕" panose="02000403000000020004" pitchFamily="50" charset="-127"/>
              </a:rPr>
              <a:t>개 노드에서 모두 실행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p2-k8s-cluster-setup/oneshot-kill.sh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8CA0-E427-4F05-9EFA-0664CD59B813}"/>
              </a:ext>
            </a:extLst>
          </p:cNvPr>
          <p:cNvSpPr txBox="1"/>
          <p:nvPr/>
        </p:nvSpPr>
        <p:spPr>
          <a:xfrm>
            <a:off x="243281" y="2401391"/>
            <a:ext cx="748955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마스터 노드에서 실행한 후 거의 마지막에 출력하는 </a:t>
            </a:r>
            <a:r>
              <a:rPr lang="en-US" altLang="ko-KR" sz="1200" b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 join …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명령어를 복사하여 워커노드에서 각각 실행해야 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0493C-0AD0-4FCF-A36D-C5D52158353E}"/>
              </a:ext>
            </a:extLst>
          </p:cNvPr>
          <p:cNvSpPr txBox="1"/>
          <p:nvPr/>
        </p:nvSpPr>
        <p:spPr>
          <a:xfrm>
            <a:off x="243281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📣 유의 사항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3051268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863A25-D660-4B7A-9D0C-A51FF157961C}"/>
              </a:ext>
            </a:extLst>
          </p:cNvPr>
          <p:cNvSpPr txBox="1"/>
          <p:nvPr/>
        </p:nvSpPr>
        <p:spPr>
          <a:xfrm>
            <a:off x="6155871" y="3429329"/>
            <a:ext cx="2084615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패키지</a:t>
            </a:r>
            <a:endParaRPr lang="en-US" altLang="ko-KR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docker-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ce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25.0.3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1.6.28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kubeadm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kubectl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kubelet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1.28.7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Kubernetes-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cni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1.2.0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2.8.1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775E96-E3F4-4AF9-BF4D-CA66EDB03C4D}"/>
              </a:ext>
            </a:extLst>
          </p:cNvPr>
          <p:cNvSpPr/>
          <p:nvPr/>
        </p:nvSpPr>
        <p:spPr>
          <a:xfrm>
            <a:off x="364586" y="3429000"/>
            <a:ext cx="5421171" cy="30389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96CF7B-C8C8-4C98-8E0B-6AB9B13ADC39}"/>
              </a:ext>
            </a:extLst>
          </p:cNvPr>
          <p:cNvSpPr txBox="1"/>
          <p:nvPr/>
        </p:nvSpPr>
        <p:spPr>
          <a:xfrm>
            <a:off x="4282442" y="6140579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8" descr="File:Virtualbox logo.png - Wikimedia Commons">
            <a:extLst>
              <a:ext uri="{FF2B5EF4-FFF2-40B4-BE49-F238E27FC236}">
                <a16:creationId xmlns:a16="http://schemas.microsoft.com/office/drawing/2014/main" id="{BA5731EC-C797-455C-A599-3A344DF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431" y="6177067"/>
            <a:ext cx="245047" cy="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B3F0D5-A293-436D-9AE6-D19F9F61A641}"/>
              </a:ext>
            </a:extLst>
          </p:cNvPr>
          <p:cNvSpPr/>
          <p:nvPr/>
        </p:nvSpPr>
        <p:spPr>
          <a:xfrm>
            <a:off x="2299915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30E422-9282-468F-9278-A59366F953F1}"/>
              </a:ext>
            </a:extLst>
          </p:cNvPr>
          <p:cNvSpPr/>
          <p:nvPr/>
        </p:nvSpPr>
        <p:spPr>
          <a:xfrm>
            <a:off x="2299915" y="5655130"/>
            <a:ext cx="1485734" cy="4697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0D27D94-B38B-4781-82A8-5A64909FAB79}"/>
              </a:ext>
            </a:extLst>
          </p:cNvPr>
          <p:cNvSpPr/>
          <p:nvPr/>
        </p:nvSpPr>
        <p:spPr>
          <a:xfrm>
            <a:off x="591210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430F14A-3B3C-42A5-BA22-A5950BCF5E15}"/>
              </a:ext>
            </a:extLst>
          </p:cNvPr>
          <p:cNvSpPr/>
          <p:nvPr/>
        </p:nvSpPr>
        <p:spPr>
          <a:xfrm>
            <a:off x="591210" y="5655129"/>
            <a:ext cx="1485734" cy="4697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87C103D-6910-4301-8207-7F8613AB30D0}"/>
              </a:ext>
            </a:extLst>
          </p:cNvPr>
          <p:cNvSpPr/>
          <p:nvPr/>
        </p:nvSpPr>
        <p:spPr>
          <a:xfrm>
            <a:off x="4008620" y="3593631"/>
            <a:ext cx="1485734" cy="2061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30E2ED1-683D-4385-B041-355592D4F548}"/>
              </a:ext>
            </a:extLst>
          </p:cNvPr>
          <p:cNvSpPr/>
          <p:nvPr/>
        </p:nvSpPr>
        <p:spPr>
          <a:xfrm>
            <a:off x="4008620" y="5655130"/>
            <a:ext cx="1485734" cy="4697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2" descr="https://download.logo.wine/logo/Kubernetes/Kubernetes-Logo.wine.png">
            <a:extLst>
              <a:ext uri="{FF2B5EF4-FFF2-40B4-BE49-F238E27FC236}">
                <a16:creationId xmlns:a16="http://schemas.microsoft.com/office/drawing/2014/main" id="{A9C58677-ECD1-4FC7-8123-86FA50061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3" y="3900561"/>
            <a:ext cx="1048529" cy="69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4B19660-AFFB-4B17-B66E-A09528EBE1EA}"/>
              </a:ext>
            </a:extLst>
          </p:cNvPr>
          <p:cNvSpPr txBox="1"/>
          <p:nvPr/>
        </p:nvSpPr>
        <p:spPr>
          <a:xfrm>
            <a:off x="828082" y="3595340"/>
            <a:ext cx="94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k8s-master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3E7A30-98A6-48F4-A161-6D8C0DB23021}"/>
              </a:ext>
            </a:extLst>
          </p:cNvPr>
          <p:cNvSpPr txBox="1"/>
          <p:nvPr/>
        </p:nvSpPr>
        <p:spPr>
          <a:xfrm>
            <a:off x="2295931" y="3595340"/>
            <a:ext cx="1471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k8s-node1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109A60-6968-4070-A4C3-DE32D1AD3E92}"/>
              </a:ext>
            </a:extLst>
          </p:cNvPr>
          <p:cNvSpPr txBox="1"/>
          <p:nvPr/>
        </p:nvSpPr>
        <p:spPr>
          <a:xfrm>
            <a:off x="3991010" y="3595340"/>
            <a:ext cx="1503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k8s-node2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FC79C1-96F5-4578-BB87-1C02F88612C6}"/>
              </a:ext>
            </a:extLst>
          </p:cNvPr>
          <p:cNvSpPr txBox="1"/>
          <p:nvPr/>
        </p:nvSpPr>
        <p:spPr>
          <a:xfrm>
            <a:off x="591210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99A79-2EDF-A5D0-4280-A2BBE28F8165}"/>
              </a:ext>
            </a:extLst>
          </p:cNvPr>
          <p:cNvSpPr txBox="1"/>
          <p:nvPr/>
        </p:nvSpPr>
        <p:spPr>
          <a:xfrm>
            <a:off x="2303568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2964A-2A39-1B46-6B4A-6AE817A6F4E5}"/>
              </a:ext>
            </a:extLst>
          </p:cNvPr>
          <p:cNvSpPr txBox="1"/>
          <p:nvPr/>
        </p:nvSpPr>
        <p:spPr>
          <a:xfrm>
            <a:off x="4016257" y="4731256"/>
            <a:ext cx="1489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Docker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Containerd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Weave N/W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843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P3. Dashboard setup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383149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쿠버네티스 대시보드 및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Lens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에서 접속 가능하도록 설정한다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85714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p3-dashboard-setup/oneshot-kill.sh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51515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대시보드 접속 주소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208101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https://192.168.0.10:30443/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2DC976-1E9D-4A33-A799-E7E04D24A623}"/>
              </a:ext>
            </a:extLst>
          </p:cNvPr>
          <p:cNvSpPr txBox="1"/>
          <p:nvPr/>
        </p:nvSpPr>
        <p:spPr>
          <a:xfrm>
            <a:off x="243281" y="2763899"/>
            <a:ext cx="1449436" cy="373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400" b="1">
                <a:latin typeface="맑은 고딕" panose="02000403000000020004" pitchFamily="50" charset="-127"/>
              </a:defRPr>
            </a:lvl1pPr>
          </a:lstStyle>
          <a:p>
            <a:r>
              <a:rPr lang="en-US" altLang="ko-KR" dirty="0" err="1"/>
              <a:t>OpenLens</a:t>
            </a:r>
            <a:r>
              <a:rPr lang="en-US" altLang="ko-KR" dirty="0"/>
              <a:t> </a:t>
            </a:r>
            <a:r>
              <a:rPr lang="ko-KR" altLang="en-US" dirty="0"/>
              <a:t>접속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691102-A408-4B79-BBB2-BD43FCF9EFC3}"/>
              </a:ext>
            </a:extLst>
          </p:cNvPr>
          <p:cNvSpPr txBox="1"/>
          <p:nvPr/>
        </p:nvSpPr>
        <p:spPr>
          <a:xfrm>
            <a:off x="243281" y="3142606"/>
            <a:ext cx="3273653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~/.</a:t>
            </a:r>
            <a:r>
              <a:rPr lang="en-US" altLang="ko-KR" sz="1200" dirty="0" err="1">
                <a:latin typeface="맑은 고딕" panose="02000403000000020004" pitchFamily="50" charset="-127"/>
              </a:rPr>
              <a:t>kube</a:t>
            </a:r>
            <a:r>
              <a:rPr lang="en-US" altLang="ko-KR" sz="1200" dirty="0">
                <a:latin typeface="맑은 고딕" panose="02000403000000020004" pitchFamily="50" charset="-127"/>
              </a:rPr>
              <a:t>/config</a:t>
            </a:r>
            <a:r>
              <a:rPr lang="ko-KR" altLang="en-US" sz="1200" dirty="0">
                <a:latin typeface="맑은 고딕" panose="02000403000000020004" pitchFamily="50" charset="-127"/>
              </a:rPr>
              <a:t>의 내용을 </a:t>
            </a:r>
            <a:r>
              <a:rPr lang="en-US" altLang="ko-KR" sz="1200" dirty="0">
                <a:latin typeface="맑은 고딕" panose="02000403000000020004" pitchFamily="50" charset="-127"/>
              </a:rPr>
              <a:t>Lens</a:t>
            </a:r>
            <a:r>
              <a:rPr lang="ko-KR" altLang="en-US" sz="1200" dirty="0">
                <a:latin typeface="맑은 고딕" panose="02000403000000020004" pitchFamily="50" charset="-127"/>
              </a:rPr>
              <a:t>에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붙여넣는다</a:t>
            </a:r>
            <a:r>
              <a:rPr lang="en-US" altLang="ko-KR" sz="1200" dirty="0">
                <a:latin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6B8086-1830-4017-AA31-D9A87652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03" y="3521503"/>
            <a:ext cx="4630723" cy="2819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A2F47-659E-C343-F85E-359F767B14B9}"/>
              </a:ext>
            </a:extLst>
          </p:cNvPr>
          <p:cNvSpPr txBox="1"/>
          <p:nvPr/>
        </p:nvSpPr>
        <p:spPr>
          <a:xfrm>
            <a:off x="3175179" y="2230862"/>
            <a:ext cx="548259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SSL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 인증서 문제로 접속이 차단된다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 </a:t>
            </a:r>
            <a:r>
              <a:rPr lang="en-US" altLang="ko-KR" sz="1200" dirty="0" err="1">
                <a:latin typeface="맑은 고딕" panose="02000403000000020004" pitchFamily="50" charset="-127"/>
                <a:ea typeface="맑은 고딕" panose="02000403000000020004" pitchFamily="50" charset="-127"/>
              </a:rPr>
              <a:t>thisisunsafe</a:t>
            </a:r>
            <a:r>
              <a:rPr lang="ko-KR" altLang="en-US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를 입력하면 접속할 수 있다</a:t>
            </a:r>
            <a:r>
              <a:rPr lang="en-US" altLang="ko-KR" sz="12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7DA3E-73D0-A7C1-CB8A-1CFBDCF5B2D9}"/>
              </a:ext>
            </a:extLst>
          </p:cNvPr>
          <p:cNvSpPr txBox="1"/>
          <p:nvPr/>
        </p:nvSpPr>
        <p:spPr>
          <a:xfrm>
            <a:off x="3175179" y="1853130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29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P4.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데모 서비스 배포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326826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이미지 변환 오픈소스 솔루션인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imaginar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를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클러스터에 배포한다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4055919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(</a:t>
            </a:r>
            <a:r>
              <a:rPr lang="en-US" altLang="ko-KR" sz="1200" dirty="0" err="1">
                <a:latin typeface="맑은 고딕" panose="02000403000000020004" pitchFamily="50" charset="-127"/>
              </a:rPr>
              <a:t>ssh</a:t>
            </a:r>
            <a:r>
              <a:rPr lang="en-US" altLang="ko-KR" sz="1200" dirty="0">
                <a:latin typeface="맑은 고딕" panose="02000403000000020004" pitchFamily="50" charset="-127"/>
              </a:rPr>
              <a:t>, </a:t>
            </a:r>
            <a:r>
              <a:rPr lang="ko-KR" altLang="en-US" sz="1200" dirty="0" err="1">
                <a:latin typeface="맑은 고딕" panose="02000403000000020004" pitchFamily="50" charset="-127"/>
              </a:rPr>
              <a:t>마스터노드</a:t>
            </a:r>
            <a:r>
              <a:rPr lang="en-US" altLang="ko-KR" sz="1200" dirty="0">
                <a:latin typeface="맑은 고딕" panose="02000403000000020004" pitchFamily="50" charset="-127"/>
              </a:rPr>
              <a:t>) </a:t>
            </a:r>
            <a:r>
              <a:rPr lang="en-US" altLang="ko-KR" sz="1200" b="1" dirty="0">
                <a:latin typeface="맑은 고딕" panose="02000403000000020004" pitchFamily="50" charset="-127"/>
              </a:rPr>
              <a:t>p4-demo-service-deploy/oneshot-kill.sh</a:t>
            </a:r>
            <a:endParaRPr lang="ko-KR" altLang="en-US" sz="1200" b="1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DAFD1FE-BF81-4035-8975-54B553D2D45D}"/>
              </a:ext>
            </a:extLst>
          </p:cNvPr>
          <p:cNvSpPr txBox="1"/>
          <p:nvPr/>
        </p:nvSpPr>
        <p:spPr>
          <a:xfrm>
            <a:off x="243281" y="1853130"/>
            <a:ext cx="1311578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맑은 고딕" panose="02000403000000020004" pitchFamily="50" charset="-127"/>
              </a:rPr>
              <a:t>API </a:t>
            </a:r>
            <a:r>
              <a:rPr lang="ko-KR" altLang="en-US" sz="1400" b="1">
                <a:latin typeface="맑은 고딕" panose="02000403000000020004" pitchFamily="50" charset="-127"/>
              </a:rPr>
              <a:t>접속 테스트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EA392F-FD50-4409-A386-293B3271F7E0}"/>
              </a:ext>
            </a:extLst>
          </p:cNvPr>
          <p:cNvSpPr txBox="1"/>
          <p:nvPr/>
        </p:nvSpPr>
        <p:spPr>
          <a:xfrm>
            <a:off x="243281" y="2231837"/>
            <a:ext cx="4290149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00403000000020004" pitchFamily="50" charset="-127"/>
              </a:rPr>
              <a:t>curl -H "API-Key: awesome-k8s" 192.168.0.10:30000/health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1" y="2636603"/>
            <a:ext cx="120417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맑은 고딕" panose="02000403000000020004" pitchFamily="50" charset="-127"/>
              </a:rPr>
              <a:t>설치 후 구성도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014335"/>
            <a:ext cx="6173374" cy="28831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2E8819-DD33-4D20-A660-217D32337295}"/>
              </a:ext>
            </a:extLst>
          </p:cNvPr>
          <p:cNvSpPr txBox="1"/>
          <p:nvPr/>
        </p:nvSpPr>
        <p:spPr>
          <a:xfrm>
            <a:off x="5117828" y="5545440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VirtualBox 6.1.30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8" name="Picture 8" descr="File:Virtualbox logo.png - Wikimedia Commons">
            <a:extLst>
              <a:ext uri="{FF2B5EF4-FFF2-40B4-BE49-F238E27FC236}">
                <a16:creationId xmlns:a16="http://schemas.microsoft.com/office/drawing/2014/main" id="{1963778A-778A-4DBC-858B-4F39AEBF6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652" y="5592179"/>
            <a:ext cx="186353" cy="1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039532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207282"/>
            <a:ext cx="1266738" cy="1832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039532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208991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208991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20899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915" y="3687501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4400543"/>
            <a:ext cx="4161256" cy="2719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5" name="Picture 2" descr="파일:Google Chrome icon (February 2022).svg - 위키백과, 우리 모두의 백과사전">
            <a:extLst>
              <a:ext uri="{FF2B5EF4-FFF2-40B4-BE49-F238E27FC236}">
                <a16:creationId xmlns:a16="http://schemas.microsoft.com/office/drawing/2014/main" id="{948CFE93-3DC3-4E07-80D5-F073586C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7" y="6102305"/>
            <a:ext cx="473614" cy="47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64CAB8-E32F-4C26-A020-71AA550A3D10}"/>
              </a:ext>
            </a:extLst>
          </p:cNvPr>
          <p:cNvSpPr txBox="1"/>
          <p:nvPr/>
        </p:nvSpPr>
        <p:spPr>
          <a:xfrm>
            <a:off x="2960220" y="6062113"/>
            <a:ext cx="20714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  <a:hlinkClick r:id="rId6"/>
              </a:rPr>
              <a:t>http://192.168.0.10:30000/health</a:t>
            </a:r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7"/>
              </a:rPr>
              <a:t>http://192.168.0.20:30000/health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  <a:p>
            <a:r>
              <a:rPr lang="en-US" altLang="ko-KR" sz="1000" dirty="0">
                <a:latin typeface="맑은 고딕" panose="02000403000000020004" pitchFamily="50" charset="-127"/>
                <a:hlinkClick r:id="rId8"/>
              </a:rPr>
              <a:t>http://192.168.0.30:30000/health</a:t>
            </a:r>
            <a:endParaRPr lang="en-US" altLang="ko-KR" sz="1000" dirty="0">
              <a:latin typeface="맑은 고딕" panose="0200040300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2EDCEB-9772-40AE-8784-4730DA74FCD3}"/>
              </a:ext>
            </a:extLst>
          </p:cNvPr>
          <p:cNvCxnSpPr>
            <a:cxnSpLocks/>
            <a:stCxn id="55" idx="0"/>
            <a:endCxn id="42" idx="2"/>
          </p:cNvCxnSpPr>
          <p:nvPr/>
        </p:nvCxnSpPr>
        <p:spPr>
          <a:xfrm flipH="1" flipV="1">
            <a:off x="1224579" y="5738550"/>
            <a:ext cx="1492525" cy="36375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ED499DB-9D53-4ACA-A16A-13E335CED26B}"/>
              </a:ext>
            </a:extLst>
          </p:cNvPr>
          <p:cNvCxnSpPr>
            <a:cxnSpLocks/>
            <a:stCxn id="55" idx="0"/>
            <a:endCxn id="40" idx="2"/>
          </p:cNvCxnSpPr>
          <p:nvPr/>
        </p:nvCxnSpPr>
        <p:spPr>
          <a:xfrm flipV="1">
            <a:off x="2717104" y="5738549"/>
            <a:ext cx="1309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4463631B-8821-42D2-8A68-87FE196EA911}"/>
              </a:ext>
            </a:extLst>
          </p:cNvPr>
          <p:cNvCxnSpPr>
            <a:cxnSpLocks/>
            <a:stCxn id="55" idx="0"/>
            <a:endCxn id="44" idx="2"/>
          </p:cNvCxnSpPr>
          <p:nvPr/>
        </p:nvCxnSpPr>
        <p:spPr>
          <a:xfrm flipV="1">
            <a:off x="2717104" y="5738549"/>
            <a:ext cx="1517701" cy="36375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AC4B906-A317-4DE2-8881-C6B07924204D}"/>
              </a:ext>
            </a:extLst>
          </p:cNvPr>
          <p:cNvCxnSpPr>
            <a:cxnSpLocks/>
            <a:stCxn id="40" idx="0"/>
            <a:endCxn id="54" idx="2"/>
          </p:cNvCxnSpPr>
          <p:nvPr/>
        </p:nvCxnSpPr>
        <p:spPr>
          <a:xfrm flipV="1">
            <a:off x="2718413" y="4672445"/>
            <a:ext cx="14259" cy="36708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24579" y="4568511"/>
            <a:ext cx="0" cy="47102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133F5E4-AFA3-488E-861E-33BF03C7F0D5}"/>
              </a:ext>
            </a:extLst>
          </p:cNvPr>
          <p:cNvCxnSpPr>
            <a:cxnSpLocks/>
          </p:cNvCxnSpPr>
          <p:nvPr/>
        </p:nvCxnSpPr>
        <p:spPr>
          <a:xfrm flipV="1">
            <a:off x="4234805" y="4568511"/>
            <a:ext cx="0" cy="47102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1242190" y="4145618"/>
            <a:ext cx="1476223" cy="2549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B68C5666-24E2-4E16-A415-A51DB367022B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2706580" y="3969449"/>
            <a:ext cx="26092" cy="43109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F76FDB7-E5B6-4447-81D9-3160C6EDABE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2718413" y="4145618"/>
            <a:ext cx="1516392" cy="27190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5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P5. 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부하테스트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870244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파이썬 프로그램으로 대량 이미지 변환 서비스를 호출하며 처리속도를 측정한다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320151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p5-load-test/oneshot-kill.sh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1853130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테스트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2230862"/>
            <a:ext cx="4748939" cy="40701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454694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2423810"/>
            <a:ext cx="1266738" cy="302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454694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192.168.0.30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24255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24255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24255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53" name="Picture 4" descr="pod1">
            <a:extLst>
              <a:ext uri="{FF2B5EF4-FFF2-40B4-BE49-F238E27FC236}">
                <a16:creationId xmlns:a16="http://schemas.microsoft.com/office/drawing/2014/main" id="{710A13C6-83E0-451A-BBAE-68D9ABF2C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960" y="2904029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87367" y="3490526"/>
            <a:ext cx="4094183" cy="3171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E86E5BB0-9A8D-4BAD-9359-E8648BE41A50}"/>
              </a:ext>
            </a:extLst>
          </p:cNvPr>
          <p:cNvCxnSpPr>
            <a:cxnSpLocks/>
          </p:cNvCxnSpPr>
          <p:nvPr/>
        </p:nvCxnSpPr>
        <p:spPr>
          <a:xfrm flipV="1">
            <a:off x="1224579" y="3971121"/>
            <a:ext cx="0" cy="2948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087E645C-0311-4E7B-BCE3-05E78A300953}"/>
              </a:ext>
            </a:extLst>
          </p:cNvPr>
          <p:cNvCxnSpPr>
            <a:cxnSpLocks/>
            <a:stCxn id="54" idx="0"/>
            <a:endCxn id="53" idx="2"/>
          </p:cNvCxnSpPr>
          <p:nvPr/>
        </p:nvCxnSpPr>
        <p:spPr>
          <a:xfrm flipH="1" flipV="1">
            <a:off x="2734458" y="3362146"/>
            <a:ext cx="1" cy="12838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B7346FA-C936-4D43-B93F-579F38DBB351}"/>
              </a:ext>
            </a:extLst>
          </p:cNvPr>
          <p:cNvSpPr txBox="1"/>
          <p:nvPr/>
        </p:nvSpPr>
        <p:spPr>
          <a:xfrm>
            <a:off x="788253" y="420113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Python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60" name="Picture 14" descr="To the truth half Bake python logo storage to see renewable resource">
            <a:extLst>
              <a:ext uri="{FF2B5EF4-FFF2-40B4-BE49-F238E27FC236}">
                <a16:creationId xmlns:a16="http://schemas.microsoft.com/office/drawing/2014/main" id="{972E81B5-543E-46EE-B7C0-2B529852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" y="4255373"/>
            <a:ext cx="164921" cy="17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2B865-3F03-42B2-AAB3-91B2D896A78D}"/>
              </a:ext>
            </a:extLst>
          </p:cNvPr>
          <p:cNvSpPr txBox="1"/>
          <p:nvPr/>
        </p:nvSpPr>
        <p:spPr>
          <a:xfrm>
            <a:off x="594563" y="4440425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jpg 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 png </a:t>
            </a: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변환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사이즈 조정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워터마크 삽입</a:t>
            </a:r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  <a:sym typeface="Wingdings" panose="05000000000000000000" pitchFamily="2" charset="2"/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결과물</a:t>
            </a: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  <a:sym typeface="Wingdings" panose="05000000000000000000" pitchFamily="2" charset="2"/>
              </a:rPr>
              <a:t>: converted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2230862"/>
            <a:ext cx="3106072" cy="1167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총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번 이미지 변환 테스트를 수행한다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동시 시작 건수를 입력하고 처리 시간을 측정하는 형태로 성능을 확인한다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권고 동시 처리건수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: 5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802061-AAC2-4E80-8ED7-8B71F6B9237F}"/>
              </a:ext>
            </a:extLst>
          </p:cNvPr>
          <p:cNvSpPr txBox="1"/>
          <p:nvPr/>
        </p:nvSpPr>
        <p:spPr>
          <a:xfrm>
            <a:off x="1171646" y="3918421"/>
            <a:ext cx="864768" cy="336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FFC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API Call</a:t>
            </a:r>
            <a:endParaRPr lang="ko-KR" altLang="en-US" sz="1200">
              <a:solidFill>
                <a:srgbClr val="FFC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6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765D12-7D17-46C0-9573-14F33630F424}"/>
              </a:ext>
            </a:extLst>
          </p:cNvPr>
          <p:cNvSpPr/>
          <p:nvPr/>
        </p:nvSpPr>
        <p:spPr>
          <a:xfrm>
            <a:off x="377503" y="1024098"/>
            <a:ext cx="8061824" cy="51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A0C5-5778-49EA-91AD-C15E373587E6}"/>
              </a:ext>
            </a:extLst>
          </p:cNvPr>
          <p:cNvSpPr txBox="1"/>
          <p:nvPr/>
        </p:nvSpPr>
        <p:spPr>
          <a:xfrm>
            <a:off x="243281" y="268448"/>
            <a:ext cx="212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P6. HPA(</a:t>
            </a:r>
            <a:r>
              <a:rPr lang="ko-KR" altLang="en-US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수평적 파드 확장</a:t>
            </a:r>
            <a:r>
              <a:rPr lang="en-US" altLang="ko-KR" sz="1400" b="1">
                <a:latin typeface="맑은 고딕" panose="02000403000000020004" pitchFamily="50" charset="-127"/>
                <a:ea typeface="맑은 고딕" panose="02000403000000020004" pitchFamily="50" charset="-127"/>
              </a:rPr>
              <a:t>)</a:t>
            </a:r>
            <a:endParaRPr lang="ko-KR" altLang="en-US" sz="14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B11656-913D-43E4-B113-FB9EEE23EB9F}"/>
              </a:ext>
            </a:extLst>
          </p:cNvPr>
          <p:cNvSpPr txBox="1"/>
          <p:nvPr/>
        </p:nvSpPr>
        <p:spPr>
          <a:xfrm>
            <a:off x="243281" y="576225"/>
            <a:ext cx="407836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사용률에 따라 동적으로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가 확장되도록 구성한다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.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A6B9C4-9A96-4542-9456-BC0CFE3FEDFC}"/>
              </a:ext>
            </a:extLst>
          </p:cNvPr>
          <p:cNvSpPr txBox="1"/>
          <p:nvPr/>
        </p:nvSpPr>
        <p:spPr>
          <a:xfrm>
            <a:off x="1967962" y="1090677"/>
            <a:ext cx="2929007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</a:rPr>
              <a:t>(ssh, </a:t>
            </a:r>
            <a:r>
              <a:rPr lang="ko-KR" altLang="en-US" sz="1200">
                <a:latin typeface="맑은 고딕" panose="02000403000000020004" pitchFamily="50" charset="-127"/>
              </a:rPr>
              <a:t>마스터노드</a:t>
            </a:r>
            <a:r>
              <a:rPr lang="en-US" altLang="ko-KR" sz="1200">
                <a:latin typeface="맑은 고딕" panose="02000403000000020004" pitchFamily="50" charset="-127"/>
              </a:rPr>
              <a:t>) </a:t>
            </a:r>
            <a:r>
              <a:rPr lang="en-US" altLang="ko-KR" sz="1200" b="1">
                <a:latin typeface="맑은 고딕" panose="02000403000000020004" pitchFamily="50" charset="-127"/>
              </a:rPr>
              <a:t>p6-hpa/oneshot-kill.sh</a:t>
            </a:r>
            <a:endParaRPr lang="ko-KR" altLang="en-US" sz="1200" b="1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842C84-1BD4-1328-6BC5-25A0226EAA74}"/>
              </a:ext>
            </a:extLst>
          </p:cNvPr>
          <p:cNvGrpSpPr/>
          <p:nvPr/>
        </p:nvGrpSpPr>
        <p:grpSpPr>
          <a:xfrm>
            <a:off x="377503" y="1090677"/>
            <a:ext cx="1226527" cy="356712"/>
            <a:chOff x="620785" y="1154075"/>
            <a:chExt cx="1226527" cy="356712"/>
          </a:xfrm>
        </p:grpSpPr>
        <p:pic>
          <p:nvPicPr>
            <p:cNvPr id="12" name="Picture 4" descr="Bulb PNG High Quality Image - Pngroyale">
              <a:extLst>
                <a:ext uri="{FF2B5EF4-FFF2-40B4-BE49-F238E27FC236}">
                  <a16:creationId xmlns:a16="http://schemas.microsoft.com/office/drawing/2014/main" id="{357503D0-09B0-BC81-2BB8-48DEAB2C9E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785" y="1182848"/>
              <a:ext cx="327939" cy="327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F05153-6393-6051-DD2C-0B44054A641C}"/>
                </a:ext>
              </a:extLst>
            </p:cNvPr>
            <p:cNvSpPr txBox="1"/>
            <p:nvPr/>
          </p:nvSpPr>
          <p:spPr>
            <a:xfrm>
              <a:off x="827481" y="1154075"/>
              <a:ext cx="1019831" cy="336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>
                  <a:latin typeface="맑은 고딕" panose="02000403000000020004" pitchFamily="50" charset="-127"/>
                  <a:ea typeface="맑은 고딕" panose="02000403000000020004" pitchFamily="50" charset="-127"/>
                </a:rPr>
                <a:t>한방에 끝내기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0373251-E71D-4288-BB2C-8C19DFDD5C26}"/>
              </a:ext>
            </a:extLst>
          </p:cNvPr>
          <p:cNvSpPr txBox="1"/>
          <p:nvPr/>
        </p:nvSpPr>
        <p:spPr>
          <a:xfrm>
            <a:off x="243280" y="2055056"/>
            <a:ext cx="1160895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설치하는 것들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4D690B-7AC9-4706-BBDC-7C4C1CA34019}"/>
              </a:ext>
            </a:extLst>
          </p:cNvPr>
          <p:cNvSpPr/>
          <p:nvPr/>
        </p:nvSpPr>
        <p:spPr>
          <a:xfrm>
            <a:off x="364586" y="3288663"/>
            <a:ext cx="4748939" cy="3207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C205BA-F56E-4551-B23B-6E1A7CEA7E74}"/>
              </a:ext>
            </a:extLst>
          </p:cNvPr>
          <p:cNvSpPr/>
          <p:nvPr/>
        </p:nvSpPr>
        <p:spPr>
          <a:xfrm>
            <a:off x="2085044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9467A55-BED8-455D-BD41-D048F81F9D97}"/>
              </a:ext>
            </a:extLst>
          </p:cNvPr>
          <p:cNvSpPr/>
          <p:nvPr/>
        </p:nvSpPr>
        <p:spPr>
          <a:xfrm>
            <a:off x="2085044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192.168.0.20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6820E0-8777-4C8C-8A64-68CCBE524874}"/>
              </a:ext>
            </a:extLst>
          </p:cNvPr>
          <p:cNvSpPr/>
          <p:nvPr/>
        </p:nvSpPr>
        <p:spPr>
          <a:xfrm>
            <a:off x="591210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68FE0-4A93-4DAB-815A-6C2B2AA8DE4D}"/>
              </a:ext>
            </a:extLst>
          </p:cNvPr>
          <p:cNvSpPr/>
          <p:nvPr/>
        </p:nvSpPr>
        <p:spPr>
          <a:xfrm>
            <a:off x="591210" y="5618259"/>
            <a:ext cx="1266738" cy="6990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 dirty="0">
                <a:latin typeface="맑은 고딕" panose="02000403000000020004" pitchFamily="50" charset="-127"/>
                <a:ea typeface="맑은 고딕" panose="02000403000000020004" pitchFamily="50" charset="-127"/>
              </a:rPr>
              <a:t>192.168.0.10</a:t>
            </a:r>
            <a:endParaRPr lang="ko-KR" altLang="en-US" sz="10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2DBA195-3A1C-4AA2-BF66-58749D71FC9B}"/>
              </a:ext>
            </a:extLst>
          </p:cNvPr>
          <p:cNvSpPr/>
          <p:nvPr/>
        </p:nvSpPr>
        <p:spPr>
          <a:xfrm>
            <a:off x="3601436" y="3481611"/>
            <a:ext cx="1266738" cy="213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1C141F-3A7C-4DE2-9A74-6E8C0005FF5C}"/>
              </a:ext>
            </a:extLst>
          </p:cNvPr>
          <p:cNvSpPr/>
          <p:nvPr/>
        </p:nvSpPr>
        <p:spPr>
          <a:xfrm>
            <a:off x="3601436" y="5618259"/>
            <a:ext cx="1266738" cy="69901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Ubuntu 20.04</a:t>
            </a:r>
          </a:p>
          <a:p>
            <a:pPr algn="ctr"/>
            <a:endParaRPr lang="en-US" altLang="ko-KR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algn="ctr"/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192.168.2.30</a:t>
            </a:r>
            <a:endParaRPr lang="ko-KR" altLang="en-US" sz="10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877C3F-4B45-497C-8BC9-C3AED7AB861E}"/>
              </a:ext>
            </a:extLst>
          </p:cNvPr>
          <p:cNvSpPr txBox="1"/>
          <p:nvPr/>
        </p:nvSpPr>
        <p:spPr>
          <a:xfrm>
            <a:off x="690619" y="3483319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Master Node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3E5FD-58B6-4303-A5F8-C177E7824837}"/>
              </a:ext>
            </a:extLst>
          </p:cNvPr>
          <p:cNvSpPr txBox="1"/>
          <p:nvPr/>
        </p:nvSpPr>
        <p:spPr>
          <a:xfrm>
            <a:off x="2081060" y="3483319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#1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786B7F-E78E-4A15-BDB4-83627EB520BF}"/>
              </a:ext>
            </a:extLst>
          </p:cNvPr>
          <p:cNvSpPr txBox="1"/>
          <p:nvPr/>
        </p:nvSpPr>
        <p:spPr>
          <a:xfrm>
            <a:off x="3583826" y="3483319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K8S</a:t>
            </a:r>
          </a:p>
          <a:p>
            <a:pPr algn="ctr"/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Worker Node #2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4A23BC9-5371-4A2F-830C-742812F31945}"/>
              </a:ext>
            </a:extLst>
          </p:cNvPr>
          <p:cNvSpPr/>
          <p:nvPr/>
        </p:nvSpPr>
        <p:spPr>
          <a:xfrm>
            <a:off x="652044" y="5041816"/>
            <a:ext cx="4158081" cy="167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Service 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service/imaginary-np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NodePort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 </a:t>
            </a:r>
            <a:r>
              <a:rPr lang="en-US" altLang="ko-KR" sz="800" dirty="0" err="1">
                <a:solidFill>
                  <a:schemeClr val="bg1"/>
                </a:solidFill>
                <a:latin typeface="맑은 고딕" panose="02000403000000020004" pitchFamily="50" charset="-127"/>
              </a:rPr>
              <a:t>x.x.x.x</a:t>
            </a:r>
            <a:r>
              <a:rPr lang="ko-KR" altLang="en-US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맑은 고딕" panose="02000403000000020004" pitchFamily="50" charset="-127"/>
              </a:rPr>
              <a:t>  9000:30000/TCP</a:t>
            </a:r>
            <a:endParaRPr lang="ko-KR" altLang="en-US" sz="1000" dirty="0">
              <a:solidFill>
                <a:schemeClr val="bg1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FD8EF1-6B8E-4AA0-B6C6-CF62C6151572}"/>
              </a:ext>
            </a:extLst>
          </p:cNvPr>
          <p:cNvSpPr txBox="1"/>
          <p:nvPr/>
        </p:nvSpPr>
        <p:spPr>
          <a:xfrm>
            <a:off x="5333255" y="3288662"/>
            <a:ext cx="3106072" cy="89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CPU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사용률이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80%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이상일 때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Scale out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Pod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기본 개수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,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최대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10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개까지 증가 가능</a:t>
            </a:r>
            <a:endParaRPr lang="en-US" altLang="ko-KR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p5-load-test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로 성능 개선 효과가 있는지 확인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91DEF-E6A7-4D2B-B426-B87A2AC60968}"/>
              </a:ext>
            </a:extLst>
          </p:cNvPr>
          <p:cNvSpPr/>
          <p:nvPr/>
        </p:nvSpPr>
        <p:spPr>
          <a:xfrm>
            <a:off x="652044" y="4801857"/>
            <a:ext cx="4158081" cy="167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HPA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CPU &gt;= 80%, 1~10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00403000000020004" pitchFamily="50" charset="-127"/>
              </a:rPr>
              <a:t>개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pic>
        <p:nvPicPr>
          <p:cNvPr id="33" name="Picture 4" descr="pod1">
            <a:extLst>
              <a:ext uri="{FF2B5EF4-FFF2-40B4-BE49-F238E27FC236}">
                <a16:creationId xmlns:a16="http://schemas.microsoft.com/office/drawing/2014/main" id="{A798FA1A-C45D-4C51-9143-208882F7F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od1">
            <a:extLst>
              <a:ext uri="{FF2B5EF4-FFF2-40B4-BE49-F238E27FC236}">
                <a16:creationId xmlns:a16="http://schemas.microsoft.com/office/drawing/2014/main" id="{7781FF00-6653-461D-AC6B-5E5BAE043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4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pod1">
            <a:extLst>
              <a:ext uri="{FF2B5EF4-FFF2-40B4-BE49-F238E27FC236}">
                <a16:creationId xmlns:a16="http://schemas.microsoft.com/office/drawing/2014/main" id="{5C012C83-E027-417F-BF38-4B2642CBA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9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pod1">
            <a:extLst>
              <a:ext uri="{FF2B5EF4-FFF2-40B4-BE49-F238E27FC236}">
                <a16:creationId xmlns:a16="http://schemas.microsoft.com/office/drawing/2014/main" id="{DEA47F60-1237-4892-A08E-ED7BEBB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623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pod1">
            <a:extLst>
              <a:ext uri="{FF2B5EF4-FFF2-40B4-BE49-F238E27FC236}">
                <a16:creationId xmlns:a16="http://schemas.microsoft.com/office/drawing/2014/main" id="{E7D8633C-B855-4488-B724-9A4FD7B89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175" y="4077582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pod1">
            <a:extLst>
              <a:ext uri="{FF2B5EF4-FFF2-40B4-BE49-F238E27FC236}">
                <a16:creationId xmlns:a16="http://schemas.microsoft.com/office/drawing/2014/main" id="{F5E1C085-9849-4B5E-86A1-BE17B92C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27" y="4077583"/>
            <a:ext cx="470996" cy="45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BD56F28-1979-4B46-B2A2-C53181770CEF}"/>
              </a:ext>
            </a:extLst>
          </p:cNvPr>
          <p:cNvSpPr txBox="1"/>
          <p:nvPr/>
        </p:nvSpPr>
        <p:spPr>
          <a:xfrm>
            <a:off x="243280" y="2912742"/>
            <a:ext cx="1204176" cy="377732"/>
          </a:xfrm>
          <a:prstGeom prst="rect">
            <a:avLst/>
          </a:prstGeom>
          <a:pattFill prst="pct5">
            <a:fgClr>
              <a:srgbClr val="FFFFFF">
                <a:alpha val="0"/>
              </a:srgbClr>
            </a:fgClr>
            <a:bgClr>
              <a:srgbClr val="FFFFFF">
                <a:alpha val="0"/>
              </a:srgbClr>
            </a:bgClr>
          </a:pattFill>
          <a:ln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rgbClr val="000000"/>
                </a:solidFill>
                <a:latin typeface="맑은 고딕" panose="02000403000000020004" pitchFamily="50" charset="-127"/>
                <a:ea typeface="맑은 고딕" panose="02000403000000020004" pitchFamily="50" charset="-127"/>
              </a:rPr>
              <a:t>설치 후 구성도</a:t>
            </a:r>
            <a:endParaRPr lang="ko-KR" altLang="en-US" sz="1400">
              <a:solidFill>
                <a:srgbClr val="000000"/>
              </a:solidFill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A44D33-EEA3-4BBB-97BD-59256F1503BD}"/>
              </a:ext>
            </a:extLst>
          </p:cNvPr>
          <p:cNvSpPr txBox="1"/>
          <p:nvPr/>
        </p:nvSpPr>
        <p:spPr>
          <a:xfrm>
            <a:off x="243281" y="2351223"/>
            <a:ext cx="1343638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 Server</a:t>
            </a:r>
            <a:endParaRPr lang="ko-KR" altLang="en-US" sz="120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8E26A1-6A56-46E7-AA24-6AA65246C3A3}"/>
              </a:ext>
            </a:extLst>
          </p:cNvPr>
          <p:cNvSpPr txBox="1"/>
          <p:nvPr/>
        </p:nvSpPr>
        <p:spPr>
          <a:xfrm>
            <a:off x="652044" y="4125202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</a:rPr>
              <a:t>metrics-server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>
                <a:latin typeface="맑은 고딕" panose="02000403000000020004" pitchFamily="50" charset="-127"/>
                <a:ea typeface="맑은 고딕" panose="02000403000000020004" pitchFamily="50" charset="-127"/>
              </a:rPr>
              <a:t>HPA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3F445B-09FF-4672-9C25-E4DE9E441B61}"/>
              </a:ext>
            </a:extLst>
          </p:cNvPr>
          <p:cNvSpPr txBox="1"/>
          <p:nvPr/>
        </p:nvSpPr>
        <p:spPr>
          <a:xfrm>
            <a:off x="2745193" y="2401391"/>
            <a:ext cx="4222631" cy="336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Metrics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Server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에 </a:t>
            </a:r>
            <a:r>
              <a:rPr lang="en-US" altLang="ko-KR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TLS </a:t>
            </a:r>
            <a:r>
              <a:rPr lang="ko-KR" altLang="en-US" sz="1200">
                <a:latin typeface="맑은 고딕" panose="02000403000000020004" pitchFamily="50" charset="-127"/>
                <a:ea typeface="맑은 고딕" panose="02000403000000020004" pitchFamily="50" charset="-127"/>
              </a:rPr>
              <a:t>통신이 아니어도 가능토록 옵션 추가해야 함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C65763-4FC8-46F0-942A-E0204D07F510}"/>
              </a:ext>
            </a:extLst>
          </p:cNvPr>
          <p:cNvSpPr txBox="1"/>
          <p:nvPr/>
        </p:nvSpPr>
        <p:spPr>
          <a:xfrm>
            <a:off x="2745193" y="2023659"/>
            <a:ext cx="1156086" cy="377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00403000000020004" pitchFamily="50" charset="-127"/>
              </a:rPr>
              <a:t>📣 유의 사항</a:t>
            </a:r>
            <a:endParaRPr lang="ko-KR" altLang="en-US" sz="1200" dirty="0">
              <a:latin typeface="맑은 고딕" panose="02000403000000020004" pitchFamily="50" charset="-127"/>
              <a:ea typeface="맑은 고딕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42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</TotalTime>
  <Words>1410</Words>
  <Application>Microsoft Office PowerPoint</Application>
  <PresentationFormat>화면 슬라이드 쇼(4:3)</PresentationFormat>
  <Paragraphs>387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Hoonkyun Kim</dc:creator>
  <cp:lastModifiedBy>rollcake</cp:lastModifiedBy>
  <cp:revision>232</cp:revision>
  <dcterms:created xsi:type="dcterms:W3CDTF">2022-06-23T03:16:32Z</dcterms:created>
  <dcterms:modified xsi:type="dcterms:W3CDTF">2024-03-05T03:55:56Z</dcterms:modified>
</cp:coreProperties>
</file>