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5182-80B8-4A55-8227-A83156A249B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96557-E3D5-4BFC-873F-BEF106FB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4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F101-53C3-4B54-BD28-30F7B7E72CB2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7F106C-D031-4D27-A190-F4E78031A415}" type="slidenum">
              <a:rPr lang="ko-KR" altLang="en-US" smtClean="0"/>
              <a:pPr/>
              <a:t>‹#›</a:t>
            </a:fld>
            <a:fld id="{1B38FA25-991E-4795-A789-B2C3CCBD99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05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263C-5973-4535-B0CA-9585BFF56192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8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4E3-75D9-4B98-AE41-882A49AFE0F5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1A8-07DC-47FB-AE48-657BFD66889D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4BA1-A9BA-4F9A-8277-7BFEBA3925B3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0ED-5C57-48D8-AA4A-D1D0CF037C43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04B-A934-4F94-ABBE-E9DBCBE4745D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6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6FE3-B12B-4494-9FB0-20B759B39233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99F1D3-98CA-479A-AC38-AA02E97C0193}"/>
              </a:ext>
            </a:extLst>
          </p:cNvPr>
          <p:cNvSpPr txBox="1"/>
          <p:nvPr userDrawn="1"/>
        </p:nvSpPr>
        <p:spPr>
          <a:xfrm>
            <a:off x="8802240" y="66117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571D02-9261-4983-A6D1-E675247E9DFB}" type="slidenum">
              <a:rPr lang="en-US" altLang="ko-KR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3ED-BE87-4156-93B6-1AA6F8EE87EA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934C-D1CE-402C-B70A-6CDDE585F508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A2A5-F2A5-43D6-9171-C9945D8C3B6F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10/health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192.168.1.20:30000/healt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92.168.0.10:30000/health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CBA8642-472E-467B-A576-D8BCC2B1CE74}"/>
              </a:ext>
            </a:extLst>
          </p:cNvPr>
          <p:cNvSpPr txBox="1"/>
          <p:nvPr/>
        </p:nvSpPr>
        <p:spPr>
          <a:xfrm>
            <a:off x="243281" y="181916"/>
            <a:ext cx="4739780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실습은 왜 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알아야 질문하거나 요구할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할 수 있다는 도전의식을 높인다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해 봐야만 제대로 알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en-US" altLang="ko-KR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410C89-C882-4DDB-A72A-07B35D6AC9C6}"/>
              </a:ext>
            </a:extLst>
          </p:cNvPr>
          <p:cNvSpPr txBox="1"/>
          <p:nvPr/>
        </p:nvSpPr>
        <p:spPr>
          <a:xfrm>
            <a:off x="243281" y="1660887"/>
            <a:ext cx="4281941" cy="3430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무엇을 실습하는가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클러스터 초기 설치와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네트워크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HPA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Auto 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대시모드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Lens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툴을 이용한 관리자 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가상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Load Balancer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구성과 도메인 연결을 통한 다중 진입점 설정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파일서버 신규 구성과 영구볼륨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(PersistentVolume)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할당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영구볼륨을 통한 로그파일 통합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Vagrant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와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자동화된 실습 환경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오픈소스 제품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Imaginary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다중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POD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스크립트를 이용한 부하테스트와 자동 스케일링 모니터링</a:t>
            </a:r>
          </a:p>
        </p:txBody>
      </p:sp>
    </p:spTree>
    <p:extLst>
      <p:ext uri="{BB962C8B-B14F-4D97-AF65-F5344CB8AC3E}">
        <p14:creationId xmlns:p14="http://schemas.microsoft.com/office/powerpoint/2010/main" val="18543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081864-E6E6-4D2D-80FE-D4F7C62911D1}"/>
              </a:ext>
            </a:extLst>
          </p:cNvPr>
          <p:cNvSpPr/>
          <p:nvPr/>
        </p:nvSpPr>
        <p:spPr>
          <a:xfrm>
            <a:off x="364586" y="3288663"/>
            <a:ext cx="4748939" cy="3207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P7. Ingress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56887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도메인 네임으로 서비스에 접근할 수 있도로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설치하고 구성한다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06846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p7-ingress/oneshot-kill.sh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것들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D56F28-1979-4B46-B2A2-C53181770CEF}"/>
              </a:ext>
            </a:extLst>
          </p:cNvPr>
          <p:cNvSpPr txBox="1"/>
          <p:nvPr/>
        </p:nvSpPr>
        <p:spPr>
          <a:xfrm>
            <a:off x="243280" y="2912742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44D33-EEA3-4BBB-97BD-59256F1503BD}"/>
              </a:ext>
            </a:extLst>
          </p:cNvPr>
          <p:cNvSpPr txBox="1"/>
          <p:nvPr/>
        </p:nvSpPr>
        <p:spPr>
          <a:xfrm>
            <a:off x="243281" y="2351223"/>
            <a:ext cx="1282723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445B-09FF-4672-9C25-E4DE9E441B61}"/>
              </a:ext>
            </a:extLst>
          </p:cNvPr>
          <p:cNvSpPr txBox="1"/>
          <p:nvPr/>
        </p:nvSpPr>
        <p:spPr>
          <a:xfrm>
            <a:off x="2745193" y="2401391"/>
            <a:ext cx="5731056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노트북의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을 설치한 환경에서는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Load Balancer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 없기 때문에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S/W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방식인</a:t>
            </a:r>
            <a:b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설치하여 구성하였다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65763-4FC8-46F0-942A-E0204D07F510}"/>
              </a:ext>
            </a:extLst>
          </p:cNvPr>
          <p:cNvSpPr txBox="1"/>
          <p:nvPr/>
        </p:nvSpPr>
        <p:spPr>
          <a:xfrm>
            <a:off x="2745193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</a:rPr>
              <a:t>📣 유의 사항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60046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60046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60046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3481045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3481045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348104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6" name="Picture 4" descr="pod1">
            <a:extLst>
              <a:ext uri="{FF2B5EF4-FFF2-40B4-BE49-F238E27FC236}">
                <a16:creationId xmlns:a16="http://schemas.microsoft.com/office/drawing/2014/main" id="{0EBDC0FE-B765-45F5-BE20-04A28E1B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95955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5D7B5D-D246-48DD-9449-44069BA4F0F4}"/>
              </a:ext>
            </a:extLst>
          </p:cNvPr>
          <p:cNvSpPr/>
          <p:nvPr/>
        </p:nvSpPr>
        <p:spPr>
          <a:xfrm>
            <a:off x="652044" y="4652542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service/imaginary-svc   ClusterIP   x.x.x.x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 9000/TCP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8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8B6E72EB-653F-4E0F-BD90-F6BA6812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0" y="6489562"/>
            <a:ext cx="270118" cy="2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67661E-80FC-423C-8555-B1017C52DDFA}"/>
              </a:ext>
            </a:extLst>
          </p:cNvPr>
          <p:cNvSpPr txBox="1"/>
          <p:nvPr/>
        </p:nvSpPr>
        <p:spPr>
          <a:xfrm>
            <a:off x="1333401" y="6501510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</a:rPr>
              <a:t>http://imaginary.192.168.0.100.sslip.io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96241B-25F1-4448-872A-1AC343858D79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1224579" y="6299485"/>
            <a:ext cx="6970" cy="19007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91BFBBB-BA33-4C37-B6FD-588F219C137C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224579" y="4914900"/>
            <a:ext cx="0" cy="6855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23D4A93-DF9A-4F47-A72B-9715D68CAE69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1239169" y="4417672"/>
            <a:ext cx="1479244" cy="4455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6B93498-E75F-415E-A3F2-5FF21B09EDE5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2706580" y="4221448"/>
            <a:ext cx="26092" cy="4310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BC6F02E-7ABF-4A94-B87A-A7B9A602253C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2718413" y="4417672"/>
            <a:ext cx="1516392" cy="4310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4C3540E-2D13-4426-A485-0A3F7709BD19}"/>
              </a:ext>
            </a:extLst>
          </p:cNvPr>
          <p:cNvSpPr/>
          <p:nvPr/>
        </p:nvSpPr>
        <p:spPr>
          <a:xfrm>
            <a:off x="652044" y="4869311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EXTERNAL-IP 192.168.0.100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1FC418-6DEB-4B35-B8D8-CC51C81A8BA4}"/>
              </a:ext>
            </a:extLst>
          </p:cNvPr>
          <p:cNvSpPr/>
          <p:nvPr/>
        </p:nvSpPr>
        <p:spPr>
          <a:xfrm>
            <a:off x="652044" y="5102357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layer2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192.168.0.100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85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P8. todo</a:t>
            </a:r>
            <a:r>
              <a:rPr lang="ko-KR" altLang="en-US" sz="1400" b="1">
                <a:latin typeface="맑은 고딕" panose="02000403000000020004" pitchFamily="50" charset="-127"/>
              </a:rPr>
              <a:t> 앱 배포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618572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조금더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복잡한 구조의 서비스인 </a:t>
            </a: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todo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앱을 배포하고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Ingress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와 연결해본다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30731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p8-todo-app/oneshot-kill.sh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432788"/>
            <a:ext cx="5868434" cy="383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42352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2627445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26274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2627445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6" name="Picture 4" descr="pod1">
            <a:extLst>
              <a:ext uri="{FF2B5EF4-FFF2-40B4-BE49-F238E27FC236}">
                <a16:creationId xmlns:a16="http://schemas.microsoft.com/office/drawing/2014/main" id="{0EBDC0FE-B765-45F5-BE20-04A28E1B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14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8B6E72EB-653F-4E0F-BD90-F6BA6812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0" y="6466079"/>
            <a:ext cx="270118" cy="2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67661E-80FC-423C-8555-B1017C52DDFA}"/>
              </a:ext>
            </a:extLst>
          </p:cNvPr>
          <p:cNvSpPr txBox="1"/>
          <p:nvPr/>
        </p:nvSpPr>
        <p:spPr>
          <a:xfrm>
            <a:off x="1333401" y="6478027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</a:rPr>
              <a:t>http://todo.192.168.0.100.sslip.io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96241B-25F1-4448-872A-1AC343858D79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1224579" y="6122545"/>
            <a:ext cx="6970" cy="3435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17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od1">
            <a:extLst>
              <a:ext uri="{FF2B5EF4-FFF2-40B4-BE49-F238E27FC236}">
                <a16:creationId xmlns:a16="http://schemas.microsoft.com/office/drawing/2014/main" id="{B95C30B2-A06C-4A57-A798-E25BD50B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77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od1">
            <a:extLst>
              <a:ext uri="{FF2B5EF4-FFF2-40B4-BE49-F238E27FC236}">
                <a16:creationId xmlns:a16="http://schemas.microsoft.com/office/drawing/2014/main" id="{F3D1D44D-C324-4297-883F-E70A19A8F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42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88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2184432" y="4171982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Redis Master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213B9-36B6-4544-82A2-1CC1D0AEAC60}"/>
              </a:ext>
            </a:extLst>
          </p:cNvPr>
          <p:cNvSpPr txBox="1"/>
          <p:nvPr/>
        </p:nvSpPr>
        <p:spPr>
          <a:xfrm>
            <a:off x="3653556" y="4171982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Redis Slave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2368855" y="34332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App (3ea)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CC470-D081-4472-BDD8-B102254A34F6}"/>
              </a:ext>
            </a:extLst>
          </p:cNvPr>
          <p:cNvSpPr txBox="1"/>
          <p:nvPr/>
        </p:nvSpPr>
        <p:spPr>
          <a:xfrm>
            <a:off x="3863549" y="34332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App (3ea)</a:t>
            </a:r>
            <a:endParaRPr lang="ko-KR" altLang="en-US" sz="1000">
              <a:solidFill>
                <a:schemeClr val="bg1">
                  <a:lumMod val="7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6155FE-6885-43C0-82AB-FFFE64D8EDC5}"/>
              </a:ext>
            </a:extLst>
          </p:cNvPr>
          <p:cNvSpPr/>
          <p:nvPr/>
        </p:nvSpPr>
        <p:spPr>
          <a:xfrm>
            <a:off x="652044" y="4851929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http://todo.192.168.0.100.sslip.io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2D6A98-EF2B-416C-88DF-68C3C5282C8C}"/>
              </a:ext>
            </a:extLst>
          </p:cNvPr>
          <p:cNvSpPr/>
          <p:nvPr/>
        </p:nvSpPr>
        <p:spPr>
          <a:xfrm>
            <a:off x="652044" y="4617324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todo-app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3000/TCP,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redis-master 6379/TCP, redis-slave 6379/TCP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CF87C4-5708-48A9-8457-E294A7B3CCF6}"/>
              </a:ext>
            </a:extLst>
          </p:cNvPr>
          <p:cNvSpPr/>
          <p:nvPr/>
        </p:nvSpPr>
        <p:spPr>
          <a:xfrm>
            <a:off x="518160" y="2916391"/>
            <a:ext cx="5455920" cy="2196629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19C649-C641-4BD6-83DA-7EFA32075B57}"/>
              </a:ext>
            </a:extLst>
          </p:cNvPr>
          <p:cNvSpPr txBox="1"/>
          <p:nvPr/>
        </p:nvSpPr>
        <p:spPr>
          <a:xfrm>
            <a:off x="4871441" y="2916391"/>
            <a:ext cx="973343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</a:t>
            </a:r>
            <a:b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todo-app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8CE222-E548-4ECF-8190-1CDBB4F42931}"/>
              </a:ext>
            </a:extLst>
          </p:cNvPr>
          <p:cNvSpPr txBox="1"/>
          <p:nvPr/>
        </p:nvSpPr>
        <p:spPr>
          <a:xfrm>
            <a:off x="6320648" y="2332417"/>
            <a:ext cx="2580072" cy="17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redis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redis slave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todo app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각각의 서비스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연결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BE1D2C-AB87-43EC-ADA2-11FA6D237F86}"/>
              </a:ext>
            </a:extLst>
          </p:cNvPr>
          <p:cNvSpPr txBox="1"/>
          <p:nvPr/>
        </p:nvSpPr>
        <p:spPr>
          <a:xfrm>
            <a:off x="6400981" y="4771870"/>
            <a:ext cx="258007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Service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의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selector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에 오타를 수정해야 정상 접속 가능하다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F2D623-9E91-4B4F-80E8-6C71AB33384B}"/>
              </a:ext>
            </a:extLst>
          </p:cNvPr>
          <p:cNvSpPr txBox="1"/>
          <p:nvPr/>
        </p:nvSpPr>
        <p:spPr>
          <a:xfrm>
            <a:off x="6400981" y="4394138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</a:rPr>
              <a:t>📣 유의 사항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4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7953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P9. </a:t>
            </a:r>
            <a:r>
              <a:rPr lang="ko-KR" altLang="en-US" sz="1400" b="1">
                <a:latin typeface="맑은 고딕" panose="02000403000000020004" pitchFamily="50" charset="-127"/>
              </a:rPr>
              <a:t>영구 볼륨 할당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360066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로그파일을 통합하기 위해 영구볼륨을 생성하고 할당한다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168129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p9-persistent-volume/oneshot-kill.bat</a:t>
            </a:r>
            <a:endParaRPr lang="ko-KR" altLang="en-US" sz="1200" b="1">
              <a:latin typeface="맑은 고딕" panose="020004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p9-persistent-volume/oneshot-kill.sh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두방에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432788"/>
            <a:ext cx="6396941" cy="3909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42352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2627445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26274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2627445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49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1697769" y="385278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nginx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1635194" y="3089991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C08BF0-F62B-4422-BE09-F879DFB84D7D}"/>
              </a:ext>
            </a:extLst>
          </p:cNvPr>
          <p:cNvSpPr/>
          <p:nvPr/>
        </p:nvSpPr>
        <p:spPr>
          <a:xfrm>
            <a:off x="5158241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A5DE6-E27A-43BE-B4DB-3EF9A92D814A}"/>
              </a:ext>
            </a:extLst>
          </p:cNvPr>
          <p:cNvSpPr/>
          <p:nvPr/>
        </p:nvSpPr>
        <p:spPr>
          <a:xfrm>
            <a:off x="5158241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192.168.0.40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6C104-926F-438E-98DF-6E5408652985}"/>
              </a:ext>
            </a:extLst>
          </p:cNvPr>
          <p:cNvSpPr txBox="1"/>
          <p:nvPr/>
        </p:nvSpPr>
        <p:spPr>
          <a:xfrm>
            <a:off x="5340462" y="2643151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DB81B-03E9-49CD-A3D4-CC024958C9D8}"/>
              </a:ext>
            </a:extLst>
          </p:cNvPr>
          <p:cNvSpPr txBox="1"/>
          <p:nvPr/>
        </p:nvSpPr>
        <p:spPr>
          <a:xfrm>
            <a:off x="5168938" y="3887253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/var/nfs_storage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2831692-BD2E-40A9-88BB-354E4327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79" y="3214058"/>
            <a:ext cx="446468" cy="446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2E1EC-F364-4908-9A26-29359D53E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266492"/>
            <a:ext cx="257378" cy="257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A3586E5-25F7-4339-97AD-13E1BC5CCB3C}"/>
              </a:ext>
            </a:extLst>
          </p:cNvPr>
          <p:cNvSpPr txBox="1"/>
          <p:nvPr/>
        </p:nvSpPr>
        <p:spPr>
          <a:xfrm>
            <a:off x="5568136" y="4273079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apache-log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1E02C1C-4FEC-4FBC-A0C1-F077A509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462380"/>
            <a:ext cx="257378" cy="25737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1BC1582-00B5-4726-8C00-A91BA71DBA61}"/>
              </a:ext>
            </a:extLst>
          </p:cNvPr>
          <p:cNvSpPr txBox="1"/>
          <p:nvPr/>
        </p:nvSpPr>
        <p:spPr>
          <a:xfrm>
            <a:off x="5568136" y="4468967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nginx-log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8C3EC28-CE5E-4236-B274-C63A28FB0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223975"/>
            <a:ext cx="257378" cy="257378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20082091-4E6B-4123-8E8D-0F800CD47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973832"/>
            <a:ext cx="257378" cy="25737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BCC97ECA-7EDC-4635-847C-445A27B77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73" y="3973832"/>
            <a:ext cx="257378" cy="2573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D4F002-91E6-4AB9-9047-77853E96225D}"/>
              </a:ext>
            </a:extLst>
          </p:cNvPr>
          <p:cNvSpPr txBox="1"/>
          <p:nvPr/>
        </p:nvSpPr>
        <p:spPr>
          <a:xfrm>
            <a:off x="2825503" y="3426152"/>
            <a:ext cx="957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/var/log/apache2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E6360C-9C5E-4E05-B5F8-E6E66B34FD11}"/>
              </a:ext>
            </a:extLst>
          </p:cNvPr>
          <p:cNvSpPr txBox="1"/>
          <p:nvPr/>
        </p:nvSpPr>
        <p:spPr>
          <a:xfrm>
            <a:off x="2825503" y="4169477"/>
            <a:ext cx="2339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/var/log/nginx/{$(NODE_NAME)-$(POD_NAME)}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73202B-49E7-41F9-A7E7-0A94031F6F76}"/>
              </a:ext>
            </a:extLst>
          </p:cNvPr>
          <p:cNvSpPr/>
          <p:nvPr/>
        </p:nvSpPr>
        <p:spPr>
          <a:xfrm>
            <a:off x="652044" y="4851929"/>
            <a:ext cx="4158081" cy="167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PersistentVolume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nfs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: 192.168.0.40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F0216-3449-45EB-9CD9-9F5DF8FDDF38}"/>
              </a:ext>
            </a:extLst>
          </p:cNvPr>
          <p:cNvSpPr txBox="1"/>
          <p:nvPr/>
        </p:nvSpPr>
        <p:spPr>
          <a:xfrm>
            <a:off x="6808617" y="2332417"/>
            <a:ext cx="2159214" cy="17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 Server VM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신규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NFS Server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설치 및 설정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apache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로그용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PV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할당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nginx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로그용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PV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subpath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구조로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할당</a:t>
            </a:r>
          </a:p>
        </p:txBody>
      </p:sp>
    </p:spTree>
    <p:extLst>
      <p:ext uri="{BB962C8B-B14F-4D97-AF65-F5344CB8AC3E}">
        <p14:creationId xmlns:p14="http://schemas.microsoft.com/office/powerpoint/2010/main" val="151768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0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327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00403000000020004" pitchFamily="50" charset="-127"/>
              </a:rPr>
              <a:t>P10. </a:t>
            </a:r>
            <a:r>
              <a:rPr lang="ko-KR" altLang="en-US" sz="1400" b="1" dirty="0">
                <a:latin typeface="맑은 고딕" panose="02000403000000020004" pitchFamily="50" charset="-127"/>
              </a:rPr>
              <a:t>종합 마무리</a:t>
            </a:r>
            <a:r>
              <a:rPr lang="en-US" altLang="ko-KR" sz="1400" b="1" dirty="0">
                <a:latin typeface="맑은 고딕" panose="02000403000000020004" pitchFamily="50" charset="-127"/>
              </a:rPr>
              <a:t>: wiki.js </a:t>
            </a:r>
            <a:r>
              <a:rPr lang="ko-KR" altLang="en-US" sz="1400" b="1" dirty="0">
                <a:latin typeface="맑은 고딕" panose="02000403000000020004" pitchFamily="50" charset="-127"/>
              </a:rPr>
              <a:t>서비스 구성해보기</a:t>
            </a:r>
            <a:endParaRPr lang="ko-KR" altLang="en-US" sz="14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5479385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Wiki.js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서비스를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DB, App, PersistentVolume, Ingress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등을 모두 활용하여 구성해본다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13419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p10-wikijs/oneshot-kill.sh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432561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 dirty="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810293"/>
            <a:ext cx="6396941" cy="3909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801032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3004950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300495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3004950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13110E-5F11-4FBE-9E3F-4C3EEAD591AD}"/>
              </a:ext>
            </a:extLst>
          </p:cNvPr>
          <p:cNvSpPr txBox="1"/>
          <p:nvPr/>
        </p:nvSpPr>
        <p:spPr>
          <a:xfrm>
            <a:off x="652044" y="5563199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25724-406A-4BE3-AC10-26FAA9D7DD8E}"/>
              </a:ext>
            </a:extLst>
          </p:cNvPr>
          <p:cNvSpPr txBox="1"/>
          <p:nvPr/>
        </p:nvSpPr>
        <p:spPr>
          <a:xfrm>
            <a:off x="2150046" y="5563199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EB4CE9-B6F2-4884-8AAD-B8DE5F1C11EC}"/>
              </a:ext>
            </a:extLst>
          </p:cNvPr>
          <p:cNvSpPr txBox="1"/>
          <p:nvPr/>
        </p:nvSpPr>
        <p:spPr>
          <a:xfrm>
            <a:off x="3655159" y="556319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356680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410200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49" y="410200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1697769" y="4230293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1635194" y="3467496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postgres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C08BF0-F62B-4422-BE09-F879DFB84D7D}"/>
              </a:ext>
            </a:extLst>
          </p:cNvPr>
          <p:cNvSpPr/>
          <p:nvPr/>
        </p:nvSpPr>
        <p:spPr>
          <a:xfrm>
            <a:off x="5158241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A5DE6-E27A-43BE-B4DB-3EF9A92D814A}"/>
              </a:ext>
            </a:extLst>
          </p:cNvPr>
          <p:cNvSpPr/>
          <p:nvPr/>
        </p:nvSpPr>
        <p:spPr>
          <a:xfrm>
            <a:off x="5158241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192.168.0.40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1BE4F7-E51E-4D51-97B9-71DC809068DF}"/>
              </a:ext>
            </a:extLst>
          </p:cNvPr>
          <p:cNvSpPr txBox="1"/>
          <p:nvPr/>
        </p:nvSpPr>
        <p:spPr>
          <a:xfrm>
            <a:off x="5211964" y="556319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192.168.0.40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6C104-926F-438E-98DF-6E5408652985}"/>
              </a:ext>
            </a:extLst>
          </p:cNvPr>
          <p:cNvSpPr txBox="1"/>
          <p:nvPr/>
        </p:nvSpPr>
        <p:spPr>
          <a:xfrm>
            <a:off x="5340462" y="3020656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DB81B-03E9-49CD-A3D4-CC024958C9D8}"/>
              </a:ext>
            </a:extLst>
          </p:cNvPr>
          <p:cNvSpPr txBox="1"/>
          <p:nvPr/>
        </p:nvSpPr>
        <p:spPr>
          <a:xfrm>
            <a:off x="5168938" y="4264758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/var/nfs_storage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2831692-BD2E-40A9-88BB-354E4327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79" y="3591563"/>
            <a:ext cx="446468" cy="446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2E1EC-F364-4908-9A26-29359D53E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643997"/>
            <a:ext cx="257378" cy="257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A3586E5-25F7-4339-97AD-13E1BC5CCB3C}"/>
              </a:ext>
            </a:extLst>
          </p:cNvPr>
          <p:cNvSpPr txBox="1"/>
          <p:nvPr/>
        </p:nvSpPr>
        <p:spPr>
          <a:xfrm>
            <a:off x="5568136" y="465058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wikijs/postgres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8C3EC28-CE5E-4236-B274-C63A28FB0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601480"/>
            <a:ext cx="257378" cy="2573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D4F002-91E6-4AB9-9047-77853E96225D}"/>
              </a:ext>
            </a:extLst>
          </p:cNvPr>
          <p:cNvSpPr txBox="1"/>
          <p:nvPr/>
        </p:nvSpPr>
        <p:spPr>
          <a:xfrm>
            <a:off x="2825503" y="3803657"/>
            <a:ext cx="12394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/var/lib/postgresql/data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73202B-49E7-41F9-A7E7-0A94031F6F76}"/>
              </a:ext>
            </a:extLst>
          </p:cNvPr>
          <p:cNvSpPr/>
          <p:nvPr/>
        </p:nvSpPr>
        <p:spPr>
          <a:xfrm>
            <a:off x="652044" y="5131431"/>
            <a:ext cx="4158081" cy="167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PersistentVolume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nfs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: 192.168.0.40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F0216-3449-45EB-9CD9-9F5DF8FDDF38}"/>
              </a:ext>
            </a:extLst>
          </p:cNvPr>
          <p:cNvSpPr txBox="1"/>
          <p:nvPr/>
        </p:nvSpPr>
        <p:spPr>
          <a:xfrm>
            <a:off x="6808617" y="2709922"/>
            <a:ext cx="2159214" cy="214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 </a:t>
            </a:r>
            <a:r>
              <a:rPr lang="en-US" altLang="ko-KR" sz="1000" b="1">
                <a:latin typeface="맑은 고딕" panose="02000403000000020004" pitchFamily="50" charset="-127"/>
                <a:ea typeface="맑은 고딕" panose="02000403000000020004" pitchFamily="50" charset="-127"/>
              </a:rPr>
              <a:t>wikijs-app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PersistentVolume </a:t>
            </a:r>
            <a:r>
              <a:rPr lang="en-US" altLang="ko-KR" sz="1000" b="1">
                <a:latin typeface="맑은 고딕" panose="02000403000000020004" pitchFamily="50" charset="-127"/>
              </a:rPr>
              <a:t>pv-wikijs-postgres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postgres Pod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DB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저장소를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PV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에 연결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 Pod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에 연결하기 위한 서비스 </a:t>
            </a:r>
            <a:r>
              <a:rPr lang="en-US" altLang="ko-KR" sz="1000" b="1">
                <a:latin typeface="맑은 고딕" panose="02000403000000020004" pitchFamily="50" charset="-127"/>
              </a:rPr>
              <a:t>wikijs</a:t>
            </a:r>
            <a:r>
              <a:rPr lang="en-US" altLang="ko-KR" sz="1000">
                <a:latin typeface="맑은 고딕" panose="02000403000000020004" pitchFamily="50" charset="-127"/>
              </a:rPr>
              <a:t> </a:t>
            </a:r>
            <a:r>
              <a:rPr lang="ko-KR" altLang="en-US" sz="1000">
                <a:latin typeface="맑은 고딕" panose="02000403000000020004" pitchFamily="50" charset="-127"/>
              </a:rPr>
              <a:t>생성 </a:t>
            </a:r>
            <a:r>
              <a:rPr lang="en-US" altLang="ko-KR" sz="1000">
                <a:latin typeface="맑은 고딕" panose="02000403000000020004" pitchFamily="50" charset="-127"/>
              </a:rPr>
              <a:t>(ClusterIp </a:t>
            </a:r>
            <a:r>
              <a:rPr lang="ko-KR" altLang="en-US" sz="1000">
                <a:latin typeface="맑은 고딕" panose="02000403000000020004" pitchFamily="50" charset="-127"/>
              </a:rPr>
              <a:t>유형</a:t>
            </a:r>
            <a:r>
              <a:rPr lang="en-US" altLang="ko-KR" sz="1000">
                <a:latin typeface="맑은 고딕" panose="0200040300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ingress </a:t>
            </a:r>
            <a:r>
              <a:rPr lang="ko-KR" altLang="en-US" sz="1000">
                <a:latin typeface="맑은 고딕" panose="02000403000000020004" pitchFamily="50" charset="-127"/>
              </a:rPr>
              <a:t>연결</a:t>
            </a:r>
            <a:endParaRPr lang="en-US" altLang="ko-KR" sz="1000">
              <a:latin typeface="맑은 고딕" panose="0200040300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7A178E-BC1B-472B-8333-0C4168E1A0BC}"/>
              </a:ext>
            </a:extLst>
          </p:cNvPr>
          <p:cNvSpPr/>
          <p:nvPr/>
        </p:nvSpPr>
        <p:spPr>
          <a:xfrm>
            <a:off x="652044" y="4911898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http://wikijs.192.168.0.100.sslip.io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172808-5D55-4D16-ADF0-3074855642B3}"/>
              </a:ext>
            </a:extLst>
          </p:cNvPr>
          <p:cNvSpPr txBox="1"/>
          <p:nvPr/>
        </p:nvSpPr>
        <p:spPr>
          <a:xfrm>
            <a:off x="243281" y="2106619"/>
            <a:ext cx="651824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File Server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에 공유 폴더를 미리 생성해야 한다</a:t>
            </a:r>
            <a:r>
              <a:rPr lang="en-US" altLang="ko-KR" sz="1200" dirty="0">
                <a:latin typeface="맑은 고딕" panose="02000403000000020004" pitchFamily="50" charset="-127"/>
              </a:rPr>
              <a:t>. /var/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nfs_storage</a:t>
            </a:r>
            <a:r>
              <a:rPr lang="en-US" altLang="ko-KR" sz="1200" dirty="0">
                <a:latin typeface="맑은 고딕" panose="02000403000000020004" pitchFamily="50" charset="-127"/>
              </a:rPr>
              <a:t>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wikijs</a:t>
            </a:r>
            <a:r>
              <a:rPr lang="en-US" altLang="ko-KR" sz="1200" dirty="0">
                <a:latin typeface="맑은 고딕" panose="02000403000000020004" pitchFamily="50" charset="-127"/>
              </a:rPr>
              <a:t>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postgres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D7747F-CFAE-4614-A662-D1A4874BB650}"/>
              </a:ext>
            </a:extLst>
          </p:cNvPr>
          <p:cNvSpPr txBox="1"/>
          <p:nvPr/>
        </p:nvSpPr>
        <p:spPr>
          <a:xfrm>
            <a:off x="243281" y="1728887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49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43595B-51A2-4E9A-9638-57EFA11DD7A2}"/>
              </a:ext>
            </a:extLst>
          </p:cNvPr>
          <p:cNvSpPr/>
          <p:nvPr/>
        </p:nvSpPr>
        <p:spPr>
          <a:xfrm>
            <a:off x="318782" y="662730"/>
            <a:ext cx="8506436" cy="4823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33670-CB19-467A-8931-E9A20CE3E949}"/>
              </a:ext>
            </a:extLst>
          </p:cNvPr>
          <p:cNvSpPr/>
          <p:nvPr/>
        </p:nvSpPr>
        <p:spPr>
          <a:xfrm>
            <a:off x="587230" y="854469"/>
            <a:ext cx="6323663" cy="39167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실습환경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C8E71-A00D-4BAF-BD61-C8D96B956B7A}"/>
              </a:ext>
            </a:extLst>
          </p:cNvPr>
          <p:cNvSpPr/>
          <p:nvPr/>
        </p:nvSpPr>
        <p:spPr>
          <a:xfrm>
            <a:off x="2307688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7DFB6C-A26C-4947-89AF-656DF676A760}"/>
              </a:ext>
            </a:extLst>
          </p:cNvPr>
          <p:cNvSpPr/>
          <p:nvPr/>
        </p:nvSpPr>
        <p:spPr>
          <a:xfrm>
            <a:off x="2307688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12558-6077-4206-8118-A823A750ABF4}"/>
              </a:ext>
            </a:extLst>
          </p:cNvPr>
          <p:cNvSpPr/>
          <p:nvPr/>
        </p:nvSpPr>
        <p:spPr>
          <a:xfrm>
            <a:off x="813854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34349-5052-49B1-8704-92AF1B2EC351}"/>
              </a:ext>
            </a:extLst>
          </p:cNvPr>
          <p:cNvSpPr/>
          <p:nvPr/>
        </p:nvSpPr>
        <p:spPr>
          <a:xfrm>
            <a:off x="813854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ED9FD-374F-4515-A1CD-341F7995DAC0}"/>
              </a:ext>
            </a:extLst>
          </p:cNvPr>
          <p:cNvSpPr/>
          <p:nvPr/>
        </p:nvSpPr>
        <p:spPr>
          <a:xfrm>
            <a:off x="3824080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59D467-BD64-45F9-AE6B-6C74E0FBCBF7}"/>
              </a:ext>
            </a:extLst>
          </p:cNvPr>
          <p:cNvSpPr/>
          <p:nvPr/>
        </p:nvSpPr>
        <p:spPr>
          <a:xfrm>
            <a:off x="3824080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1026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B791FE38-23F2-4869-A854-BAF355C2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7" y="1579177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6866E6-5985-47E9-8E4D-7931617B14C9}"/>
              </a:ext>
            </a:extLst>
          </p:cNvPr>
          <p:cNvSpPr txBox="1"/>
          <p:nvPr/>
        </p:nvSpPr>
        <p:spPr>
          <a:xfrm>
            <a:off x="913263" y="1100667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FE3AE-46F3-47C1-B272-9E0D26B169CB}"/>
              </a:ext>
            </a:extLst>
          </p:cNvPr>
          <p:cNvSpPr txBox="1"/>
          <p:nvPr/>
        </p:nvSpPr>
        <p:spPr>
          <a:xfrm>
            <a:off x="2303704" y="110066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FDA5B-8B6A-46D3-9248-25EAE8E0B0DD}"/>
              </a:ext>
            </a:extLst>
          </p:cNvPr>
          <p:cNvSpPr txBox="1"/>
          <p:nvPr/>
        </p:nvSpPr>
        <p:spPr>
          <a:xfrm>
            <a:off x="3806470" y="1100667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1BE72-C77F-41E4-A46B-B2F340676195}"/>
              </a:ext>
            </a:extLst>
          </p:cNvPr>
          <p:cNvSpPr txBox="1"/>
          <p:nvPr/>
        </p:nvSpPr>
        <p:spPr>
          <a:xfrm>
            <a:off x="874688" y="2236583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A6F28-E770-477F-B1D3-AD614C0FED5C}"/>
              </a:ext>
            </a:extLst>
          </p:cNvPr>
          <p:cNvSpPr txBox="1"/>
          <p:nvPr/>
        </p:nvSpPr>
        <p:spPr>
          <a:xfrm>
            <a:off x="2323266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A6234-0E28-433E-B6F5-2BA2E98B9A7F}"/>
              </a:ext>
            </a:extLst>
          </p:cNvPr>
          <p:cNvSpPr txBox="1"/>
          <p:nvPr/>
        </p:nvSpPr>
        <p:spPr>
          <a:xfrm>
            <a:off x="5539375" y="441387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A4E81-00EE-4797-AB9E-E853AFD00F19}"/>
              </a:ext>
            </a:extLst>
          </p:cNvPr>
          <p:cNvSpPr/>
          <p:nvPr/>
        </p:nvSpPr>
        <p:spPr>
          <a:xfrm>
            <a:off x="587228" y="4950446"/>
            <a:ext cx="6323663" cy="291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    Vagrant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1A549-9777-4A1F-89CE-734E68693FD3}"/>
              </a:ext>
            </a:extLst>
          </p:cNvPr>
          <p:cNvSpPr txBox="1"/>
          <p:nvPr/>
        </p:nvSpPr>
        <p:spPr>
          <a:xfrm>
            <a:off x="7494032" y="495044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Windows 10 PC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DA3FC-4B51-4190-8B2B-3946C6114230}"/>
              </a:ext>
            </a:extLst>
          </p:cNvPr>
          <p:cNvSpPr/>
          <p:nvPr/>
        </p:nvSpPr>
        <p:spPr>
          <a:xfrm>
            <a:off x="7225076" y="1098958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FA44E-ED84-4826-804E-0122333A8013}"/>
              </a:ext>
            </a:extLst>
          </p:cNvPr>
          <p:cNvSpPr txBox="1"/>
          <p:nvPr/>
        </p:nvSpPr>
        <p:spPr>
          <a:xfrm>
            <a:off x="7566515" y="113907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Tabby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F1559-44C5-4645-94FA-144B6011E941}"/>
              </a:ext>
            </a:extLst>
          </p:cNvPr>
          <p:cNvSpPr txBox="1"/>
          <p:nvPr/>
        </p:nvSpPr>
        <p:spPr>
          <a:xfrm>
            <a:off x="7237659" y="1447156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ssh client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Port Forwarding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48B13-DA8D-468B-B46E-B1BF9C2E22F0}"/>
              </a:ext>
            </a:extLst>
          </p:cNvPr>
          <p:cNvSpPr/>
          <p:nvPr/>
        </p:nvSpPr>
        <p:spPr>
          <a:xfrm>
            <a:off x="7225076" y="2263027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2415F0-E73D-413E-AE97-5E76AA8F85BE}"/>
              </a:ext>
            </a:extLst>
          </p:cNvPr>
          <p:cNvSpPr txBox="1"/>
          <p:nvPr/>
        </p:nvSpPr>
        <p:spPr>
          <a:xfrm>
            <a:off x="7564880" y="230314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Lens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3C8A83-813A-4EEB-9D11-21862CF7B1FC}"/>
              </a:ext>
            </a:extLst>
          </p:cNvPr>
          <p:cNvSpPr txBox="1"/>
          <p:nvPr/>
        </p:nvSpPr>
        <p:spPr>
          <a:xfrm>
            <a:off x="998779" y="327732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971555-7678-4372-96D1-4F1289750EFC}"/>
              </a:ext>
            </a:extLst>
          </p:cNvPr>
          <p:cNvSpPr txBox="1"/>
          <p:nvPr/>
        </p:nvSpPr>
        <p:spPr>
          <a:xfrm>
            <a:off x="7257960" y="27047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관리자 </a:t>
            </a:r>
            <a:b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대시보드</a:t>
            </a:r>
          </a:p>
        </p:txBody>
      </p:sp>
      <p:pic>
        <p:nvPicPr>
          <p:cNvPr id="1030" name="Picture 6" descr="vagrant · GitHub Topics · GitHub">
            <a:extLst>
              <a:ext uri="{FF2B5EF4-FFF2-40B4-BE49-F238E27FC236}">
                <a16:creationId xmlns:a16="http://schemas.microsoft.com/office/drawing/2014/main" id="{E0409FD1-9D8D-4CD4-B330-6DC6E5FA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0" y="4984656"/>
            <a:ext cx="237614" cy="23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Virtualbox logo.png - Wikimedia Commons">
            <a:extLst>
              <a:ext uri="{FF2B5EF4-FFF2-40B4-BE49-F238E27FC236}">
                <a16:creationId xmlns:a16="http://schemas.microsoft.com/office/drawing/2014/main" id="{0EB35BCD-B665-4300-B8EC-15E946A6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4" y="4450358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6C345A5-B3D6-43B8-9813-F4051358C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291" y="1175456"/>
            <a:ext cx="202378" cy="202378"/>
          </a:xfrm>
          <a:prstGeom prst="rect">
            <a:avLst/>
          </a:prstGeom>
        </p:spPr>
      </p:pic>
      <p:pic>
        <p:nvPicPr>
          <p:cNvPr id="1038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B7A3E63D-602F-459A-88CB-B9E7CF09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3" y="3331561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파일:Windows logo - 2012.png - 위키백과, 우리 모두의 백과사전">
            <a:extLst>
              <a:ext uri="{FF2B5EF4-FFF2-40B4-BE49-F238E27FC236}">
                <a16:creationId xmlns:a16="http://schemas.microsoft.com/office/drawing/2014/main" id="{DAB13136-943B-41C0-8E93-DE9D25C8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61" y="4950446"/>
            <a:ext cx="252633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od1">
            <a:extLst>
              <a:ext uri="{FF2B5EF4-FFF2-40B4-BE49-F238E27FC236}">
                <a16:creationId xmlns:a16="http://schemas.microsoft.com/office/drawing/2014/main" id="{2211757E-8594-46D8-8FBF-1D402683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4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od1">
            <a:extLst>
              <a:ext uri="{FF2B5EF4-FFF2-40B4-BE49-F238E27FC236}">
                <a16:creationId xmlns:a16="http://schemas.microsoft.com/office/drawing/2014/main" id="{8A8BEEB5-726E-4B6B-ADF2-2BD8F0F9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9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1">
            <a:extLst>
              <a:ext uri="{FF2B5EF4-FFF2-40B4-BE49-F238E27FC236}">
                <a16:creationId xmlns:a16="http://schemas.microsoft.com/office/drawing/2014/main" id="{75DE85F6-B79D-47BC-B501-00659042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5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od1">
            <a:extLst>
              <a:ext uri="{FF2B5EF4-FFF2-40B4-BE49-F238E27FC236}">
                <a16:creationId xmlns:a16="http://schemas.microsoft.com/office/drawing/2014/main" id="{4D3A5038-D397-4C15-9008-E183231B9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7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od1">
            <a:extLst>
              <a:ext uri="{FF2B5EF4-FFF2-40B4-BE49-F238E27FC236}">
                <a16:creationId xmlns:a16="http://schemas.microsoft.com/office/drawing/2014/main" id="{5064D69D-F913-4C44-9917-1F2930ED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2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pod1">
            <a:extLst>
              <a:ext uri="{FF2B5EF4-FFF2-40B4-BE49-F238E27FC236}">
                <a16:creationId xmlns:a16="http://schemas.microsoft.com/office/drawing/2014/main" id="{12069782-3B6E-4D3A-9CF3-B7D7AA86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8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16B5E57-FE76-4647-AD34-3A924713B047}"/>
              </a:ext>
            </a:extLst>
          </p:cNvPr>
          <p:cNvSpPr txBox="1"/>
          <p:nvPr/>
        </p:nvSpPr>
        <p:spPr>
          <a:xfrm>
            <a:off x="3836125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E0D124-5205-4E83-86BD-B5199478B8D7}"/>
              </a:ext>
            </a:extLst>
          </p:cNvPr>
          <p:cNvSpPr txBox="1"/>
          <p:nvPr/>
        </p:nvSpPr>
        <p:spPr>
          <a:xfrm>
            <a:off x="874688" y="3481384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8AB469-DB34-4A69-AD95-7C9F6AEF7C8E}"/>
              </a:ext>
            </a:extLst>
          </p:cNvPr>
          <p:cNvSpPr/>
          <p:nvPr/>
        </p:nvSpPr>
        <p:spPr>
          <a:xfrm>
            <a:off x="7225076" y="3427096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302E3-E636-46C1-8226-C9F3F5DF5748}"/>
              </a:ext>
            </a:extLst>
          </p:cNvPr>
          <p:cNvSpPr txBox="1"/>
          <p:nvPr/>
        </p:nvSpPr>
        <p:spPr>
          <a:xfrm>
            <a:off x="7520875" y="346721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Postman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3E3C75-EFCC-4784-8FBC-5B98BCAE5B22}"/>
              </a:ext>
            </a:extLst>
          </p:cNvPr>
          <p:cNvSpPr txBox="1"/>
          <p:nvPr/>
        </p:nvSpPr>
        <p:spPr>
          <a:xfrm>
            <a:off x="7257960" y="386882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API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테스트</a:t>
            </a:r>
          </a:p>
        </p:txBody>
      </p:sp>
      <p:pic>
        <p:nvPicPr>
          <p:cNvPr id="55" name="Picture 12" descr="Postman Logo PNG Vector (SVG) Free Download">
            <a:extLst>
              <a:ext uri="{FF2B5EF4-FFF2-40B4-BE49-F238E27FC236}">
                <a16:creationId xmlns:a16="http://schemas.microsoft.com/office/drawing/2014/main" id="{0C03B6F8-1870-4775-A51D-7395E871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95" y="3513220"/>
            <a:ext cx="164791" cy="1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C66CF-1D26-494B-A4FD-5CAC790F2FC4}"/>
              </a:ext>
            </a:extLst>
          </p:cNvPr>
          <p:cNvSpPr/>
          <p:nvPr/>
        </p:nvSpPr>
        <p:spPr>
          <a:xfrm>
            <a:off x="5355806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DE4335-EC66-4727-933D-91E061175C75}"/>
              </a:ext>
            </a:extLst>
          </p:cNvPr>
          <p:cNvSpPr/>
          <p:nvPr/>
        </p:nvSpPr>
        <p:spPr>
          <a:xfrm>
            <a:off x="5355806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551B88-93CB-4024-8877-6AD74A36370E}"/>
              </a:ext>
            </a:extLst>
          </p:cNvPr>
          <p:cNvSpPr txBox="1"/>
          <p:nvPr/>
        </p:nvSpPr>
        <p:spPr>
          <a:xfrm>
            <a:off x="5539375" y="110066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A55D35-9D91-441D-A9C8-9BDD1957E1AF}"/>
              </a:ext>
            </a:extLst>
          </p:cNvPr>
          <p:cNvSpPr txBox="1"/>
          <p:nvPr/>
        </p:nvSpPr>
        <p:spPr>
          <a:xfrm>
            <a:off x="5367851" y="234476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71773-FD4B-4E5D-9ED1-E80F87E129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92" y="1671574"/>
            <a:ext cx="446468" cy="446468"/>
          </a:xfrm>
          <a:prstGeom prst="rect">
            <a:avLst/>
          </a:prstGeom>
        </p:spPr>
      </p:pic>
      <p:pic>
        <p:nvPicPr>
          <p:cNvPr id="2054" name="Picture 6" descr="Lens | The Kubernetes IDE">
            <a:extLst>
              <a:ext uri="{FF2B5EF4-FFF2-40B4-BE49-F238E27FC236}">
                <a16:creationId xmlns:a16="http://schemas.microsoft.com/office/drawing/2014/main" id="{982DE925-694F-4E86-9461-141D60CC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243" y="2328329"/>
            <a:ext cx="237577" cy="23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3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P0. Prepare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46253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실습에 필요한 프로그램들을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2" y="1024098"/>
            <a:ext cx="8061821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39533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관리자 권한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p0-prepare\oneshot-kill.bat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13225"/>
            <a:ext cx="1627369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설치되는 프로그램들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71771"/>
              </p:ext>
            </p:extLst>
          </p:nvPr>
        </p:nvGraphicFramePr>
        <p:xfrm>
          <a:off x="377503" y="2396528"/>
          <a:ext cx="8061822" cy="360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55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3976595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2623372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프로그램명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비고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Choco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윈도우용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CLI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기반 패키지 설치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Virtualbox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가상화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버전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6.1.30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설치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VirtualBox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자동화 도구</a:t>
                      </a:r>
                      <a:endParaRPr lang="en-US" altLang="ko-KR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파일에 정의된 내용대로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을 생성함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Tabby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SSH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터미널 접속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640092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Postman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Http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프로토콜 기반의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API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테스팅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Typora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Markdown(.md)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 편집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6946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Lens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쿠버네티스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관리자용 대시보드 프로그램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0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5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P1. VritualBox VM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8921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실습을 위한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 생성한다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416011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p1-virtualbox-setup\oneshot-kill.bat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VM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 정보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4525"/>
              </p:ext>
            </p:extLst>
          </p:nvPr>
        </p:nvGraphicFramePr>
        <p:xfrm>
          <a:off x="377503" y="2406963"/>
          <a:ext cx="8061825" cy="216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923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679809187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항목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VM3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공통사항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Resources: 2 Core, 2GB Ram, 10GB HDD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OS: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Ubuntu 20.04.4 LTS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계정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: k8s / k8s (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패스워드 동일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마스터 노드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Hostname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k8s-master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IP (</a:t>
                      </a:r>
                      <a:r>
                        <a:rPr lang="en-US" altLang="ko-KR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HostOnly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)</a:t>
                      </a:r>
                      <a:b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</a:b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- VM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간 상호통신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, </a:t>
                      </a:r>
                      <a:r>
                        <a:rPr lang="en-US" altLang="ko-KR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HostPC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통신에 사용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192.168.0.10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192.168.0.20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192.168.0.30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P2. k8s Cluster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38238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쿠버네티스를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54162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3</a:t>
            </a:r>
            <a:r>
              <a:rPr lang="ko-KR" altLang="en-US" sz="1200">
                <a:latin typeface="맑은 고딕" panose="02000403000000020004" pitchFamily="50" charset="-127"/>
              </a:rPr>
              <a:t>개 노드에서 모두 실행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p2-k8s-cluster-setup/oneshot-kill.sh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8CA0-E427-4F05-9EFA-0664CD59B813}"/>
              </a:ext>
            </a:extLst>
          </p:cNvPr>
          <p:cNvSpPr txBox="1"/>
          <p:nvPr/>
        </p:nvSpPr>
        <p:spPr>
          <a:xfrm>
            <a:off x="243281" y="2401391"/>
            <a:ext cx="748955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마스터 노드에서 실행한 후 거의 마지막에 출력하는 </a:t>
            </a: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kubeadm join …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명령어를 복사하여 워커노드에서 각각 실행해야 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0493C-0AD0-4FCF-A36D-C5D52158353E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3051268"/>
            <a:ext cx="120417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설치 후 구성도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63A25-D660-4B7A-9D0C-A51FF157961C}"/>
              </a:ext>
            </a:extLst>
          </p:cNvPr>
          <p:cNvSpPr txBox="1"/>
          <p:nvPr/>
        </p:nvSpPr>
        <p:spPr>
          <a:xfrm>
            <a:off x="5333255" y="3429329"/>
            <a:ext cx="3587842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클러스터 내부 네트워크는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192.168.0.0/24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사용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775E96-E3F4-4AF9-BF4D-CA66EDB03C4D}"/>
              </a:ext>
            </a:extLst>
          </p:cNvPr>
          <p:cNvSpPr/>
          <p:nvPr/>
        </p:nvSpPr>
        <p:spPr>
          <a:xfrm>
            <a:off x="364586" y="3429000"/>
            <a:ext cx="4723001" cy="3038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96CF7B-C8C8-4C98-8E0B-6AB9B13ADC39}"/>
              </a:ext>
            </a:extLst>
          </p:cNvPr>
          <p:cNvSpPr txBox="1"/>
          <p:nvPr/>
        </p:nvSpPr>
        <p:spPr>
          <a:xfrm>
            <a:off x="3727271" y="6140579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8" descr="File:Virtualbox logo.png - Wikimedia Commons">
            <a:extLst>
              <a:ext uri="{FF2B5EF4-FFF2-40B4-BE49-F238E27FC236}">
                <a16:creationId xmlns:a16="http://schemas.microsoft.com/office/drawing/2014/main" id="{BA5731EC-C797-455C-A599-3A344DF4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60" y="6177067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B3F0D5-A293-436D-9AE6-D19F9F61A641}"/>
              </a:ext>
            </a:extLst>
          </p:cNvPr>
          <p:cNvSpPr/>
          <p:nvPr/>
        </p:nvSpPr>
        <p:spPr>
          <a:xfrm>
            <a:off x="2085044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30E422-9282-468F-9278-A59366F953F1}"/>
              </a:ext>
            </a:extLst>
          </p:cNvPr>
          <p:cNvSpPr/>
          <p:nvPr/>
        </p:nvSpPr>
        <p:spPr>
          <a:xfrm>
            <a:off x="2085044" y="5360565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0D27D94-B38B-4781-82A8-5A64909FAB79}"/>
              </a:ext>
            </a:extLst>
          </p:cNvPr>
          <p:cNvSpPr/>
          <p:nvPr/>
        </p:nvSpPr>
        <p:spPr>
          <a:xfrm>
            <a:off x="591210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430F14A-3B3C-42A5-BA22-A5950BCF5E15}"/>
              </a:ext>
            </a:extLst>
          </p:cNvPr>
          <p:cNvSpPr/>
          <p:nvPr/>
        </p:nvSpPr>
        <p:spPr>
          <a:xfrm>
            <a:off x="591210" y="5360565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7C103D-6910-4301-8207-7F8613AB30D0}"/>
              </a:ext>
            </a:extLst>
          </p:cNvPr>
          <p:cNvSpPr/>
          <p:nvPr/>
        </p:nvSpPr>
        <p:spPr>
          <a:xfrm>
            <a:off x="3601436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0E2ED1-683D-4385-B041-355592D4F548}"/>
              </a:ext>
            </a:extLst>
          </p:cNvPr>
          <p:cNvSpPr/>
          <p:nvPr/>
        </p:nvSpPr>
        <p:spPr>
          <a:xfrm>
            <a:off x="3601436" y="5360565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60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A9C58677-ECD1-4FC7-8123-86FA50061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3" y="4008534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4B19660-AFFB-4B17-B66E-A09528EBE1EA}"/>
              </a:ext>
            </a:extLst>
          </p:cNvPr>
          <p:cNvSpPr txBox="1"/>
          <p:nvPr/>
        </p:nvSpPr>
        <p:spPr>
          <a:xfrm>
            <a:off x="690619" y="3530024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3E7A30-98A6-48F4-A161-6D8C0DB23021}"/>
              </a:ext>
            </a:extLst>
          </p:cNvPr>
          <p:cNvSpPr txBox="1"/>
          <p:nvPr/>
        </p:nvSpPr>
        <p:spPr>
          <a:xfrm>
            <a:off x="2081060" y="353002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109A60-6968-4070-A4C3-DE32D1AD3E92}"/>
              </a:ext>
            </a:extLst>
          </p:cNvPr>
          <p:cNvSpPr txBox="1"/>
          <p:nvPr/>
        </p:nvSpPr>
        <p:spPr>
          <a:xfrm>
            <a:off x="3583826" y="3530024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FC79C1-96F5-4578-BB87-1C02F88612C6}"/>
              </a:ext>
            </a:extLst>
          </p:cNvPr>
          <p:cNvSpPr txBox="1"/>
          <p:nvPr/>
        </p:nvSpPr>
        <p:spPr>
          <a:xfrm>
            <a:off x="652044" y="4665940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3EFB23-865E-4EF6-90DB-0086407C8344}"/>
              </a:ext>
            </a:extLst>
          </p:cNvPr>
          <p:cNvSpPr txBox="1"/>
          <p:nvPr/>
        </p:nvSpPr>
        <p:spPr>
          <a:xfrm>
            <a:off x="2150046" y="4665940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3C8DC8-D1BB-4039-A7B2-72E179589C00}"/>
              </a:ext>
            </a:extLst>
          </p:cNvPr>
          <p:cNvSpPr txBox="1"/>
          <p:nvPr/>
        </p:nvSpPr>
        <p:spPr>
          <a:xfrm>
            <a:off x="3655159" y="4665940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P3. Dashboard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383149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대시보드 및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Lens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에서 접속 가능하도록 설정한다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85714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p3-dashboard-setup/oneshot-kill.sh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1853130"/>
            <a:ext cx="1515158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대시보드 접속 주소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A392F-FD50-4409-A386-293B3271F7E0}"/>
              </a:ext>
            </a:extLst>
          </p:cNvPr>
          <p:cNvSpPr txBox="1"/>
          <p:nvPr/>
        </p:nvSpPr>
        <p:spPr>
          <a:xfrm>
            <a:off x="243281" y="2231837"/>
            <a:ext cx="208101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https://192.168.0.10:30443/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DC976-1E9D-4A33-A799-E7E04D24A623}"/>
              </a:ext>
            </a:extLst>
          </p:cNvPr>
          <p:cNvSpPr txBox="1"/>
          <p:nvPr/>
        </p:nvSpPr>
        <p:spPr>
          <a:xfrm>
            <a:off x="243281" y="2763899"/>
            <a:ext cx="920445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latin typeface="맑은 고딕" panose="02000403000000020004" pitchFamily="50" charset="-127"/>
              </a:defRPr>
            </a:lvl1pPr>
          </a:lstStyle>
          <a:p>
            <a:r>
              <a:rPr lang="en-US" altLang="ko-KR"/>
              <a:t>Lens </a:t>
            </a:r>
            <a:r>
              <a:rPr lang="ko-KR" altLang="en-US"/>
              <a:t>접속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91102-A408-4B79-BBB2-BD43FCF9EFC3}"/>
              </a:ext>
            </a:extLst>
          </p:cNvPr>
          <p:cNvSpPr txBox="1"/>
          <p:nvPr/>
        </p:nvSpPr>
        <p:spPr>
          <a:xfrm>
            <a:off x="243281" y="3142606"/>
            <a:ext cx="327365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~/.</a:t>
            </a:r>
            <a:r>
              <a:rPr lang="en-US" altLang="ko-KR" sz="1200" dirty="0" err="1">
                <a:latin typeface="맑은 고딕" panose="02000403000000020004" pitchFamily="50" charset="-127"/>
              </a:rPr>
              <a:t>kube</a:t>
            </a:r>
            <a:r>
              <a:rPr lang="en-US" altLang="ko-KR" sz="1200" dirty="0">
                <a:latin typeface="맑은 고딕" panose="02000403000000020004" pitchFamily="50" charset="-127"/>
              </a:rPr>
              <a:t>/config</a:t>
            </a:r>
            <a:r>
              <a:rPr lang="ko-KR" altLang="en-US" sz="1200" dirty="0">
                <a:latin typeface="맑은 고딕" panose="02000403000000020004" pitchFamily="50" charset="-127"/>
              </a:rPr>
              <a:t>의 내용을 </a:t>
            </a:r>
            <a:r>
              <a:rPr lang="en-US" altLang="ko-KR" sz="1200" dirty="0">
                <a:latin typeface="맑은 고딕" panose="02000403000000020004" pitchFamily="50" charset="-127"/>
              </a:rPr>
              <a:t>Lens</a:t>
            </a:r>
            <a:r>
              <a:rPr lang="ko-KR" altLang="en-US" sz="1200" dirty="0">
                <a:latin typeface="맑은 고딕" panose="02000403000000020004" pitchFamily="50" charset="-127"/>
              </a:rPr>
              <a:t>에 </a:t>
            </a:r>
            <a:r>
              <a:rPr lang="ko-KR" altLang="en-US" sz="1200" dirty="0" err="1">
                <a:latin typeface="맑은 고딕" panose="02000403000000020004" pitchFamily="50" charset="-127"/>
              </a:rPr>
              <a:t>붙여넣는다</a:t>
            </a:r>
            <a:r>
              <a:rPr lang="en-US" altLang="ko-KR" sz="1200" dirty="0">
                <a:latin typeface="맑은 고딕" panose="02000403000000020004" pitchFamily="50" charset="-127"/>
              </a:rPr>
              <a:t>.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6B8086-1830-4017-AA31-D9A87652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3" y="3521503"/>
            <a:ext cx="4630723" cy="28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P4.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데모 서비스 배포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3268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오픈소스 솔루션인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imaginar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클러스터에 배포한다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05591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(</a:t>
            </a:r>
            <a:r>
              <a:rPr lang="en-US" altLang="ko-KR" sz="1200" dirty="0" err="1">
                <a:latin typeface="맑은 고딕" panose="02000403000000020004" pitchFamily="50" charset="-127"/>
              </a:rPr>
              <a:t>ssh</a:t>
            </a:r>
            <a:r>
              <a:rPr lang="en-US" altLang="ko-KR" sz="1200" dirty="0">
                <a:latin typeface="맑은 고딕" panose="02000403000000020004" pitchFamily="50" charset="-127"/>
              </a:rPr>
              <a:t>, </a:t>
            </a:r>
            <a:r>
              <a:rPr lang="ko-KR" altLang="en-US" sz="1200" dirty="0" err="1">
                <a:latin typeface="맑은 고딕" panose="02000403000000020004" pitchFamily="50" charset="-127"/>
              </a:rPr>
              <a:t>마스터노드</a:t>
            </a:r>
            <a:r>
              <a:rPr lang="en-US" altLang="ko-KR" sz="1200" dirty="0">
                <a:latin typeface="맑은 고딕" panose="02000403000000020004" pitchFamily="50" charset="-127"/>
              </a:rPr>
              <a:t>) </a:t>
            </a:r>
            <a:r>
              <a:rPr lang="en-US" altLang="ko-KR" sz="1200" b="1" dirty="0">
                <a:latin typeface="맑은 고딕" panose="02000403000000020004" pitchFamily="50" charset="-127"/>
              </a:rPr>
              <a:t>p4-demo-service-deploy/oneshot-kill.sh</a:t>
            </a:r>
            <a:endParaRPr lang="ko-KR" altLang="en-US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1853130"/>
            <a:ext cx="1311578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</a:rPr>
              <a:t>API </a:t>
            </a:r>
            <a:r>
              <a:rPr lang="ko-KR" altLang="en-US" sz="1400" b="1">
                <a:latin typeface="맑은 고딕" panose="02000403000000020004" pitchFamily="50" charset="-127"/>
              </a:rPr>
              <a:t>접속 테스트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A392F-FD50-4409-A386-293B3271F7E0}"/>
              </a:ext>
            </a:extLst>
          </p:cNvPr>
          <p:cNvSpPr txBox="1"/>
          <p:nvPr/>
        </p:nvSpPr>
        <p:spPr>
          <a:xfrm>
            <a:off x="243281" y="2231837"/>
            <a:ext cx="429014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curl -H "API-Key: awesome-k8s" 192.168.0.10:30000/health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1" y="2636603"/>
            <a:ext cx="120417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설치 후 구성도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3014335"/>
            <a:ext cx="6173374" cy="2883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2E8819-DD33-4D20-A660-217D32337295}"/>
              </a:ext>
            </a:extLst>
          </p:cNvPr>
          <p:cNvSpPr txBox="1"/>
          <p:nvPr/>
        </p:nvSpPr>
        <p:spPr>
          <a:xfrm>
            <a:off x="5117828" y="554544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8" name="Picture 8" descr="File:Virtualbox logo.png - Wikimedia Commons">
            <a:extLst>
              <a:ext uri="{FF2B5EF4-FFF2-40B4-BE49-F238E27FC236}">
                <a16:creationId xmlns:a16="http://schemas.microsoft.com/office/drawing/2014/main" id="{1963778A-778A-4DBC-858B-4F39AEBF6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652" y="5592179"/>
            <a:ext cx="186353" cy="1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0395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039532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0395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3208991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320899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3208991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4" descr="pod1">
            <a:extLst>
              <a:ext uri="{FF2B5EF4-FFF2-40B4-BE49-F238E27FC236}">
                <a16:creationId xmlns:a16="http://schemas.microsoft.com/office/drawing/2014/main" id="{710A13C6-83E0-451A-BBAE-68D9ABF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687501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52044" y="4400543"/>
            <a:ext cx="4161256" cy="271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5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948CFE93-3DC3-4E07-80D5-F073586C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97" y="6102305"/>
            <a:ext cx="473614" cy="47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464CAB8-E32F-4C26-A020-71AA550A3D10}"/>
              </a:ext>
            </a:extLst>
          </p:cNvPr>
          <p:cNvSpPr txBox="1"/>
          <p:nvPr/>
        </p:nvSpPr>
        <p:spPr>
          <a:xfrm>
            <a:off x="2960220" y="6062113"/>
            <a:ext cx="2071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  <a:hlinkClick r:id="rId6"/>
              </a:rPr>
              <a:t>http://192.168.0.10:30000/health</a:t>
            </a:r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r>
              <a:rPr lang="en-US" altLang="ko-KR" sz="1000" dirty="0">
                <a:latin typeface="맑은 고딕" panose="02000403000000020004" pitchFamily="50" charset="-127"/>
                <a:hlinkClick r:id="rId7"/>
              </a:rPr>
              <a:t>http://192.168.0.20:30000/health</a:t>
            </a:r>
            <a:endParaRPr lang="en-US" altLang="ko-KR" sz="1000" dirty="0">
              <a:latin typeface="맑은 고딕" panose="02000403000000020004" pitchFamily="50" charset="-127"/>
            </a:endParaRPr>
          </a:p>
          <a:p>
            <a:r>
              <a:rPr lang="en-US" altLang="ko-KR" sz="1000" dirty="0">
                <a:latin typeface="맑은 고딕" panose="02000403000000020004" pitchFamily="50" charset="-127"/>
                <a:hlinkClick r:id="rId8"/>
              </a:rPr>
              <a:t>http://192.168.0.30:30000/health</a:t>
            </a:r>
            <a:endParaRPr lang="en-US" altLang="ko-KR" sz="1000" dirty="0">
              <a:latin typeface="맑은 고딕" panose="0200040300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EDCEB-9772-40AE-8784-4730DA74FCD3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1224579" y="5738550"/>
            <a:ext cx="1492525" cy="3637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ED499DB-9D53-4ACA-A16A-13E335CED26B}"/>
              </a:ext>
            </a:extLst>
          </p:cNvPr>
          <p:cNvCxnSpPr>
            <a:cxnSpLocks/>
            <a:stCxn id="55" idx="0"/>
            <a:endCxn id="40" idx="2"/>
          </p:cNvCxnSpPr>
          <p:nvPr/>
        </p:nvCxnSpPr>
        <p:spPr>
          <a:xfrm flipV="1">
            <a:off x="2717104" y="5738549"/>
            <a:ext cx="1309" cy="3637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463631B-8821-42D2-8A68-87FE196EA911}"/>
              </a:ext>
            </a:extLst>
          </p:cNvPr>
          <p:cNvCxnSpPr>
            <a:cxnSpLocks/>
            <a:stCxn id="55" idx="0"/>
            <a:endCxn id="44" idx="2"/>
          </p:cNvCxnSpPr>
          <p:nvPr/>
        </p:nvCxnSpPr>
        <p:spPr>
          <a:xfrm flipV="1">
            <a:off x="2717104" y="5738549"/>
            <a:ext cx="1517701" cy="3637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AC4B906-A317-4DE2-8881-C6B07924204D}"/>
              </a:ext>
            </a:extLst>
          </p:cNvPr>
          <p:cNvCxnSpPr>
            <a:cxnSpLocks/>
            <a:stCxn id="40" idx="0"/>
            <a:endCxn id="54" idx="2"/>
          </p:cNvCxnSpPr>
          <p:nvPr/>
        </p:nvCxnSpPr>
        <p:spPr>
          <a:xfrm flipV="1">
            <a:off x="2718413" y="4672445"/>
            <a:ext cx="14259" cy="36708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E5BB0-9A8D-4BAD-9359-E8648BE41A50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224579" y="4568511"/>
            <a:ext cx="0" cy="4710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133F5E4-AFA3-488E-861E-33BF03C7F0D5}"/>
              </a:ext>
            </a:extLst>
          </p:cNvPr>
          <p:cNvCxnSpPr>
            <a:cxnSpLocks/>
          </p:cNvCxnSpPr>
          <p:nvPr/>
        </p:nvCxnSpPr>
        <p:spPr>
          <a:xfrm flipV="1">
            <a:off x="4234805" y="4568511"/>
            <a:ext cx="0" cy="47102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E645C-0311-4E7B-BCE3-05E78A300953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1242190" y="4145618"/>
            <a:ext cx="1476223" cy="2549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68C5666-24E2-4E16-A415-A51DB367022B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2706580" y="3969449"/>
            <a:ext cx="26092" cy="4310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76FDB7-E5B6-4447-81D9-3160C6EDABED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2718413" y="4145618"/>
            <a:ext cx="1516392" cy="27190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5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P5.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87024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프로그램으로 대량 이미지 변환 서비스를 호출하며 처리속도를 측정한다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20151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p5-load-test/oneshot-kill.sh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1853130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테스트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2230862"/>
            <a:ext cx="4748939" cy="4070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454694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454694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454694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2425519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242551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24255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4" descr="pod1">
            <a:extLst>
              <a:ext uri="{FF2B5EF4-FFF2-40B4-BE49-F238E27FC236}">
                <a16:creationId xmlns:a16="http://schemas.microsoft.com/office/drawing/2014/main" id="{710A13C6-83E0-451A-BBAE-68D9ABF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60" y="2904029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87367" y="3490526"/>
            <a:ext cx="4094183" cy="3171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9000:30000/TCP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E5BB0-9A8D-4BAD-9359-E8648BE41A50}"/>
              </a:ext>
            </a:extLst>
          </p:cNvPr>
          <p:cNvCxnSpPr>
            <a:cxnSpLocks/>
          </p:cNvCxnSpPr>
          <p:nvPr/>
        </p:nvCxnSpPr>
        <p:spPr>
          <a:xfrm flipV="1">
            <a:off x="1224579" y="3971121"/>
            <a:ext cx="0" cy="2948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E645C-0311-4E7B-BCE3-05E78A300953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H="1" flipV="1">
            <a:off x="2734458" y="3362146"/>
            <a:ext cx="1" cy="1283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B7346FA-C936-4D43-B93F-579F38DBB351}"/>
              </a:ext>
            </a:extLst>
          </p:cNvPr>
          <p:cNvSpPr txBox="1"/>
          <p:nvPr/>
        </p:nvSpPr>
        <p:spPr>
          <a:xfrm>
            <a:off x="788253" y="420113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60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972E81B5-543E-46EE-B7C0-2B529852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7" y="4255373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E92B865-3F03-42B2-AAB3-91B2D896A78D}"/>
              </a:ext>
            </a:extLst>
          </p:cNvPr>
          <p:cNvSpPr txBox="1"/>
          <p:nvPr/>
        </p:nvSpPr>
        <p:spPr>
          <a:xfrm>
            <a:off x="594563" y="4440425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jpg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 png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변환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사이즈 조정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워터마크 삽입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: converted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D8EF1-6B8E-4AA0-B6C6-CF62C6151572}"/>
              </a:ext>
            </a:extLst>
          </p:cNvPr>
          <p:cNvSpPr txBox="1"/>
          <p:nvPr/>
        </p:nvSpPr>
        <p:spPr>
          <a:xfrm>
            <a:off x="5333255" y="2230862"/>
            <a:ext cx="3106072" cy="116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총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100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번 이미지 변환 테스트를 수행한다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동시 시작 건수를 입력하고 처리 시간을 측정하는 형태로 성능을 확인한다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권고 동시 처리건수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: 5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802061-AAC2-4E80-8ED7-8B71F6B9237F}"/>
              </a:ext>
            </a:extLst>
          </p:cNvPr>
          <p:cNvSpPr txBox="1"/>
          <p:nvPr/>
        </p:nvSpPr>
        <p:spPr>
          <a:xfrm>
            <a:off x="1171646" y="3918421"/>
            <a:ext cx="864768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FFC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API Call</a:t>
            </a:r>
            <a:endParaRPr lang="ko-KR" altLang="en-US" sz="1200">
              <a:solidFill>
                <a:srgbClr val="FFC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96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P6. HPA(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수평적 파드 확장</a:t>
            </a: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)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07836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CPU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사용률에 따라 동적으로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 확장되도록 구성한다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292900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p6-hpa/oneshot-kill.sh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것들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3288663"/>
            <a:ext cx="4748939" cy="3207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618259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618259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618259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3483319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348331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34833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52044" y="5041816"/>
            <a:ext cx="4158081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9000:30000/TCP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D8EF1-6B8E-4AA0-B6C6-CF62C6151572}"/>
              </a:ext>
            </a:extLst>
          </p:cNvPr>
          <p:cNvSpPr txBox="1"/>
          <p:nvPr/>
        </p:nvSpPr>
        <p:spPr>
          <a:xfrm>
            <a:off x="5333255" y="3288662"/>
            <a:ext cx="3106072" cy="89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CPU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사용률이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80%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이상일 때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기본 개수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,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최대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10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개까지 증가 가능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p5-load-test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 성능 개선 효과가 있는지 확인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F91DEF-E6A7-4D2B-B426-B87A2AC60968}"/>
              </a:ext>
            </a:extLst>
          </p:cNvPr>
          <p:cNvSpPr/>
          <p:nvPr/>
        </p:nvSpPr>
        <p:spPr>
          <a:xfrm>
            <a:off x="652044" y="4801857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HPA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CPU &gt;= 80%, 1~10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3" name="Picture 4" descr="pod1">
            <a:extLst>
              <a:ext uri="{FF2B5EF4-FFF2-40B4-BE49-F238E27FC236}">
                <a16:creationId xmlns:a16="http://schemas.microsoft.com/office/drawing/2014/main" id="{A798FA1A-C45D-4C51-9143-208882F7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93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od1">
            <a:extLst>
              <a:ext uri="{FF2B5EF4-FFF2-40B4-BE49-F238E27FC236}">
                <a16:creationId xmlns:a16="http://schemas.microsoft.com/office/drawing/2014/main" id="{7781FF00-6653-461D-AC6B-5E5BAE04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45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od1">
            <a:extLst>
              <a:ext uri="{FF2B5EF4-FFF2-40B4-BE49-F238E27FC236}">
                <a16:creationId xmlns:a16="http://schemas.microsoft.com/office/drawing/2014/main" id="{5C012C83-E027-417F-BF38-4B2642CB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97" y="407758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pod1">
            <a:extLst>
              <a:ext uri="{FF2B5EF4-FFF2-40B4-BE49-F238E27FC236}">
                <a16:creationId xmlns:a16="http://schemas.microsoft.com/office/drawing/2014/main" id="{DEA47F60-1237-4892-A08E-ED7BEBBD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23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pod1">
            <a:extLst>
              <a:ext uri="{FF2B5EF4-FFF2-40B4-BE49-F238E27FC236}">
                <a16:creationId xmlns:a16="http://schemas.microsoft.com/office/drawing/2014/main" id="{E7D8633C-B855-4488-B724-9A4FD7B8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175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pod1">
            <a:extLst>
              <a:ext uri="{FF2B5EF4-FFF2-40B4-BE49-F238E27FC236}">
                <a16:creationId xmlns:a16="http://schemas.microsoft.com/office/drawing/2014/main" id="{F5E1C085-9849-4B5E-86A1-BE17B92C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27" y="407758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BD56F28-1979-4B46-B2A2-C53181770CEF}"/>
              </a:ext>
            </a:extLst>
          </p:cNvPr>
          <p:cNvSpPr txBox="1"/>
          <p:nvPr/>
        </p:nvSpPr>
        <p:spPr>
          <a:xfrm>
            <a:off x="243280" y="2912742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44D33-EEA3-4BBB-97BD-59256F1503BD}"/>
              </a:ext>
            </a:extLst>
          </p:cNvPr>
          <p:cNvSpPr txBox="1"/>
          <p:nvPr/>
        </p:nvSpPr>
        <p:spPr>
          <a:xfrm>
            <a:off x="243281" y="2351223"/>
            <a:ext cx="13436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Metrics 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8E26A1-6A56-46E7-AA24-6AA65246C3A3}"/>
              </a:ext>
            </a:extLst>
          </p:cNvPr>
          <p:cNvSpPr txBox="1"/>
          <p:nvPr/>
        </p:nvSpPr>
        <p:spPr>
          <a:xfrm>
            <a:off x="652044" y="4125202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445B-09FF-4672-9C25-E4DE9E441B61}"/>
              </a:ext>
            </a:extLst>
          </p:cNvPr>
          <p:cNvSpPr txBox="1"/>
          <p:nvPr/>
        </p:nvSpPr>
        <p:spPr>
          <a:xfrm>
            <a:off x="2745193" y="2401391"/>
            <a:ext cx="422263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Metrics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TLS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통신이 아니어도 가능토록 옵션 추가해야 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65763-4FC8-46F0-942A-E0204D07F510}"/>
              </a:ext>
            </a:extLst>
          </p:cNvPr>
          <p:cNvSpPr txBox="1"/>
          <p:nvPr/>
        </p:nvSpPr>
        <p:spPr>
          <a:xfrm>
            <a:off x="2745193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42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1361</Words>
  <Application>Microsoft Office PowerPoint</Application>
  <PresentationFormat>화면 슬라이드 쇼(4:3)</PresentationFormat>
  <Paragraphs>372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Hoonkyun Kim</dc:creator>
  <cp:lastModifiedBy>Hoonkyun Kim</cp:lastModifiedBy>
  <cp:revision>212</cp:revision>
  <dcterms:created xsi:type="dcterms:W3CDTF">2022-06-23T03:16:32Z</dcterms:created>
  <dcterms:modified xsi:type="dcterms:W3CDTF">2022-08-03T04:13:01Z</dcterms:modified>
</cp:coreProperties>
</file>