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5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8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8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6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71AA-99A6-407D-9B94-7806D5264016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2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://192.168.1.20:30000/healt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192.168.1.10/health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CBA8642-472E-467B-A576-D8BCC2B1CE74}"/>
              </a:ext>
            </a:extLst>
          </p:cNvPr>
          <p:cNvSpPr txBox="1"/>
          <p:nvPr/>
        </p:nvSpPr>
        <p:spPr>
          <a:xfrm>
            <a:off x="243281" y="181916"/>
            <a:ext cx="4739780" cy="134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실습은 왜 하는가</a:t>
            </a: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>
                <a:latin typeface="맑은 고딕" panose="02000403000000020004" pitchFamily="50" charset="-127"/>
                <a:ea typeface="맑은 고딕" panose="02000403000000020004" pitchFamily="50" charset="-127"/>
              </a:rPr>
              <a:t>알아야 질문하거나 요구할 수 있다</a:t>
            </a:r>
            <a:r>
              <a:rPr lang="en-US" altLang="ko-KR" sz="14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>
                <a:latin typeface="맑은 고딕" panose="02000403000000020004" pitchFamily="50" charset="-127"/>
                <a:ea typeface="맑은 고딕" panose="02000403000000020004" pitchFamily="50" charset="-127"/>
              </a:rPr>
              <a:t>할 수 있다는 도전의식을 높인다</a:t>
            </a:r>
            <a:r>
              <a:rPr lang="en-US" altLang="ko-KR" sz="14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400">
                <a:latin typeface="맑은 고딕" panose="02000403000000020004" pitchFamily="50" charset="-127"/>
                <a:ea typeface="맑은 고딕" panose="02000403000000020004" pitchFamily="50" charset="-127"/>
              </a:rPr>
              <a:t>해 봐야만 제대로 알 수 있다</a:t>
            </a:r>
            <a:r>
              <a:rPr lang="en-US" altLang="ko-KR" sz="14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en-US" altLang="ko-KR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410C89-C882-4DDB-A72A-07B35D6AC9C6}"/>
              </a:ext>
            </a:extLst>
          </p:cNvPr>
          <p:cNvSpPr txBox="1"/>
          <p:nvPr/>
        </p:nvSpPr>
        <p:spPr>
          <a:xfrm>
            <a:off x="243281" y="1660887"/>
            <a:ext cx="4180953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무엇을 실습하는가</a:t>
            </a: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클러스터 초기 설치와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네트워크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 HPA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Auto Scale 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대시모드 모니터링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Vagrant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와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자동화된 실습 환경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이미지 변환 오픈소스 제품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Imaginary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다중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파이썬 스크립트를 이용한 부하테스트와 자동 스케일링 모니터링</a:t>
            </a:r>
          </a:p>
        </p:txBody>
      </p:sp>
    </p:spTree>
    <p:extLst>
      <p:ext uri="{BB962C8B-B14F-4D97-AF65-F5344CB8AC3E}">
        <p14:creationId xmlns:p14="http://schemas.microsoft.com/office/powerpoint/2010/main" val="185437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43595B-51A2-4E9A-9638-57EFA11DD7A2}"/>
              </a:ext>
            </a:extLst>
          </p:cNvPr>
          <p:cNvSpPr/>
          <p:nvPr/>
        </p:nvSpPr>
        <p:spPr>
          <a:xfrm>
            <a:off x="318782" y="662730"/>
            <a:ext cx="8506436" cy="4823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A33670-CB19-467A-8931-E9A20CE3E949}"/>
              </a:ext>
            </a:extLst>
          </p:cNvPr>
          <p:cNvSpPr/>
          <p:nvPr/>
        </p:nvSpPr>
        <p:spPr>
          <a:xfrm>
            <a:off x="587230" y="854469"/>
            <a:ext cx="6323663" cy="39167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실습환경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C8E71-A00D-4BAF-BD61-C8D96B956B7A}"/>
              </a:ext>
            </a:extLst>
          </p:cNvPr>
          <p:cNvSpPr/>
          <p:nvPr/>
        </p:nvSpPr>
        <p:spPr>
          <a:xfrm>
            <a:off x="2307688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7DFB6C-A26C-4947-89AF-656DF676A760}"/>
              </a:ext>
            </a:extLst>
          </p:cNvPr>
          <p:cNvSpPr/>
          <p:nvPr/>
        </p:nvSpPr>
        <p:spPr>
          <a:xfrm>
            <a:off x="2307688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12558-6077-4206-8118-A823A750ABF4}"/>
              </a:ext>
            </a:extLst>
          </p:cNvPr>
          <p:cNvSpPr/>
          <p:nvPr/>
        </p:nvSpPr>
        <p:spPr>
          <a:xfrm>
            <a:off x="813854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F34349-5052-49B1-8704-92AF1B2EC351}"/>
              </a:ext>
            </a:extLst>
          </p:cNvPr>
          <p:cNvSpPr/>
          <p:nvPr/>
        </p:nvSpPr>
        <p:spPr>
          <a:xfrm>
            <a:off x="813854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8ED9FD-374F-4515-A1CD-341F7995DAC0}"/>
              </a:ext>
            </a:extLst>
          </p:cNvPr>
          <p:cNvSpPr/>
          <p:nvPr/>
        </p:nvSpPr>
        <p:spPr>
          <a:xfrm>
            <a:off x="3824080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59D467-BD64-45F9-AE6B-6C74E0FBCBF7}"/>
              </a:ext>
            </a:extLst>
          </p:cNvPr>
          <p:cNvSpPr/>
          <p:nvPr/>
        </p:nvSpPr>
        <p:spPr>
          <a:xfrm>
            <a:off x="3824080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1026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B791FE38-23F2-4869-A854-BAF355C2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7" y="1579177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6866E6-5985-47E9-8E4D-7931617B14C9}"/>
              </a:ext>
            </a:extLst>
          </p:cNvPr>
          <p:cNvSpPr txBox="1"/>
          <p:nvPr/>
        </p:nvSpPr>
        <p:spPr>
          <a:xfrm>
            <a:off x="913263" y="1100667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FE3AE-46F3-47C1-B272-9E0D26B169CB}"/>
              </a:ext>
            </a:extLst>
          </p:cNvPr>
          <p:cNvSpPr txBox="1"/>
          <p:nvPr/>
        </p:nvSpPr>
        <p:spPr>
          <a:xfrm>
            <a:off x="2303704" y="110066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FDA5B-8B6A-46D3-9248-25EAE8E0B0DD}"/>
              </a:ext>
            </a:extLst>
          </p:cNvPr>
          <p:cNvSpPr txBox="1"/>
          <p:nvPr/>
        </p:nvSpPr>
        <p:spPr>
          <a:xfrm>
            <a:off x="3806470" y="1100667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1BE72-C77F-41E4-A46B-B2F340676195}"/>
              </a:ext>
            </a:extLst>
          </p:cNvPr>
          <p:cNvSpPr txBox="1"/>
          <p:nvPr/>
        </p:nvSpPr>
        <p:spPr>
          <a:xfrm>
            <a:off x="874688" y="2236583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HPA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metrics-server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ingress-nginx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A6F28-E770-477F-B1D3-AD614C0FED5C}"/>
              </a:ext>
            </a:extLst>
          </p:cNvPr>
          <p:cNvSpPr txBox="1"/>
          <p:nvPr/>
        </p:nvSpPr>
        <p:spPr>
          <a:xfrm>
            <a:off x="2323266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A6234-0E28-433E-B6F5-2BA2E98B9A7F}"/>
              </a:ext>
            </a:extLst>
          </p:cNvPr>
          <p:cNvSpPr txBox="1"/>
          <p:nvPr/>
        </p:nvSpPr>
        <p:spPr>
          <a:xfrm>
            <a:off x="5539375" y="441387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A4E81-00EE-4797-AB9E-E853AFD00F19}"/>
              </a:ext>
            </a:extLst>
          </p:cNvPr>
          <p:cNvSpPr/>
          <p:nvPr/>
        </p:nvSpPr>
        <p:spPr>
          <a:xfrm>
            <a:off x="587228" y="4950446"/>
            <a:ext cx="6323663" cy="291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    Vagrant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1A549-9777-4A1F-89CE-734E68693FD3}"/>
              </a:ext>
            </a:extLst>
          </p:cNvPr>
          <p:cNvSpPr txBox="1"/>
          <p:nvPr/>
        </p:nvSpPr>
        <p:spPr>
          <a:xfrm>
            <a:off x="7494032" y="495044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Windows 10 PC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1DA3FC-4B51-4190-8B2B-3946C6114230}"/>
              </a:ext>
            </a:extLst>
          </p:cNvPr>
          <p:cNvSpPr/>
          <p:nvPr/>
        </p:nvSpPr>
        <p:spPr>
          <a:xfrm>
            <a:off x="7225076" y="1098958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FA44E-ED84-4826-804E-0122333A8013}"/>
              </a:ext>
            </a:extLst>
          </p:cNvPr>
          <p:cNvSpPr txBox="1"/>
          <p:nvPr/>
        </p:nvSpPr>
        <p:spPr>
          <a:xfrm>
            <a:off x="7566515" y="113907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Tabby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7F1559-44C5-4645-94FA-144B6011E941}"/>
              </a:ext>
            </a:extLst>
          </p:cNvPr>
          <p:cNvSpPr txBox="1"/>
          <p:nvPr/>
        </p:nvSpPr>
        <p:spPr>
          <a:xfrm>
            <a:off x="7237659" y="1447156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ssh client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Port Forwarding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48B13-DA8D-468B-B46E-B1BF9C2E22F0}"/>
              </a:ext>
            </a:extLst>
          </p:cNvPr>
          <p:cNvSpPr/>
          <p:nvPr/>
        </p:nvSpPr>
        <p:spPr>
          <a:xfrm>
            <a:off x="7225076" y="2263027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2415F0-E73D-413E-AE97-5E76AA8F85BE}"/>
              </a:ext>
            </a:extLst>
          </p:cNvPr>
          <p:cNvSpPr txBox="1"/>
          <p:nvPr/>
        </p:nvSpPr>
        <p:spPr>
          <a:xfrm>
            <a:off x="7564880" y="230314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Lens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3C8A83-813A-4EEB-9D11-21862CF7B1FC}"/>
              </a:ext>
            </a:extLst>
          </p:cNvPr>
          <p:cNvSpPr txBox="1"/>
          <p:nvPr/>
        </p:nvSpPr>
        <p:spPr>
          <a:xfrm>
            <a:off x="998779" y="327732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Python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971555-7678-4372-96D1-4F1289750EFC}"/>
              </a:ext>
            </a:extLst>
          </p:cNvPr>
          <p:cNvSpPr txBox="1"/>
          <p:nvPr/>
        </p:nvSpPr>
        <p:spPr>
          <a:xfrm>
            <a:off x="7257960" y="27047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관리자 </a:t>
            </a:r>
            <a:b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대시보드</a:t>
            </a:r>
          </a:p>
        </p:txBody>
      </p:sp>
      <p:pic>
        <p:nvPicPr>
          <p:cNvPr id="1030" name="Picture 6" descr="vagrant · GitHub Topics · GitHub">
            <a:extLst>
              <a:ext uri="{FF2B5EF4-FFF2-40B4-BE49-F238E27FC236}">
                <a16:creationId xmlns:a16="http://schemas.microsoft.com/office/drawing/2014/main" id="{E0409FD1-9D8D-4CD4-B330-6DC6E5FA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0" y="4984656"/>
            <a:ext cx="237614" cy="23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Virtualbox logo.png - Wikimedia Commons">
            <a:extLst>
              <a:ext uri="{FF2B5EF4-FFF2-40B4-BE49-F238E27FC236}">
                <a16:creationId xmlns:a16="http://schemas.microsoft.com/office/drawing/2014/main" id="{0EB35BCD-B665-4300-B8EC-15E946A6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64" y="4450358"/>
            <a:ext cx="245047" cy="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D6C345A5-B3D6-43B8-9813-F4051358C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2291" y="1175456"/>
            <a:ext cx="202378" cy="202378"/>
          </a:xfrm>
          <a:prstGeom prst="rect">
            <a:avLst/>
          </a:prstGeom>
        </p:spPr>
      </p:pic>
      <p:pic>
        <p:nvPicPr>
          <p:cNvPr id="1038" name="Picture 14" descr="To the truth half Bake python logo storage to see renewable resource">
            <a:extLst>
              <a:ext uri="{FF2B5EF4-FFF2-40B4-BE49-F238E27FC236}">
                <a16:creationId xmlns:a16="http://schemas.microsoft.com/office/drawing/2014/main" id="{B7A3E63D-602F-459A-88CB-B9E7CF09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3" y="3331561"/>
            <a:ext cx="164921" cy="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파일:Windows logo - 2012.png - 위키백과, 우리 모두의 백과사전">
            <a:extLst>
              <a:ext uri="{FF2B5EF4-FFF2-40B4-BE49-F238E27FC236}">
                <a16:creationId xmlns:a16="http://schemas.microsoft.com/office/drawing/2014/main" id="{DAB13136-943B-41C0-8E93-DE9D25C8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161" y="4950446"/>
            <a:ext cx="252633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od1">
            <a:extLst>
              <a:ext uri="{FF2B5EF4-FFF2-40B4-BE49-F238E27FC236}">
                <a16:creationId xmlns:a16="http://schemas.microsoft.com/office/drawing/2014/main" id="{2211757E-8594-46D8-8FBF-1D402683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4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od1">
            <a:extLst>
              <a:ext uri="{FF2B5EF4-FFF2-40B4-BE49-F238E27FC236}">
                <a16:creationId xmlns:a16="http://schemas.microsoft.com/office/drawing/2014/main" id="{8A8BEEB5-726E-4B6B-ADF2-2BD8F0F9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9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d1">
            <a:extLst>
              <a:ext uri="{FF2B5EF4-FFF2-40B4-BE49-F238E27FC236}">
                <a16:creationId xmlns:a16="http://schemas.microsoft.com/office/drawing/2014/main" id="{75DE85F6-B79D-47BC-B501-00659042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5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od1">
            <a:extLst>
              <a:ext uri="{FF2B5EF4-FFF2-40B4-BE49-F238E27FC236}">
                <a16:creationId xmlns:a16="http://schemas.microsoft.com/office/drawing/2014/main" id="{4D3A5038-D397-4C15-9008-E183231B9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7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od1">
            <a:extLst>
              <a:ext uri="{FF2B5EF4-FFF2-40B4-BE49-F238E27FC236}">
                <a16:creationId xmlns:a16="http://schemas.microsoft.com/office/drawing/2014/main" id="{5064D69D-F913-4C44-9917-1F2930ED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92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pod1">
            <a:extLst>
              <a:ext uri="{FF2B5EF4-FFF2-40B4-BE49-F238E27FC236}">
                <a16:creationId xmlns:a16="http://schemas.microsoft.com/office/drawing/2014/main" id="{12069782-3B6E-4D3A-9CF3-B7D7AA86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8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16B5E57-FE76-4647-AD34-3A924713B047}"/>
              </a:ext>
            </a:extLst>
          </p:cNvPr>
          <p:cNvSpPr txBox="1"/>
          <p:nvPr/>
        </p:nvSpPr>
        <p:spPr>
          <a:xfrm>
            <a:off x="3836125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E0D124-5205-4E83-86BD-B5199478B8D7}"/>
              </a:ext>
            </a:extLst>
          </p:cNvPr>
          <p:cNvSpPr txBox="1"/>
          <p:nvPr/>
        </p:nvSpPr>
        <p:spPr>
          <a:xfrm>
            <a:off x="874688" y="3481384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부하테스트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8AB469-DB34-4A69-AD95-7C9F6AEF7C8E}"/>
              </a:ext>
            </a:extLst>
          </p:cNvPr>
          <p:cNvSpPr/>
          <p:nvPr/>
        </p:nvSpPr>
        <p:spPr>
          <a:xfrm>
            <a:off x="7225076" y="3427096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302E3-E636-46C1-8226-C9F3F5DF5748}"/>
              </a:ext>
            </a:extLst>
          </p:cNvPr>
          <p:cNvSpPr txBox="1"/>
          <p:nvPr/>
        </p:nvSpPr>
        <p:spPr>
          <a:xfrm>
            <a:off x="7520875" y="346721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Postman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3E3C75-EFCC-4784-8FBC-5B98BCAE5B22}"/>
              </a:ext>
            </a:extLst>
          </p:cNvPr>
          <p:cNvSpPr txBox="1"/>
          <p:nvPr/>
        </p:nvSpPr>
        <p:spPr>
          <a:xfrm>
            <a:off x="7257960" y="386882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API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테스트</a:t>
            </a:r>
          </a:p>
        </p:txBody>
      </p:sp>
      <p:pic>
        <p:nvPicPr>
          <p:cNvPr id="55" name="Picture 12" descr="Postman Logo PNG Vector (SVG) Free Download">
            <a:extLst>
              <a:ext uri="{FF2B5EF4-FFF2-40B4-BE49-F238E27FC236}">
                <a16:creationId xmlns:a16="http://schemas.microsoft.com/office/drawing/2014/main" id="{0C03B6F8-1870-4775-A51D-7395E871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95" y="3513220"/>
            <a:ext cx="164791" cy="1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FC66CF-1D26-494B-A4FD-5CAC790F2FC4}"/>
              </a:ext>
            </a:extLst>
          </p:cNvPr>
          <p:cNvSpPr/>
          <p:nvPr/>
        </p:nvSpPr>
        <p:spPr>
          <a:xfrm>
            <a:off x="5355806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DE4335-EC66-4727-933D-91E061175C75}"/>
              </a:ext>
            </a:extLst>
          </p:cNvPr>
          <p:cNvSpPr/>
          <p:nvPr/>
        </p:nvSpPr>
        <p:spPr>
          <a:xfrm>
            <a:off x="5355806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551B88-93CB-4024-8877-6AD74A36370E}"/>
              </a:ext>
            </a:extLst>
          </p:cNvPr>
          <p:cNvSpPr txBox="1"/>
          <p:nvPr/>
        </p:nvSpPr>
        <p:spPr>
          <a:xfrm>
            <a:off x="5539375" y="110066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A55D35-9D91-441D-A9C8-9BDD1957E1AF}"/>
              </a:ext>
            </a:extLst>
          </p:cNvPr>
          <p:cNvSpPr txBox="1"/>
          <p:nvPr/>
        </p:nvSpPr>
        <p:spPr>
          <a:xfrm>
            <a:off x="5367851" y="234476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71773-FD4B-4E5D-9ED1-E80F87E129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92" y="1671574"/>
            <a:ext cx="446468" cy="446468"/>
          </a:xfrm>
          <a:prstGeom prst="rect">
            <a:avLst/>
          </a:prstGeom>
        </p:spPr>
      </p:pic>
      <p:pic>
        <p:nvPicPr>
          <p:cNvPr id="2054" name="Picture 6" descr="Lens | The Kubernetes IDE">
            <a:extLst>
              <a:ext uri="{FF2B5EF4-FFF2-40B4-BE49-F238E27FC236}">
                <a16:creationId xmlns:a16="http://schemas.microsoft.com/office/drawing/2014/main" id="{982DE925-694F-4E86-9461-141D60CC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243" y="2328329"/>
            <a:ext cx="237577" cy="23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3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P0. Prepare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462534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실습에 필요한 프로그램들을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2" y="1024098"/>
            <a:ext cx="8061821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395332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관리자 권한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p0-prepare\oneshot-kill.bat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13225"/>
            <a:ext cx="1627369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설치되는 프로그램들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55290"/>
              </p:ext>
            </p:extLst>
          </p:nvPr>
        </p:nvGraphicFramePr>
        <p:xfrm>
          <a:off x="377503" y="2396529"/>
          <a:ext cx="8061822" cy="267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55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3976595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2623372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프로그램명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비고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Choco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윈도우용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CLI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기반 패키지 설치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Virtualbox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가상화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버전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6.1.30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설치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VirtualBox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자동화 도구</a:t>
                      </a:r>
                      <a:endParaRPr lang="en-US" altLang="ko-KR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파일에 정의된 내용대로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을 생성함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Postman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Http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프로토콜 기반의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API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테스팅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Typora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Markdown(.md)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 편집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6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Lens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쿠버네티스 관리자용 대시보드 프로그램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07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5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P1. VritualBox VM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89213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쿠버네티스 실습을 위한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 생성한다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416011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일반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p1-virtualbox-setup\oneshot-kill.bat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VM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 정보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44597"/>
              </p:ext>
            </p:extLst>
          </p:nvPr>
        </p:nvGraphicFramePr>
        <p:xfrm>
          <a:off x="377503" y="2406963"/>
          <a:ext cx="8061825" cy="26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923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679809187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항목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VM3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공통사항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Resources: 2 Core, 2GB Ram, 10GB HDD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OS: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Ubuntu 20.04.4 LTS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계정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: k8s / k8s (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아이디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패스워드 동일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)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마스터 노드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Hostname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k8s-master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IP (NatNetwork)</a:t>
                      </a:r>
                      <a:b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</a:b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- VM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간 통신 용도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, 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네트워크에 사용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192.168.0.10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192.168.0.20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192.168.0.30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IP (HostOnly)</a:t>
                      </a:r>
                    </a:p>
                    <a:p>
                      <a:pPr marL="171450" indent="-17145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HostPC(Windows)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에서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접속시 사용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192.168.1.10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192.168.1.20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192.168.1.30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694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BDAA17-C2A8-480B-975F-55C7FCA439C8}"/>
              </a:ext>
            </a:extLst>
          </p:cNvPr>
          <p:cNvSpPr txBox="1"/>
          <p:nvPr/>
        </p:nvSpPr>
        <p:spPr>
          <a:xfrm>
            <a:off x="243281" y="5270199"/>
            <a:ext cx="1135247" cy="377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15C8B-08F4-4F60-9338-AF72481875D3}"/>
              </a:ext>
            </a:extLst>
          </p:cNvPr>
          <p:cNvSpPr txBox="1"/>
          <p:nvPr/>
        </p:nvSpPr>
        <p:spPr>
          <a:xfrm>
            <a:off x="243281" y="5646210"/>
            <a:ext cx="7965642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NatNetwork</a:t>
            </a:r>
            <a:r>
              <a:rPr lang="ko-KR" altLang="en-US" sz="1200">
                <a:latin typeface="맑은 고딕" panose="02000403000000020004" pitchFamily="50" charset="-127"/>
              </a:rPr>
              <a:t>를 사용하려면 </a:t>
            </a:r>
            <a:r>
              <a:rPr lang="en-US" altLang="ko-KR" sz="1200">
                <a:latin typeface="맑은 고딕" panose="02000403000000020004" pitchFamily="50" charset="-127"/>
              </a:rPr>
              <a:t>Virtualbox </a:t>
            </a:r>
            <a:r>
              <a:rPr lang="ko-KR" altLang="en-US" sz="1200">
                <a:latin typeface="맑은 고딕" panose="02000403000000020004" pitchFamily="50" charset="-127"/>
              </a:rPr>
              <a:t>전역 환경에 </a:t>
            </a:r>
            <a:r>
              <a:rPr lang="en-US" altLang="ko-KR" sz="1200">
                <a:latin typeface="맑은 고딕" panose="02000403000000020004" pitchFamily="50" charset="-127"/>
              </a:rPr>
              <a:t>NAT Network</a:t>
            </a:r>
            <a:r>
              <a:rPr lang="ko-KR" altLang="en-US" sz="1200">
                <a:latin typeface="맑은 고딕" panose="02000403000000020004" pitchFamily="50" charset="-127"/>
              </a:rPr>
              <a:t>를 먼저 구성해야 한다</a:t>
            </a:r>
            <a:r>
              <a:rPr lang="en-US" altLang="ko-KR" sz="1200">
                <a:latin typeface="맑은 고딕" panose="0200040300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>
                <a:latin typeface="맑은 고딕" panose="02000403000000020004" pitchFamily="50" charset="-127"/>
              </a:rPr>
              <a:t>파일 </a:t>
            </a:r>
            <a:r>
              <a:rPr lang="en-US" altLang="ko-KR" sz="1200" b="1">
                <a:latin typeface="맑은 고딕" panose="02000403000000020004" pitchFamily="50" charset="-127"/>
              </a:rPr>
              <a:t>&gt; </a:t>
            </a:r>
            <a:r>
              <a:rPr lang="ko-KR" altLang="en-US" sz="1200" b="1">
                <a:latin typeface="맑은 고딕" panose="02000403000000020004" pitchFamily="50" charset="-127"/>
              </a:rPr>
              <a:t>환경설정 </a:t>
            </a:r>
            <a:r>
              <a:rPr lang="en-US" altLang="ko-KR" sz="1200" b="1">
                <a:latin typeface="맑은 고딕" panose="02000403000000020004" pitchFamily="50" charset="-127"/>
              </a:rPr>
              <a:t>&gt; </a:t>
            </a:r>
            <a:r>
              <a:rPr lang="ko-KR" altLang="en-US" sz="1200" b="1">
                <a:latin typeface="맑은 고딕" panose="02000403000000020004" pitchFamily="50" charset="-127"/>
              </a:rPr>
              <a:t>네트워크 </a:t>
            </a:r>
            <a:r>
              <a:rPr lang="en-US" altLang="ko-KR" sz="1200" b="1">
                <a:latin typeface="맑은 고딕" panose="02000403000000020004" pitchFamily="50" charset="-127"/>
              </a:rPr>
              <a:t>&gt; NAT </a:t>
            </a:r>
            <a:r>
              <a:rPr lang="ko-KR" altLang="en-US" sz="1200" b="1">
                <a:latin typeface="맑은 고딕" panose="02000403000000020004" pitchFamily="50" charset="-127"/>
              </a:rPr>
              <a:t>네트워크 추가</a:t>
            </a:r>
            <a:r>
              <a:rPr lang="en-US" altLang="ko-KR" sz="1200">
                <a:latin typeface="맑은 고딕" panose="02000403000000020004" pitchFamily="50" charset="-127"/>
              </a:rPr>
              <a:t> </a:t>
            </a:r>
            <a:r>
              <a:rPr lang="ko-KR" altLang="en-US" sz="1200">
                <a:latin typeface="맑은 고딕" panose="02000403000000020004" pitchFamily="50" charset="-127"/>
              </a:rPr>
              <a:t>메뉴에서 </a:t>
            </a:r>
            <a:r>
              <a:rPr lang="en-US" altLang="ko-KR" sz="1200">
                <a:latin typeface="맑은 고딕" panose="02000403000000020004" pitchFamily="50" charset="-127"/>
              </a:rPr>
              <a:t>NatNetwork</a:t>
            </a:r>
            <a:r>
              <a:rPr lang="ko-KR" altLang="en-US" sz="1200">
                <a:latin typeface="맑은 고딕" panose="02000403000000020004" pitchFamily="50" charset="-127"/>
              </a:rPr>
              <a:t>를 신규한다</a:t>
            </a:r>
            <a:r>
              <a:rPr lang="en-US" altLang="ko-KR" sz="1200">
                <a:latin typeface="맑은 고딕" panose="02000403000000020004" pitchFamily="50" charset="-127"/>
              </a:rPr>
              <a:t>. CIDR</a:t>
            </a:r>
            <a:r>
              <a:rPr lang="ko-KR" altLang="en-US" sz="1200">
                <a:latin typeface="맑은 고딕" panose="02000403000000020004" pitchFamily="50" charset="-127"/>
              </a:rPr>
              <a:t>은 </a:t>
            </a:r>
            <a:r>
              <a:rPr lang="en-US" altLang="ko-KR" sz="1200" b="1">
                <a:latin typeface="맑은 고딕" panose="02000403000000020004" pitchFamily="50" charset="-127"/>
              </a:rPr>
              <a:t>192.168.0.0/24</a:t>
            </a:r>
            <a:r>
              <a:rPr lang="ko-KR" altLang="en-US" sz="1200">
                <a:latin typeface="맑은 고딕" panose="02000403000000020004" pitchFamily="50" charset="-127"/>
              </a:rPr>
              <a:t>로 설정한다</a:t>
            </a:r>
            <a:r>
              <a:rPr lang="en-US" altLang="ko-KR" sz="1200">
                <a:latin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0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P2. k8s Cluster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38238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쿠버네티스를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620785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54162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3</a:t>
            </a:r>
            <a:r>
              <a:rPr lang="ko-KR" altLang="en-US" sz="1200">
                <a:latin typeface="맑은 고딕" panose="02000403000000020004" pitchFamily="50" charset="-127"/>
              </a:rPr>
              <a:t>개 노드에서 모두 실행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p2-k8s-cluster-setup/oneshot-kill.sh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8CA0-E427-4F05-9EFA-0664CD59B813}"/>
              </a:ext>
            </a:extLst>
          </p:cNvPr>
          <p:cNvSpPr txBox="1"/>
          <p:nvPr/>
        </p:nvSpPr>
        <p:spPr>
          <a:xfrm>
            <a:off x="243281" y="2401391"/>
            <a:ext cx="748955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마스터 노드에서 실행한 후 거의 마지막에 출력하는 </a:t>
            </a:r>
            <a:r>
              <a:rPr lang="en-US" altLang="ko-KR" sz="1200" b="1">
                <a:latin typeface="맑은 고딕" panose="02000403000000020004" pitchFamily="50" charset="-127"/>
                <a:ea typeface="맑은 고딕" panose="02000403000000020004" pitchFamily="50" charset="-127"/>
              </a:rPr>
              <a:t>kubeadm join …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명령어를 복사하여 워커노드에서 각각 실행해야 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0493C-0AD0-4FCF-A36D-C5D52158353E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A33670-CB19-467A-8931-E9A20CE3E949}"/>
              </a:ext>
            </a:extLst>
          </p:cNvPr>
          <p:cNvSpPr/>
          <p:nvPr/>
        </p:nvSpPr>
        <p:spPr>
          <a:xfrm>
            <a:off x="587229" y="854469"/>
            <a:ext cx="7902429" cy="44861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네트워크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C8E71-A00D-4BAF-BD61-C8D96B956B7A}"/>
              </a:ext>
            </a:extLst>
          </p:cNvPr>
          <p:cNvSpPr/>
          <p:nvPr/>
        </p:nvSpPr>
        <p:spPr>
          <a:xfrm>
            <a:off x="4035105" y="1098957"/>
            <a:ext cx="1266738" cy="2498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12558-6077-4206-8118-A823A750ABF4}"/>
              </a:ext>
            </a:extLst>
          </p:cNvPr>
          <p:cNvSpPr/>
          <p:nvPr/>
        </p:nvSpPr>
        <p:spPr>
          <a:xfrm>
            <a:off x="1631869" y="1098957"/>
            <a:ext cx="1266738" cy="2498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F34349-5052-49B1-8704-92AF1B2EC351}"/>
              </a:ext>
            </a:extLst>
          </p:cNvPr>
          <p:cNvSpPr/>
          <p:nvPr/>
        </p:nvSpPr>
        <p:spPr>
          <a:xfrm>
            <a:off x="1631869" y="3603448"/>
            <a:ext cx="1266738" cy="10318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eth0:10.0.2.15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eth1: 192.168.0.10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eth2: 192.168.1.10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8ED9FD-374F-4515-A1CD-341F7995DAC0}"/>
              </a:ext>
            </a:extLst>
          </p:cNvPr>
          <p:cNvSpPr/>
          <p:nvPr/>
        </p:nvSpPr>
        <p:spPr>
          <a:xfrm>
            <a:off x="6434357" y="1098957"/>
            <a:ext cx="1266738" cy="2498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1026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B791FE38-23F2-4869-A854-BAF355C2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72" y="1517389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d1">
            <a:extLst>
              <a:ext uri="{FF2B5EF4-FFF2-40B4-BE49-F238E27FC236}">
                <a16:creationId xmlns:a16="http://schemas.microsoft.com/office/drawing/2014/main" id="{75DE85F6-B79D-47BC-B501-00659042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89" y="161928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od1">
            <a:extLst>
              <a:ext uri="{FF2B5EF4-FFF2-40B4-BE49-F238E27FC236}">
                <a16:creationId xmlns:a16="http://schemas.microsoft.com/office/drawing/2014/main" id="{8A8BEEB5-726E-4B6B-ADF2-2BD8F0F9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63" y="1619287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od1">
            <a:extLst>
              <a:ext uri="{FF2B5EF4-FFF2-40B4-BE49-F238E27FC236}">
                <a16:creationId xmlns:a16="http://schemas.microsoft.com/office/drawing/2014/main" id="{977D601C-50D5-4F89-9E68-D1EC0C372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41" y="161928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pod1">
            <a:extLst>
              <a:ext uri="{FF2B5EF4-FFF2-40B4-BE49-F238E27FC236}">
                <a16:creationId xmlns:a16="http://schemas.microsoft.com/office/drawing/2014/main" id="{DDCD5D2C-5D1F-43E6-A9B5-6ED87BED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115" y="1619287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6866E6-5985-47E9-8E4D-7931617B14C9}"/>
              </a:ext>
            </a:extLst>
          </p:cNvPr>
          <p:cNvSpPr txBox="1"/>
          <p:nvPr/>
        </p:nvSpPr>
        <p:spPr>
          <a:xfrm>
            <a:off x="1731278" y="1100667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FE3AE-46F3-47C1-B272-9E0D26B169CB}"/>
              </a:ext>
            </a:extLst>
          </p:cNvPr>
          <p:cNvSpPr txBox="1"/>
          <p:nvPr/>
        </p:nvSpPr>
        <p:spPr>
          <a:xfrm>
            <a:off x="4031121" y="110066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FDA5B-8B6A-46D3-9248-25EAE8E0B0DD}"/>
              </a:ext>
            </a:extLst>
          </p:cNvPr>
          <p:cNvSpPr txBox="1"/>
          <p:nvPr/>
        </p:nvSpPr>
        <p:spPr>
          <a:xfrm>
            <a:off x="6416747" y="1100667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A6234-0E28-433E-B6F5-2BA2E98B9A7F}"/>
              </a:ext>
            </a:extLst>
          </p:cNvPr>
          <p:cNvSpPr txBox="1"/>
          <p:nvPr/>
        </p:nvSpPr>
        <p:spPr>
          <a:xfrm>
            <a:off x="7205306" y="5011090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1032" name="Picture 8" descr="File:Virtualbox logo.png - Wikimedia Commons">
            <a:extLst>
              <a:ext uri="{FF2B5EF4-FFF2-40B4-BE49-F238E27FC236}">
                <a16:creationId xmlns:a16="http://schemas.microsoft.com/office/drawing/2014/main" id="{0EB35BCD-B665-4300-B8EC-15E946A6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006" y="5036881"/>
            <a:ext cx="245047" cy="24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50020D23-3D0D-4693-899B-AF6ECFF197AF}"/>
              </a:ext>
            </a:extLst>
          </p:cNvPr>
          <p:cNvSpPr/>
          <p:nvPr/>
        </p:nvSpPr>
        <p:spPr>
          <a:xfrm>
            <a:off x="4029581" y="3603448"/>
            <a:ext cx="1266738" cy="10318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eth0:10.0.2.15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eth1: 192.168.0.20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eth2: 192.168.1.20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166AB2-9499-45BB-8E06-CB0873BD61D8}"/>
              </a:ext>
            </a:extLst>
          </p:cNvPr>
          <p:cNvSpPr/>
          <p:nvPr/>
        </p:nvSpPr>
        <p:spPr>
          <a:xfrm>
            <a:off x="6442746" y="3603448"/>
            <a:ext cx="1266738" cy="10318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eth0:10.0.2.15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eth1: 192.168.0.30</a:t>
            </a: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eth2: 192.168.1.30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A1A54AA-961F-472D-ABFC-DA55CA7062C9}"/>
              </a:ext>
            </a:extLst>
          </p:cNvPr>
          <p:cNvSpPr/>
          <p:nvPr/>
        </p:nvSpPr>
        <p:spPr>
          <a:xfrm>
            <a:off x="2255519" y="2585743"/>
            <a:ext cx="4820595" cy="321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NodePort</a:t>
            </a:r>
          </a:p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service/imaginary-np   NodePort    10.110.9.192   9000:30000/TC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B89403-6A68-4CCC-98E4-C304213BDDAF}"/>
              </a:ext>
            </a:extLst>
          </p:cNvPr>
          <p:cNvSpPr/>
          <p:nvPr/>
        </p:nvSpPr>
        <p:spPr>
          <a:xfrm>
            <a:off x="2166178" y="3539480"/>
            <a:ext cx="198120" cy="122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D8823B-7EA1-4C35-AA99-E1BF7B651869}"/>
              </a:ext>
            </a:extLst>
          </p:cNvPr>
          <p:cNvSpPr txBox="1"/>
          <p:nvPr/>
        </p:nvSpPr>
        <p:spPr>
          <a:xfrm>
            <a:off x="2314033" y="3384923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2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port 30000</a:t>
            </a:r>
            <a:endParaRPr lang="ko-KR" altLang="en-US" sz="800">
              <a:solidFill>
                <a:schemeClr val="accent2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2EAEB4-84B5-42DD-B94D-90F5D3B8F474}"/>
              </a:ext>
            </a:extLst>
          </p:cNvPr>
          <p:cNvSpPr/>
          <p:nvPr/>
        </p:nvSpPr>
        <p:spPr>
          <a:xfrm>
            <a:off x="4561825" y="3539480"/>
            <a:ext cx="198120" cy="122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9F8606-FD0F-42F3-BD64-6D9DA139C88A}"/>
              </a:ext>
            </a:extLst>
          </p:cNvPr>
          <p:cNvSpPr txBox="1"/>
          <p:nvPr/>
        </p:nvSpPr>
        <p:spPr>
          <a:xfrm>
            <a:off x="4709680" y="3384923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2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port 30000</a:t>
            </a:r>
            <a:endParaRPr lang="ko-KR" altLang="en-US" sz="800">
              <a:solidFill>
                <a:schemeClr val="accent2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D6298A-1D7E-45D9-ABCD-B6F4355FFF21}"/>
              </a:ext>
            </a:extLst>
          </p:cNvPr>
          <p:cNvSpPr/>
          <p:nvPr/>
        </p:nvSpPr>
        <p:spPr>
          <a:xfrm>
            <a:off x="6972105" y="3539480"/>
            <a:ext cx="198120" cy="122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0FB728-64DD-46BC-ACBD-3D486922E40F}"/>
              </a:ext>
            </a:extLst>
          </p:cNvPr>
          <p:cNvSpPr txBox="1"/>
          <p:nvPr/>
        </p:nvSpPr>
        <p:spPr>
          <a:xfrm>
            <a:off x="7119960" y="3384923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2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port 30000</a:t>
            </a:r>
            <a:endParaRPr lang="ko-KR" altLang="en-US" sz="800">
              <a:solidFill>
                <a:schemeClr val="accent2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0D1800F-2473-4E8C-91AD-34BA68172AB8}"/>
              </a:ext>
            </a:extLst>
          </p:cNvPr>
          <p:cNvSpPr/>
          <p:nvPr/>
        </p:nvSpPr>
        <p:spPr>
          <a:xfrm>
            <a:off x="4561825" y="2879815"/>
            <a:ext cx="198120" cy="122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D35FD72-A67B-4877-AFCF-4FBC7A9053D3}"/>
              </a:ext>
            </a:extLst>
          </p:cNvPr>
          <p:cNvSpPr/>
          <p:nvPr/>
        </p:nvSpPr>
        <p:spPr>
          <a:xfrm>
            <a:off x="4561825" y="2483105"/>
            <a:ext cx="198120" cy="122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F6BB1FAE-1921-4679-9F56-3C28FEADFAF5}"/>
              </a:ext>
            </a:extLst>
          </p:cNvPr>
          <p:cNvCxnSpPr>
            <a:cxnSpLocks/>
            <a:stCxn id="3" idx="0"/>
            <a:endCxn id="56" idx="2"/>
          </p:cNvCxnSpPr>
          <p:nvPr/>
        </p:nvCxnSpPr>
        <p:spPr>
          <a:xfrm rot="5400000" flipH="1" flipV="1">
            <a:off x="3194636" y="2073232"/>
            <a:ext cx="536851" cy="2395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88F8A72-E352-4309-87FA-1E4F1D736E56}"/>
              </a:ext>
            </a:extLst>
          </p:cNvPr>
          <p:cNvCxnSpPr>
            <a:cxnSpLocks/>
            <a:stCxn id="52" idx="0"/>
            <a:endCxn id="56" idx="2"/>
          </p:cNvCxnSpPr>
          <p:nvPr/>
        </p:nvCxnSpPr>
        <p:spPr>
          <a:xfrm rot="5400000" flipH="1" flipV="1">
            <a:off x="4392460" y="3271055"/>
            <a:ext cx="53685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B7D04C3-F867-4009-9F4A-D738F295D266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rot="16200000" flipV="1">
            <a:off x="5597600" y="2065915"/>
            <a:ext cx="536851" cy="2410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479C1A0-DEEA-44A3-9397-CBE7AEC6411C}"/>
              </a:ext>
            </a:extLst>
          </p:cNvPr>
          <p:cNvCxnSpPr>
            <a:cxnSpLocks/>
            <a:stCxn id="57" idx="0"/>
            <a:endCxn id="1028" idx="2"/>
          </p:cNvCxnSpPr>
          <p:nvPr/>
        </p:nvCxnSpPr>
        <p:spPr>
          <a:xfrm rot="16200000" flipV="1">
            <a:off x="4339886" y="2162106"/>
            <a:ext cx="405700" cy="236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23FFD-AB44-45E1-82E7-5A32D24699FA}"/>
              </a:ext>
            </a:extLst>
          </p:cNvPr>
          <p:cNvCxnSpPr>
            <a:cxnSpLocks/>
            <a:stCxn id="57" idx="0"/>
            <a:endCxn id="19" idx="2"/>
          </p:cNvCxnSpPr>
          <p:nvPr/>
        </p:nvCxnSpPr>
        <p:spPr>
          <a:xfrm rot="5400000" flipH="1" flipV="1">
            <a:off x="4583773" y="2154517"/>
            <a:ext cx="405701" cy="251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9515E90-9B9C-424A-BFDD-B9F21690C585}"/>
              </a:ext>
            </a:extLst>
          </p:cNvPr>
          <p:cNvCxnSpPr>
            <a:cxnSpLocks/>
            <a:stCxn id="57" idx="0"/>
            <a:endCxn id="21" idx="2"/>
          </p:cNvCxnSpPr>
          <p:nvPr/>
        </p:nvCxnSpPr>
        <p:spPr>
          <a:xfrm rot="5400000" flipH="1" flipV="1">
            <a:off x="5539512" y="1198778"/>
            <a:ext cx="405700" cy="2162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04E58635-6926-43F2-81F0-A549BAC50026}"/>
              </a:ext>
            </a:extLst>
          </p:cNvPr>
          <p:cNvCxnSpPr>
            <a:cxnSpLocks/>
            <a:stCxn id="57" idx="0"/>
            <a:endCxn id="22" idx="2"/>
          </p:cNvCxnSpPr>
          <p:nvPr/>
        </p:nvCxnSpPr>
        <p:spPr>
          <a:xfrm rot="5400000" flipH="1" flipV="1">
            <a:off x="5783399" y="954891"/>
            <a:ext cx="405701" cy="26507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629A506-F704-4004-87B7-7A322C2377A2}"/>
              </a:ext>
            </a:extLst>
          </p:cNvPr>
          <p:cNvSpPr txBox="1"/>
          <p:nvPr/>
        </p:nvSpPr>
        <p:spPr>
          <a:xfrm>
            <a:off x="3839203" y="2031090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port 9000</a:t>
            </a:r>
            <a:endParaRPr lang="ko-KR" altLang="en-US" sz="7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E215E7-EC2B-46AC-AB10-A0508C0BA703}"/>
              </a:ext>
            </a:extLst>
          </p:cNvPr>
          <p:cNvSpPr txBox="1"/>
          <p:nvPr/>
        </p:nvSpPr>
        <p:spPr>
          <a:xfrm>
            <a:off x="4959929" y="2031090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port 9000</a:t>
            </a:r>
            <a:endParaRPr lang="ko-KR" altLang="en-US" sz="7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2ADB04-8E3D-46DD-B3C5-B6A244E827A8}"/>
              </a:ext>
            </a:extLst>
          </p:cNvPr>
          <p:cNvSpPr txBox="1"/>
          <p:nvPr/>
        </p:nvSpPr>
        <p:spPr>
          <a:xfrm>
            <a:off x="6182766" y="2031090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port 9000</a:t>
            </a:r>
            <a:endParaRPr lang="ko-KR" altLang="en-US" sz="7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F68C6B-874F-4CAB-9928-FD3B849C8B6E}"/>
              </a:ext>
            </a:extLst>
          </p:cNvPr>
          <p:cNvSpPr txBox="1"/>
          <p:nvPr/>
        </p:nvSpPr>
        <p:spPr>
          <a:xfrm>
            <a:off x="7370028" y="2031090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port 9000</a:t>
            </a:r>
            <a:endParaRPr lang="ko-KR" altLang="en-US" sz="7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1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BD087169-013E-46A0-9D71-C1728CD50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65" y="5722905"/>
            <a:ext cx="731595" cy="7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74B5E05-525B-4A0C-A7EE-86FE8297AD2B}"/>
              </a:ext>
            </a:extLst>
          </p:cNvPr>
          <p:cNvCxnSpPr>
            <a:cxnSpLocks/>
            <a:stCxn id="81" idx="0"/>
            <a:endCxn id="12" idx="2"/>
          </p:cNvCxnSpPr>
          <p:nvPr/>
        </p:nvCxnSpPr>
        <p:spPr>
          <a:xfrm flipH="1" flipV="1">
            <a:off x="2265238" y="4635294"/>
            <a:ext cx="2411625" cy="108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6048962-63D2-4A3D-B81E-48A6D6BE303E}"/>
              </a:ext>
            </a:extLst>
          </p:cNvPr>
          <p:cNvCxnSpPr>
            <a:cxnSpLocks/>
            <a:stCxn id="81" idx="0"/>
            <a:endCxn id="46" idx="2"/>
          </p:cNvCxnSpPr>
          <p:nvPr/>
        </p:nvCxnSpPr>
        <p:spPr>
          <a:xfrm flipH="1" flipV="1">
            <a:off x="4662950" y="4635294"/>
            <a:ext cx="13913" cy="108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15ED41E-7E18-417C-8F31-0C28B5F1C518}"/>
              </a:ext>
            </a:extLst>
          </p:cNvPr>
          <p:cNvCxnSpPr>
            <a:cxnSpLocks/>
            <a:stCxn id="81" idx="0"/>
            <a:endCxn id="47" idx="2"/>
          </p:cNvCxnSpPr>
          <p:nvPr/>
        </p:nvCxnSpPr>
        <p:spPr>
          <a:xfrm flipV="1">
            <a:off x="4676863" y="4635294"/>
            <a:ext cx="2399252" cy="108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75CD870-F4BD-4DDB-B1E5-65CCBE49AB93}"/>
              </a:ext>
            </a:extLst>
          </p:cNvPr>
          <p:cNvSpPr txBox="1"/>
          <p:nvPr/>
        </p:nvSpPr>
        <p:spPr>
          <a:xfrm>
            <a:off x="5063475" y="5880953"/>
            <a:ext cx="1495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맑은 고딕" panose="02000403000000020004" pitchFamily="50" charset="-127"/>
                <a:ea typeface="맑은 고딕" panose="02000403000000020004" pitchFamily="50" charset="-127"/>
                <a:hlinkClick r:id="rId6"/>
              </a:rPr>
              <a:t>http://192.168.1.10:30000/health</a:t>
            </a:r>
            <a:endParaRPr lang="en-US" altLang="ko-KR" sz="7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r>
              <a:rPr lang="en-US" altLang="ko-KR" sz="700">
                <a:latin typeface="맑은 고딕" panose="02000403000000020004" pitchFamily="50" charset="-127"/>
                <a:hlinkClick r:id="rId7"/>
              </a:rPr>
              <a:t>http://192.168.1.20:30000/health</a:t>
            </a:r>
            <a:endParaRPr lang="en-US" altLang="ko-KR" sz="700">
              <a:latin typeface="맑은 고딕" panose="02000403000000020004" pitchFamily="50" charset="-127"/>
            </a:endParaRPr>
          </a:p>
          <a:p>
            <a:r>
              <a:rPr lang="en-US" altLang="ko-KR" sz="700">
                <a:latin typeface="맑은 고딕" panose="02000403000000020004" pitchFamily="50" charset="-127"/>
                <a:hlinkClick r:id="rId6"/>
              </a:rPr>
              <a:t>http://192.168.1.30:30000/health</a:t>
            </a:r>
            <a:endParaRPr lang="en-US" altLang="ko-KR" sz="700">
              <a:latin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42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504</Words>
  <Application>Microsoft Office PowerPoint</Application>
  <PresentationFormat>화면 슬라이드 쇼(4:3)</PresentationFormat>
  <Paragraphs>149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Hoonkyun Kim</dc:creator>
  <cp:lastModifiedBy>Hoonkyun Kim</cp:lastModifiedBy>
  <cp:revision>82</cp:revision>
  <dcterms:created xsi:type="dcterms:W3CDTF">2022-06-23T03:16:32Z</dcterms:created>
  <dcterms:modified xsi:type="dcterms:W3CDTF">2022-07-04T09:00:00Z</dcterms:modified>
</cp:coreProperties>
</file>