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871F2E-AA40-49BA-B853-7406572112E2}">
  <a:tblStyle styleId="{6A871F2E-AA40-49BA-B853-7406572112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Arte" TargetMode="External"/><Relationship Id="rId3" Type="http://schemas.openxmlformats.org/officeDocument/2006/relationships/hyperlink" Target="https://es.wikipedia.org/wiki/T%C3%A9cnica" TargetMode="External"/><Relationship Id="rId4" Type="http://schemas.openxmlformats.org/officeDocument/2006/relationships/hyperlink" Target="https://es.wikipedia.org/w/index.php?title=Procedimiento_l%C3%B3gico&amp;action=edit&amp;redlink=1" TargetMode="External"/><Relationship Id="rId5" Type="http://schemas.openxmlformats.org/officeDocument/2006/relationships/hyperlink" Target="https://es.wikipedia.org/wiki/Sistema_forma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haracter_string_(computer_science)" TargetMode="External"/><Relationship Id="rId3" Type="http://schemas.openxmlformats.org/officeDocument/2006/relationships/hyperlink" Target="https://en.wikipedia.org/wiki/Character_(computing)" TargetMode="External"/><Relationship Id="rId4" Type="http://schemas.openxmlformats.org/officeDocument/2006/relationships/hyperlink" Target="https://en.wikipedia.org/wiki/Identifier" TargetMode="External"/><Relationship Id="rId5" Type="http://schemas.openxmlformats.org/officeDocument/2006/relationships/hyperlink" Target="https://en.wikipedia.org/wiki/Resource_(computer_science)" TargetMode="External"/><Relationship Id="rId6" Type="http://schemas.openxmlformats.org/officeDocument/2006/relationships/hyperlink" Target="https://en.wikipedia.org/wiki/Uniform_Resource_Locato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Medida en la cual los datos se corresponden con la vida real</a:t>
            </a:r>
            <a:endParaRPr/>
          </a:p>
          <a:p>
            <a:pPr indent="-298450" lvl="0" marL="457200" rtl="0">
              <a:spcBef>
                <a:spcPts val="0"/>
              </a:spcBef>
              <a:spcAft>
                <a:spcPts val="0"/>
              </a:spcAft>
              <a:buSzPts val="1100"/>
              <a:buChar char="-"/>
            </a:pPr>
            <a:r>
              <a:rPr lang="en"/>
              <a:t>Características de los mismos que les atribuyen la calidad</a:t>
            </a:r>
            <a:endParaRPr/>
          </a:p>
          <a:p>
            <a:pPr indent="-298450" lvl="0" marL="457200" rtl="0">
              <a:spcBef>
                <a:spcPts val="0"/>
              </a:spcBef>
              <a:spcAft>
                <a:spcPts val="0"/>
              </a:spcAft>
              <a:buSzPts val="1100"/>
              <a:buChar char="-"/>
            </a:pPr>
            <a:r>
              <a:rPr lang="en"/>
              <a:t>Por medio de qué procesos o tecnologías fueron obtenidos los datos, los cuales garantizan que se adecuen a los criterios de aceptación del negocio (este dato fue emitido por cierto equipamiento, o fue sometido a un proceso riguroso de QA)</a:t>
            </a:r>
            <a:endParaRPr/>
          </a:p>
          <a:p>
            <a:pPr indent="-298450" lvl="0" marL="457200" rtl="0" algn="just">
              <a:lnSpc>
                <a:spcPct val="150000"/>
              </a:lnSpc>
              <a:spcBef>
                <a:spcPts val="0"/>
              </a:spcBef>
              <a:spcAft>
                <a:spcPts val="1000"/>
              </a:spcAft>
              <a:buSzPts val="1100"/>
              <a:buChar char="-"/>
            </a:pPr>
            <a:r>
              <a:rPr lang="en">
                <a:solidFill>
                  <a:schemeClr val="dk1"/>
                </a:solidFill>
              </a:rPr>
              <a:t>La definición de calidad de datos de la ISO 9000 es el grado al que un conjunto de características de los datos cumple requerimientos.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Las dimensiones son las características que queremos analizar</a:t>
            </a:r>
            <a:endParaRPr/>
          </a:p>
          <a:p>
            <a:pPr indent="-298450" lvl="0" marL="457200">
              <a:spcBef>
                <a:spcPts val="0"/>
              </a:spcBef>
              <a:spcAft>
                <a:spcPts val="0"/>
              </a:spcAft>
              <a:buSzPts val="1100"/>
              <a:buChar char="-"/>
            </a:pPr>
            <a:r>
              <a:rPr lang="en"/>
              <a:t>Las métricas son los procedimientos para medir estas dimensiones, orientadas a realizar una evaluación específica (heurísticas serían: </a:t>
            </a:r>
            <a:r>
              <a:rPr lang="en" sz="1050">
                <a:solidFill>
                  <a:srgbClr val="222222"/>
                </a:solidFill>
                <a:highlight>
                  <a:srgbClr val="FFFFFF"/>
                </a:highlight>
              </a:rPr>
              <a:t>definen la 'heurística' como un </a:t>
            </a:r>
            <a:r>
              <a:rPr lang="en" sz="1050">
                <a:solidFill>
                  <a:srgbClr val="0B0080"/>
                </a:solidFill>
                <a:uFill>
                  <a:noFill/>
                </a:uFill>
                <a:hlinkClick r:id="rId2"/>
              </a:rPr>
              <a:t>arte</a:t>
            </a:r>
            <a:r>
              <a:rPr lang="en" sz="1050">
                <a:solidFill>
                  <a:srgbClr val="222222"/>
                </a:solidFill>
                <a:highlight>
                  <a:srgbClr val="FFFFFF"/>
                </a:highlight>
              </a:rPr>
              <a:t>, </a:t>
            </a:r>
            <a:r>
              <a:rPr lang="en" sz="1050">
                <a:solidFill>
                  <a:srgbClr val="0B0080"/>
                </a:solidFill>
                <a:uFill>
                  <a:noFill/>
                </a:uFill>
                <a:hlinkClick r:id="rId3"/>
              </a:rPr>
              <a:t>técnica</a:t>
            </a:r>
            <a:r>
              <a:rPr lang="en" sz="1050">
                <a:solidFill>
                  <a:srgbClr val="222222"/>
                </a:solidFill>
                <a:highlight>
                  <a:srgbClr val="FFFFFF"/>
                </a:highlight>
              </a:rPr>
              <a:t> o </a:t>
            </a:r>
            <a:r>
              <a:rPr lang="en" sz="1050">
                <a:solidFill>
                  <a:srgbClr val="A55858"/>
                </a:solidFill>
                <a:uFill>
                  <a:noFill/>
                </a:uFill>
                <a:hlinkClick r:id="rId4"/>
              </a:rPr>
              <a:t>procedimiento</a:t>
            </a:r>
            <a:r>
              <a:rPr lang="en" sz="1050">
                <a:solidFill>
                  <a:srgbClr val="222222"/>
                </a:solidFill>
                <a:highlight>
                  <a:srgbClr val="FFFFFF"/>
                </a:highlight>
              </a:rPr>
              <a:t> práctico o </a:t>
            </a:r>
            <a:r>
              <a:rPr lang="en" sz="1050">
                <a:solidFill>
                  <a:srgbClr val="0B0080"/>
                </a:solidFill>
                <a:uFill>
                  <a:noFill/>
                </a:uFill>
                <a:hlinkClick r:id="rId5"/>
              </a:rPr>
              <a:t>informal</a:t>
            </a:r>
            <a:r>
              <a:rPr lang="en" sz="1050">
                <a:solidFill>
                  <a:srgbClr val="222222"/>
                </a:solidFill>
                <a:highlight>
                  <a:srgbClr val="FFFFFF"/>
                </a:highlight>
              </a:rPr>
              <a:t>, para </a:t>
            </a:r>
            <a:r>
              <a:rPr b="1" lang="en" sz="1050">
                <a:solidFill>
                  <a:srgbClr val="222222"/>
                </a:solidFill>
              </a:rPr>
              <a:t>resolver problemas</a:t>
            </a:r>
            <a:r>
              <a:rPr lang="en" sz="1050">
                <a:solidFill>
                  <a:srgbClr val="222222"/>
                </a:solidFill>
                <a:highlight>
                  <a:srgbClr val="FFFFFF"/>
                </a:highlight>
              </a:rPr>
              <a:t>.</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Existe una gran cantidad de datos disponibles, lo que dificulta que se asegure la calidad de los mismos</a:t>
            </a:r>
            <a:endParaRPr/>
          </a:p>
          <a:p>
            <a:pPr indent="-298450" lvl="0" marL="457200" rtl="0">
              <a:spcBef>
                <a:spcPts val="0"/>
              </a:spcBef>
              <a:spcAft>
                <a:spcPts val="0"/>
              </a:spcAft>
              <a:buSzPts val="1100"/>
              <a:buChar char="-"/>
            </a:pPr>
            <a:r>
              <a:rPr lang="en"/>
              <a:t>Los datos provienen de todo tipo de fuentes (cualquiera puede aportar a DBPedia), y se encuentran sujetos a cambios constantes (nuevos servidores, otros que se caen) INFORMALIDAD</a:t>
            </a:r>
            <a:endParaRPr/>
          </a:p>
          <a:p>
            <a:pPr indent="-298450" lvl="0" marL="457200" rtl="0">
              <a:spcBef>
                <a:spcPts val="0"/>
              </a:spcBef>
              <a:spcAft>
                <a:spcPts val="0"/>
              </a:spcAft>
              <a:buSzPts val="1100"/>
              <a:buChar char="-"/>
            </a:pPr>
            <a:r>
              <a:rPr lang="en"/>
              <a:t>Esto anterior, sumado a que las fuentes no presentan un gran interés por llegar a un </a:t>
            </a:r>
            <a:r>
              <a:rPr lang="en"/>
              <a:t>estándar</a:t>
            </a:r>
            <a:r>
              <a:rPr lang="en"/>
              <a:t> que especifique cómo asegurar la calidad de los datos</a:t>
            </a:r>
            <a:endParaRPr/>
          </a:p>
          <a:p>
            <a:pPr indent="-298450" lvl="0" marL="457200" rtl="0">
              <a:spcBef>
                <a:spcPts val="0"/>
              </a:spcBef>
              <a:spcAft>
                <a:spcPts val="0"/>
              </a:spcAft>
              <a:buSzPts val="1100"/>
              <a:buChar char="-"/>
            </a:pPr>
            <a:r>
              <a:rPr lang="en"/>
              <a:t>Lo que tiene como consecuencia el hecho de que no existe un consenso sobre dimensiones o métricas de calidad</a:t>
            </a:r>
            <a:endParaRPr/>
          </a:p>
          <a:p>
            <a:pPr indent="-298450" lvl="0" marL="457200" rtl="0">
              <a:spcBef>
                <a:spcPts val="0"/>
              </a:spcBef>
              <a:spcAft>
                <a:spcPts val="0"/>
              </a:spcAft>
              <a:buSzPts val="1100"/>
              <a:buChar char="-"/>
            </a:pPr>
            <a:r>
              <a:rPr lang="en">
                <a:solidFill>
                  <a:schemeClr val="dk1"/>
                </a:solidFill>
              </a:rPr>
              <a:t>Estos datos son considerados de calidad cuando satisfacen una necesidad del usuario (que la información que se ofrece sea la que el usuario espera encontrar, o relacionada)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Una fuente de datos es accesible mediante un servidor que es quien contiene los documentos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La carencia de una licencia </a:t>
            </a:r>
            <a:r>
              <a:rPr b="1" lang="en"/>
              <a:t>explícita</a:t>
            </a:r>
            <a:r>
              <a:rPr lang="en"/>
              <a:t> implica una posible </a:t>
            </a:r>
            <a:r>
              <a:rPr b="1" lang="en"/>
              <a:t>responsabilidad</a:t>
            </a:r>
            <a:r>
              <a:rPr lang="en"/>
              <a:t> </a:t>
            </a:r>
            <a:r>
              <a:rPr b="1" lang="en"/>
              <a:t>legal</a:t>
            </a:r>
            <a:r>
              <a:rPr lang="en"/>
              <a:t> y no deja en claro a los consumidores las </a:t>
            </a:r>
            <a:r>
              <a:rPr b="1" lang="en"/>
              <a:t>condiciones de uso</a:t>
            </a:r>
            <a:r>
              <a:rPr lang="en"/>
              <a:t> de los datos, en qué medida un tercero puede disponer de los mismos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Los atributos con los cuales mediremos la calidad de un documento son:</a:t>
            </a:r>
            <a:endParaRPr/>
          </a:p>
          <a:p>
            <a:pPr indent="-298450" lvl="0" marL="457200" rtl="0">
              <a:spcBef>
                <a:spcPts val="0"/>
              </a:spcBef>
              <a:spcAft>
                <a:spcPts val="0"/>
              </a:spcAft>
              <a:buSzPts val="1100"/>
              <a:buChar char="-"/>
            </a:pPr>
            <a:r>
              <a:rPr lang="en"/>
              <a:t>Validez sintáctica: respetar los formatos de cada tipo de dato, las jerarquías, y de los estándares de RDF/XML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Guardamos las respuestas obtenidas cada vez que se realiza una consulta a la fuente de datos a lo largo de la evaluación</a:t>
            </a:r>
            <a:endParaRPr/>
          </a:p>
          <a:p>
            <a:pPr indent="-298450" lvl="0" marL="457200">
              <a:spcBef>
                <a:spcPts val="0"/>
              </a:spcBef>
              <a:spcAft>
                <a:spcPts val="0"/>
              </a:spcAft>
              <a:buSzPts val="1100"/>
              <a:buChar char="-"/>
            </a:pPr>
            <a:r>
              <a:rPr lang="en"/>
              <a:t>Se define una respuesta como errónea cuando corresponde al rango 500 de los errores HTTP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Debe utilizarse la propiedad dcterms:license para indicar bajo qué licencia fue publicada la fuente de datos. Esto puede consultarse automáticamente mediante SPARQL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rPr>
              <a:t>Siendo P la cantidad de propiedades del documento</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La validez sintáctica se divide en dos métricas diferentes:</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Tipo de dato incorrectamente extraído: si un nombre tiene @en y está en otro idioma, por ejemplo, o si dice ser un Integer y es un String</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Valor del objeto extraído de forma incompleta: puede ser debido a un error durante el proceso, dice @lang=</a:t>
            </a:r>
            <a:endParaRPr>
              <a:solidFill>
                <a:schemeClr val="dk1"/>
              </a:solidFill>
            </a:endParaRPr>
          </a:p>
          <a:p>
            <a:pPr indent="0" lvl="0" marL="0" rtl="0">
              <a:spcBef>
                <a:spcPts val="0"/>
              </a:spcBef>
              <a:spcAft>
                <a:spcPts val="0"/>
              </a:spcAft>
              <a:buNone/>
            </a:pPr>
            <a:r>
              <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Por ejemplo, la fecha del atentado al WTC</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Un enlace incorrecto es aquel que contiene información que no tiene un grado de relación obvio con el documento en cuestión. Se evalúa sobre el total de propiedades del documento que contienen enlaces (que son links)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Luego de obtener el valor para cada métrica individualmente, se plantea la fórmula general para un documento</a:t>
            </a:r>
            <a:endParaRPr/>
          </a:p>
          <a:p>
            <a:pPr indent="-298450" lvl="0" marL="457200" rtl="0">
              <a:spcBef>
                <a:spcPts val="0"/>
              </a:spcBef>
              <a:spcAft>
                <a:spcPts val="0"/>
              </a:spcAft>
              <a:buSzPts val="1100"/>
              <a:buChar char="-"/>
            </a:pPr>
            <a:r>
              <a:rPr lang="en"/>
              <a:t>La fórmula general plantea un promedio ponderado de las métricas particulares que miden cada dimensión evaluada</a:t>
            </a:r>
            <a:endParaRPr/>
          </a:p>
          <a:p>
            <a:pPr indent="-298450" lvl="0" marL="457200">
              <a:spcBef>
                <a:spcPts val="0"/>
              </a:spcBef>
              <a:spcAft>
                <a:spcPts val="0"/>
              </a:spcAft>
              <a:buSzPts val="1100"/>
              <a:buChar char="-"/>
            </a:pPr>
            <a:r>
              <a:rPr i="1" lang="en"/>
              <a:t>Wi</a:t>
            </a:r>
            <a:r>
              <a:rPr lang="en"/>
              <a:t> es el peso asignado a cada métrica, que es 0.25 para todos los casos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en"/>
              <a:t>Donde </a:t>
            </a:r>
            <a:r>
              <a:rPr i="1" lang="en"/>
              <a:t>q</a:t>
            </a:r>
            <a:r>
              <a:rPr lang="en"/>
              <a:t> es la cantidad de documentos evaluados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en"/>
              <a:t>Una vez obtenido Q</a:t>
            </a:r>
            <a:r>
              <a:rPr baseline="-25000" lang="en"/>
              <a:t>Documento</a:t>
            </a:r>
            <a:r>
              <a:rPr lang="en"/>
              <a:t>, el mismo se mapea a una letra de acuerdo a su valor, de modo de obtener una escala de calificaciones que facilite visualmente el sacar una conclusión sobre el documento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Clr>
                <a:srgbClr val="000000"/>
              </a:buClr>
              <a:buSzPts val="1200"/>
              <a:buFont typeface="Helvetica Neue"/>
              <a:buChar char="●"/>
            </a:pPr>
            <a:r>
              <a:rPr lang="en" sz="1200">
                <a:latin typeface="Helvetica Neue"/>
                <a:ea typeface="Helvetica Neue"/>
                <a:cs typeface="Helvetica Neue"/>
                <a:sym typeface="Helvetica Neue"/>
              </a:rPr>
              <a:t>Extensión de la WWW que permite a las computadoras buscar, combinar y procesar contenido Web de forma inteligente basado en el significado que este tiene este contenido para los humanos</a:t>
            </a:r>
            <a:endParaRPr sz="1200">
              <a:latin typeface="Helvetica Neue"/>
              <a:ea typeface="Helvetica Neue"/>
              <a:cs typeface="Helvetica Neue"/>
              <a:sym typeface="Helvetica Neue"/>
            </a:endParaRPr>
          </a:p>
          <a:p>
            <a:pPr indent="-304800" lvl="0" marL="457200" rtl="0">
              <a:lnSpc>
                <a:spcPct val="100000"/>
              </a:lnSpc>
              <a:spcBef>
                <a:spcPts val="0"/>
              </a:spcBef>
              <a:spcAft>
                <a:spcPts val="0"/>
              </a:spcAft>
              <a:buClr>
                <a:srgbClr val="000000"/>
              </a:buClr>
              <a:buSzPts val="1200"/>
              <a:buFont typeface="Helvetica Neue"/>
              <a:buChar char="●"/>
            </a:pPr>
            <a:r>
              <a:rPr lang="en" sz="1200">
                <a:latin typeface="Helvetica Neue"/>
                <a:ea typeface="Helvetica Neue"/>
                <a:cs typeface="Helvetica Neue"/>
                <a:sym typeface="Helvetica Neue"/>
              </a:rPr>
              <a:t>Permite a las máquinas a acceder a mayor cantidad de información más rápido sin procesamiento humano</a:t>
            </a:r>
            <a:endParaRPr sz="1200">
              <a:latin typeface="Helvetica Neue"/>
              <a:ea typeface="Helvetica Neue"/>
              <a:cs typeface="Helvetica Neue"/>
              <a:sym typeface="Helvetica Neue"/>
            </a:endParaRPr>
          </a:p>
          <a:p>
            <a:pPr indent="0" lvl="0" marL="0">
              <a:lnSpc>
                <a:spcPct val="100000"/>
              </a:lnSpc>
              <a:spcBef>
                <a:spcPts val="0"/>
              </a:spcBef>
              <a:spcAft>
                <a:spcPts val="0"/>
              </a:spcAft>
              <a:buNone/>
            </a:pPr>
            <a:r>
              <a:t/>
            </a:r>
            <a:endParaRPr sz="800">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Para el intercambio de datos en la web se usa RDF</a:t>
            </a:r>
            <a:endParaRPr/>
          </a:p>
          <a:p>
            <a:pPr indent="-298450" lvl="0" marL="457200" rtl="0">
              <a:spcBef>
                <a:spcPts val="0"/>
              </a:spcBef>
              <a:spcAft>
                <a:spcPts val="0"/>
              </a:spcAft>
              <a:buSzPts val="1100"/>
              <a:buChar char="●"/>
            </a:pPr>
            <a:r>
              <a:rPr lang="en"/>
              <a:t>Su objetivo no es mostrar la información de forma “correcta” sino permitir el procesamiento y la recombinación de la </a:t>
            </a:r>
            <a:r>
              <a:rPr lang="en"/>
              <a:t>información</a:t>
            </a:r>
            <a:endParaRPr/>
          </a:p>
          <a:p>
            <a:pPr indent="-298450" lvl="0" marL="457200" rtl="0">
              <a:spcBef>
                <a:spcPts val="0"/>
              </a:spcBef>
              <a:spcAft>
                <a:spcPts val="0"/>
              </a:spcAft>
              <a:buSzPts val="1100"/>
              <a:buChar char="●"/>
            </a:pPr>
            <a:r>
              <a:rPr lang="en"/>
              <a:t>Codifica datos en forma de ternas “sujeto, predicado, objeto” y por este motivo permite describir relaciones entre objetos de interés</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Su representación gráfica es un grafo dirigido donde tanto nodos como aristas cuentan con identificadores para diferenciarlos</a:t>
            </a:r>
            <a:endParaRPr/>
          </a:p>
          <a:p>
            <a:pPr indent="-298450" lvl="0" marL="457200" rtl="0">
              <a:spcBef>
                <a:spcPts val="0"/>
              </a:spcBef>
              <a:spcAft>
                <a:spcPts val="0"/>
              </a:spcAft>
              <a:buSzPts val="1100"/>
              <a:buChar char="●"/>
            </a:pPr>
            <a:r>
              <a:rPr lang="en"/>
              <a:t>A Uniform Resource Identifier (URI) is a </a:t>
            </a:r>
            <a:r>
              <a:rPr lang="en" u="sng">
                <a:solidFill>
                  <a:schemeClr val="hlink"/>
                </a:solidFill>
                <a:hlinkClick r:id="rId2"/>
              </a:rPr>
              <a:t>string</a:t>
            </a:r>
            <a:r>
              <a:rPr lang="en"/>
              <a:t> of </a:t>
            </a:r>
            <a:r>
              <a:rPr lang="en" u="sng">
                <a:solidFill>
                  <a:schemeClr val="hlink"/>
                </a:solidFill>
                <a:hlinkClick r:id="rId3"/>
              </a:rPr>
              <a:t>characters</a:t>
            </a:r>
            <a:r>
              <a:rPr lang="en"/>
              <a:t> used to </a:t>
            </a:r>
            <a:r>
              <a:rPr lang="en" u="sng">
                <a:solidFill>
                  <a:schemeClr val="hlink"/>
                </a:solidFill>
                <a:hlinkClick r:id="rId4"/>
              </a:rPr>
              <a:t>identify</a:t>
            </a:r>
            <a:r>
              <a:rPr lang="en"/>
              <a:t> a </a:t>
            </a:r>
            <a:r>
              <a:rPr lang="en" u="sng">
                <a:solidFill>
                  <a:schemeClr val="hlink"/>
                </a:solidFill>
                <a:hlinkClick r:id="rId5"/>
              </a:rPr>
              <a:t>resource</a:t>
            </a:r>
            <a:r>
              <a:rPr lang="en"/>
              <a:t>.</a:t>
            </a:r>
            <a:endParaRPr/>
          </a:p>
          <a:p>
            <a:pPr indent="-298450" lvl="0" marL="457200" rtl="0">
              <a:spcBef>
                <a:spcPts val="0"/>
              </a:spcBef>
              <a:spcAft>
                <a:spcPts val="0"/>
              </a:spcAft>
              <a:buSzPts val="1100"/>
              <a:buChar char="●"/>
            </a:pPr>
            <a:r>
              <a:rPr lang="en"/>
              <a:t>A </a:t>
            </a:r>
            <a:r>
              <a:rPr lang="en" u="sng">
                <a:solidFill>
                  <a:schemeClr val="hlink"/>
                </a:solidFill>
                <a:hlinkClick r:id="rId6"/>
              </a:rPr>
              <a:t>Uniform Resource Locator</a:t>
            </a:r>
            <a:r>
              <a:rPr lang="en"/>
              <a:t> (URL) is a URI that specifies the means of acting upon or obtaining the representation of a resource, i.e. specifying both its primary access mechanism and network location</a:t>
            </a:r>
            <a:endParaRPr/>
          </a:p>
          <a:p>
            <a:pPr indent="0" lvl="0" marL="0" rt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Tanto nodos como aristas tienen URIs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rPr>
              <a:t>En 2006, Tim Berners-Lee esbozó los cuatro principios de Linked Data, con el objetivo de señalar reglas que hagan que la Web crezca. Si bien son principios, representan también expectativas de comportamiento ya que incumplirlas no es destructivo si no que se pierde la oportunidad de interconectar datos correctamente.</a:t>
            </a:r>
            <a:endParaRPr>
              <a:solidFill>
                <a:schemeClr val="dk1"/>
              </a:solidFill>
            </a:endParaRPr>
          </a:p>
          <a:p>
            <a:pPr indent="0" lvl="0" marL="0" rtl="0">
              <a:spcBef>
                <a:spcPts val="10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Font typeface="Helvetica Neue"/>
              <a:buNone/>
              <a:defRPr sz="5200">
                <a:latin typeface="Helvetica Neue"/>
                <a:ea typeface="Helvetica Neue"/>
                <a:cs typeface="Helvetica Neue"/>
                <a:sym typeface="Helvetica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Font typeface="Helvetica Neue"/>
              <a:buNone/>
              <a:defRPr sz="2800">
                <a:latin typeface="Helvetica Neue"/>
                <a:ea typeface="Helvetica Neue"/>
                <a:cs typeface="Helvetica Neue"/>
                <a:sym typeface="Helvetica Neu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13" name="Shape 13"/>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14" name="Shape 14"/>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8" name="Shape 58"/>
        <p:cNvGrpSpPr/>
        <p:nvPr/>
      </p:nvGrpSpPr>
      <p:grpSpPr>
        <a:xfrm>
          <a:off x="0" y="0"/>
          <a:ext cx="0" cy="0"/>
          <a:chOff x="0" y="0"/>
          <a:chExt cx="0" cy="0"/>
        </a:xfrm>
      </p:grpSpPr>
      <p:sp>
        <p:nvSpPr>
          <p:cNvPr id="59" name="Shape 59"/>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60" name="Shape 60"/>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64" name="Shape 64"/>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65" name="Shape 65"/>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Helvetica Neue"/>
              <a:buNone/>
              <a:defRPr sz="3600">
                <a:latin typeface="Helvetica Neue"/>
                <a:ea typeface="Helvetica Neue"/>
                <a:cs typeface="Helvetica Neue"/>
                <a:sym typeface="Helvetica Neu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18" name="Shape 18"/>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19" name="Shape 19"/>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Helvetica Neue"/>
              <a:buNone/>
              <a:defRPr>
                <a:latin typeface="Helvetica Neue"/>
                <a:ea typeface="Helvetica Neue"/>
                <a:cs typeface="Helvetica Neue"/>
                <a:sym typeface="Helvetica Neue"/>
              </a:defRPr>
            </a:lvl1pPr>
            <a:lvl2pPr lvl="1">
              <a:spcBef>
                <a:spcPts val="0"/>
              </a:spcBef>
              <a:spcAft>
                <a:spcPts val="0"/>
              </a:spcAft>
              <a:buSzPts val="2800"/>
              <a:buFont typeface="Helvetica Neue"/>
              <a:buNone/>
              <a:defRPr>
                <a:latin typeface="Helvetica Neue"/>
                <a:ea typeface="Helvetica Neue"/>
                <a:cs typeface="Helvetica Neue"/>
                <a:sym typeface="Helvetica Neue"/>
              </a:defRPr>
            </a:lvl2pPr>
            <a:lvl3pPr lvl="2">
              <a:spcBef>
                <a:spcPts val="0"/>
              </a:spcBef>
              <a:spcAft>
                <a:spcPts val="0"/>
              </a:spcAft>
              <a:buSzPts val="2800"/>
              <a:buFont typeface="Helvetica Neue"/>
              <a:buNone/>
              <a:defRPr>
                <a:latin typeface="Helvetica Neue"/>
                <a:ea typeface="Helvetica Neue"/>
                <a:cs typeface="Helvetica Neue"/>
                <a:sym typeface="Helvetica Neue"/>
              </a:defRPr>
            </a:lvl3pPr>
            <a:lvl4pPr lvl="3">
              <a:spcBef>
                <a:spcPts val="0"/>
              </a:spcBef>
              <a:spcAft>
                <a:spcPts val="0"/>
              </a:spcAft>
              <a:buSzPts val="2800"/>
              <a:buFont typeface="Helvetica Neue"/>
              <a:buNone/>
              <a:defRPr>
                <a:latin typeface="Helvetica Neue"/>
                <a:ea typeface="Helvetica Neue"/>
                <a:cs typeface="Helvetica Neue"/>
                <a:sym typeface="Helvetica Neue"/>
              </a:defRPr>
            </a:lvl4pPr>
            <a:lvl5pPr lvl="4">
              <a:spcBef>
                <a:spcPts val="0"/>
              </a:spcBef>
              <a:spcAft>
                <a:spcPts val="0"/>
              </a:spcAft>
              <a:buSzPts val="2800"/>
              <a:buFont typeface="Helvetica Neue"/>
              <a:buNone/>
              <a:defRPr>
                <a:latin typeface="Helvetica Neue"/>
                <a:ea typeface="Helvetica Neue"/>
                <a:cs typeface="Helvetica Neue"/>
                <a:sym typeface="Helvetica Neue"/>
              </a:defRPr>
            </a:lvl5pPr>
            <a:lvl6pPr lvl="5">
              <a:spcBef>
                <a:spcPts val="0"/>
              </a:spcBef>
              <a:spcAft>
                <a:spcPts val="0"/>
              </a:spcAft>
              <a:buSzPts val="2800"/>
              <a:buFont typeface="Helvetica Neue"/>
              <a:buNone/>
              <a:defRPr>
                <a:latin typeface="Helvetica Neue"/>
                <a:ea typeface="Helvetica Neue"/>
                <a:cs typeface="Helvetica Neue"/>
                <a:sym typeface="Helvetica Neue"/>
              </a:defRPr>
            </a:lvl6pPr>
            <a:lvl7pPr lvl="6">
              <a:spcBef>
                <a:spcPts val="0"/>
              </a:spcBef>
              <a:spcAft>
                <a:spcPts val="0"/>
              </a:spcAft>
              <a:buSzPts val="2800"/>
              <a:buFont typeface="Helvetica Neue"/>
              <a:buNone/>
              <a:defRPr>
                <a:latin typeface="Helvetica Neue"/>
                <a:ea typeface="Helvetica Neue"/>
                <a:cs typeface="Helvetica Neue"/>
                <a:sym typeface="Helvetica Neue"/>
              </a:defRPr>
            </a:lvl7pPr>
            <a:lvl8pPr lvl="7">
              <a:spcBef>
                <a:spcPts val="0"/>
              </a:spcBef>
              <a:spcAft>
                <a:spcPts val="0"/>
              </a:spcAft>
              <a:buSzPts val="2800"/>
              <a:buFont typeface="Helvetica Neue"/>
              <a:buNone/>
              <a:defRPr>
                <a:latin typeface="Helvetica Neue"/>
                <a:ea typeface="Helvetica Neue"/>
                <a:cs typeface="Helvetica Neue"/>
                <a:sym typeface="Helvetica Neue"/>
              </a:defRPr>
            </a:lvl8pPr>
            <a:lvl9pPr lvl="8">
              <a:spcBef>
                <a:spcPts val="0"/>
              </a:spcBef>
              <a:spcAft>
                <a:spcPts val="0"/>
              </a:spcAft>
              <a:buSzPts val="2800"/>
              <a:buFont typeface="Helvetica Neue"/>
              <a:buNone/>
              <a:defRPr>
                <a:latin typeface="Helvetica Neue"/>
                <a:ea typeface="Helvetica Neue"/>
                <a:cs typeface="Helvetica Neue"/>
                <a:sym typeface="Helvetica Neu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Helvetica Neue"/>
              <a:buChar char="●"/>
              <a:defRPr>
                <a:latin typeface="Helvetica Neue"/>
                <a:ea typeface="Helvetica Neue"/>
                <a:cs typeface="Helvetica Neue"/>
                <a:sym typeface="Helvetica Neue"/>
              </a:defRPr>
            </a:lvl1pPr>
            <a:lvl2pPr indent="-317500" lvl="1" marL="914400">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a:spcBef>
                <a:spcPts val="1600"/>
              </a:spcBef>
              <a:spcAft>
                <a:spcPts val="0"/>
              </a:spcAft>
              <a:buSzPts val="1400"/>
              <a:buFont typeface="Helvetica Neue"/>
              <a:buChar char="■"/>
              <a:defRPr>
                <a:latin typeface="Helvetica Neue"/>
                <a:ea typeface="Helvetica Neue"/>
                <a:cs typeface="Helvetica Neue"/>
                <a:sym typeface="Helvetica Neue"/>
              </a:defRPr>
            </a:lvl3pPr>
            <a:lvl4pPr indent="-317500" lvl="3" marL="1828800">
              <a:spcBef>
                <a:spcPts val="1600"/>
              </a:spcBef>
              <a:spcAft>
                <a:spcPts val="0"/>
              </a:spcAft>
              <a:buSzPts val="1400"/>
              <a:buFont typeface="Helvetica Neue"/>
              <a:buChar char="●"/>
              <a:defRPr>
                <a:latin typeface="Helvetica Neue"/>
                <a:ea typeface="Helvetica Neue"/>
                <a:cs typeface="Helvetica Neue"/>
                <a:sym typeface="Helvetica Neue"/>
              </a:defRPr>
            </a:lvl4pPr>
            <a:lvl5pPr indent="-317500" lvl="4" marL="2286000">
              <a:spcBef>
                <a:spcPts val="1600"/>
              </a:spcBef>
              <a:spcAft>
                <a:spcPts val="0"/>
              </a:spcAft>
              <a:buSzPts val="1400"/>
              <a:buFont typeface="Helvetica Neue"/>
              <a:buChar char="○"/>
              <a:defRPr>
                <a:latin typeface="Helvetica Neue"/>
                <a:ea typeface="Helvetica Neue"/>
                <a:cs typeface="Helvetica Neue"/>
                <a:sym typeface="Helvetica Neue"/>
              </a:defRPr>
            </a:lvl5pPr>
            <a:lvl6pPr indent="-317500" lvl="5" marL="2743200">
              <a:spcBef>
                <a:spcPts val="1600"/>
              </a:spcBef>
              <a:spcAft>
                <a:spcPts val="0"/>
              </a:spcAft>
              <a:buSzPts val="1400"/>
              <a:buFont typeface="Helvetica Neue"/>
              <a:buChar char="■"/>
              <a:defRPr>
                <a:latin typeface="Helvetica Neue"/>
                <a:ea typeface="Helvetica Neue"/>
                <a:cs typeface="Helvetica Neue"/>
                <a:sym typeface="Helvetica Neue"/>
              </a:defRPr>
            </a:lvl6pPr>
            <a:lvl7pPr indent="-317500" lvl="6" marL="3200400">
              <a:spcBef>
                <a:spcPts val="1600"/>
              </a:spcBef>
              <a:spcAft>
                <a:spcPts val="0"/>
              </a:spcAft>
              <a:buSzPts val="1400"/>
              <a:buFont typeface="Helvetica Neue"/>
              <a:buChar char="●"/>
              <a:defRPr>
                <a:latin typeface="Helvetica Neue"/>
                <a:ea typeface="Helvetica Neue"/>
                <a:cs typeface="Helvetica Neue"/>
                <a:sym typeface="Helvetica Neue"/>
              </a:defRPr>
            </a:lvl7pPr>
            <a:lvl8pPr indent="-317500" lvl="7" marL="3657600">
              <a:spcBef>
                <a:spcPts val="1600"/>
              </a:spcBef>
              <a:spcAft>
                <a:spcPts val="0"/>
              </a:spcAft>
              <a:buSzPts val="1400"/>
              <a:buFont typeface="Helvetica Neue"/>
              <a:buChar char="○"/>
              <a:defRPr>
                <a:latin typeface="Helvetica Neue"/>
                <a:ea typeface="Helvetica Neue"/>
                <a:cs typeface="Helvetica Neue"/>
                <a:sym typeface="Helvetica Neue"/>
              </a:defRPr>
            </a:lvl8pPr>
            <a:lvl9pPr indent="-317500" lvl="8" marL="4114800">
              <a:spcBef>
                <a:spcPts val="1600"/>
              </a:spcBef>
              <a:spcAft>
                <a:spcPts val="1600"/>
              </a:spcAft>
              <a:buSzPts val="1400"/>
              <a:buFont typeface="Helvetica Neue"/>
              <a:buChar char="■"/>
              <a:defRPr>
                <a:latin typeface="Helvetica Neue"/>
                <a:ea typeface="Helvetica Neue"/>
                <a:cs typeface="Helvetica Neue"/>
                <a:sym typeface="Helvetica Neue"/>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24" name="Shape 24"/>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25" name="Shape 25"/>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31" name="Shape 31"/>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32" name="Shape 32"/>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Shape 3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Helvetica Neue"/>
              <a:buNone/>
              <a:defRPr>
                <a:latin typeface="Helvetica Neue"/>
                <a:ea typeface="Helvetica Neue"/>
                <a:cs typeface="Helvetica Neue"/>
                <a:sym typeface="Helvetica Neu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36" name="Shape 36"/>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37" name="Shape 37"/>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Font typeface="Helvetica Neue"/>
              <a:buNone/>
              <a:defRPr sz="2400">
                <a:latin typeface="Helvetica Neue"/>
                <a:ea typeface="Helvetica Neue"/>
                <a:cs typeface="Helvetica Neue"/>
                <a:sym typeface="Helvetica Neue"/>
              </a:defRPr>
            </a:lvl1pPr>
            <a:lvl2pPr lvl="1">
              <a:spcBef>
                <a:spcPts val="0"/>
              </a:spcBef>
              <a:spcAft>
                <a:spcPts val="0"/>
              </a:spcAft>
              <a:buSzPts val="2400"/>
              <a:buFont typeface="Helvetica Neue"/>
              <a:buNone/>
              <a:defRPr sz="2400">
                <a:latin typeface="Helvetica Neue"/>
                <a:ea typeface="Helvetica Neue"/>
                <a:cs typeface="Helvetica Neue"/>
                <a:sym typeface="Helvetica Neue"/>
              </a:defRPr>
            </a:lvl2pPr>
            <a:lvl3pPr lvl="2">
              <a:spcBef>
                <a:spcPts val="0"/>
              </a:spcBef>
              <a:spcAft>
                <a:spcPts val="0"/>
              </a:spcAft>
              <a:buSzPts val="2400"/>
              <a:buFont typeface="Helvetica Neue"/>
              <a:buNone/>
              <a:defRPr sz="2400">
                <a:latin typeface="Helvetica Neue"/>
                <a:ea typeface="Helvetica Neue"/>
                <a:cs typeface="Helvetica Neue"/>
                <a:sym typeface="Helvetica Neue"/>
              </a:defRPr>
            </a:lvl3pPr>
            <a:lvl4pPr lvl="3">
              <a:spcBef>
                <a:spcPts val="0"/>
              </a:spcBef>
              <a:spcAft>
                <a:spcPts val="0"/>
              </a:spcAft>
              <a:buSzPts val="2400"/>
              <a:buFont typeface="Helvetica Neue"/>
              <a:buNone/>
              <a:defRPr sz="2400">
                <a:latin typeface="Helvetica Neue"/>
                <a:ea typeface="Helvetica Neue"/>
                <a:cs typeface="Helvetica Neue"/>
                <a:sym typeface="Helvetica Neue"/>
              </a:defRPr>
            </a:lvl4pPr>
            <a:lvl5pPr lvl="4">
              <a:spcBef>
                <a:spcPts val="0"/>
              </a:spcBef>
              <a:spcAft>
                <a:spcPts val="0"/>
              </a:spcAft>
              <a:buSzPts val="2400"/>
              <a:buFont typeface="Helvetica Neue"/>
              <a:buNone/>
              <a:defRPr sz="2400">
                <a:latin typeface="Helvetica Neue"/>
                <a:ea typeface="Helvetica Neue"/>
                <a:cs typeface="Helvetica Neue"/>
                <a:sym typeface="Helvetica Neue"/>
              </a:defRPr>
            </a:lvl5pPr>
            <a:lvl6pPr lvl="5">
              <a:spcBef>
                <a:spcPts val="0"/>
              </a:spcBef>
              <a:spcAft>
                <a:spcPts val="0"/>
              </a:spcAft>
              <a:buSzPts val="2400"/>
              <a:buFont typeface="Helvetica Neue"/>
              <a:buNone/>
              <a:defRPr sz="2400">
                <a:latin typeface="Helvetica Neue"/>
                <a:ea typeface="Helvetica Neue"/>
                <a:cs typeface="Helvetica Neue"/>
                <a:sym typeface="Helvetica Neue"/>
              </a:defRPr>
            </a:lvl6pPr>
            <a:lvl7pPr lvl="6">
              <a:spcBef>
                <a:spcPts val="0"/>
              </a:spcBef>
              <a:spcAft>
                <a:spcPts val="0"/>
              </a:spcAft>
              <a:buSzPts val="2400"/>
              <a:buFont typeface="Helvetica Neue"/>
              <a:buNone/>
              <a:defRPr sz="2400">
                <a:latin typeface="Helvetica Neue"/>
                <a:ea typeface="Helvetica Neue"/>
                <a:cs typeface="Helvetica Neue"/>
                <a:sym typeface="Helvetica Neue"/>
              </a:defRPr>
            </a:lvl7pPr>
            <a:lvl8pPr lvl="7">
              <a:spcBef>
                <a:spcPts val="0"/>
              </a:spcBef>
              <a:spcAft>
                <a:spcPts val="0"/>
              </a:spcAft>
              <a:buSzPts val="2400"/>
              <a:buFont typeface="Helvetica Neue"/>
              <a:buNone/>
              <a:defRPr sz="2400">
                <a:latin typeface="Helvetica Neue"/>
                <a:ea typeface="Helvetica Neue"/>
                <a:cs typeface="Helvetica Neue"/>
                <a:sym typeface="Helvetica Neue"/>
              </a:defRPr>
            </a:lvl8pPr>
            <a:lvl9pPr lvl="8">
              <a:spcBef>
                <a:spcPts val="0"/>
              </a:spcBef>
              <a:spcAft>
                <a:spcPts val="0"/>
              </a:spcAft>
              <a:buSzPts val="2400"/>
              <a:buFont typeface="Helvetica Neue"/>
              <a:buNone/>
              <a:defRPr sz="2400">
                <a:latin typeface="Helvetica Neue"/>
                <a:ea typeface="Helvetica Neue"/>
                <a:cs typeface="Helvetica Neue"/>
                <a:sym typeface="Helvetica Neue"/>
              </a:defRPr>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Font typeface="Helvetica Neue"/>
              <a:buChar char="●"/>
              <a:defRPr sz="1200">
                <a:latin typeface="Helvetica Neue"/>
                <a:ea typeface="Helvetica Neue"/>
                <a:cs typeface="Helvetica Neue"/>
                <a:sym typeface="Helvetica Neue"/>
              </a:defRPr>
            </a:lvl1pPr>
            <a:lvl2pPr indent="-304800" lvl="1" marL="914400">
              <a:spcBef>
                <a:spcPts val="1600"/>
              </a:spcBef>
              <a:spcAft>
                <a:spcPts val="0"/>
              </a:spcAft>
              <a:buSzPts val="1200"/>
              <a:buFont typeface="Helvetica Neue"/>
              <a:buChar char="○"/>
              <a:defRPr sz="1200">
                <a:latin typeface="Helvetica Neue"/>
                <a:ea typeface="Helvetica Neue"/>
                <a:cs typeface="Helvetica Neue"/>
                <a:sym typeface="Helvetica Neue"/>
              </a:defRPr>
            </a:lvl2pPr>
            <a:lvl3pPr indent="-304800" lvl="2" marL="1371600">
              <a:spcBef>
                <a:spcPts val="1600"/>
              </a:spcBef>
              <a:spcAft>
                <a:spcPts val="0"/>
              </a:spcAft>
              <a:buSzPts val="1200"/>
              <a:buFont typeface="Helvetica Neue"/>
              <a:buChar char="■"/>
              <a:defRPr sz="1200">
                <a:latin typeface="Helvetica Neue"/>
                <a:ea typeface="Helvetica Neue"/>
                <a:cs typeface="Helvetica Neue"/>
                <a:sym typeface="Helvetica Neue"/>
              </a:defRPr>
            </a:lvl3pPr>
            <a:lvl4pPr indent="-304800" lvl="3" marL="1828800">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304800" lvl="4" marL="2286000">
              <a:spcBef>
                <a:spcPts val="1600"/>
              </a:spcBef>
              <a:spcAft>
                <a:spcPts val="0"/>
              </a:spcAft>
              <a:buSzPts val="1200"/>
              <a:buFont typeface="Helvetica Neue"/>
              <a:buChar char="○"/>
              <a:defRPr sz="1200">
                <a:latin typeface="Helvetica Neue"/>
                <a:ea typeface="Helvetica Neue"/>
                <a:cs typeface="Helvetica Neue"/>
                <a:sym typeface="Helvetica Neue"/>
              </a:defRPr>
            </a:lvl5pPr>
            <a:lvl6pPr indent="-304800" lvl="5" marL="2743200">
              <a:spcBef>
                <a:spcPts val="1600"/>
              </a:spcBef>
              <a:spcAft>
                <a:spcPts val="0"/>
              </a:spcAft>
              <a:buSzPts val="1200"/>
              <a:buFont typeface="Helvetica Neue"/>
              <a:buChar char="■"/>
              <a:defRPr sz="1200">
                <a:latin typeface="Helvetica Neue"/>
                <a:ea typeface="Helvetica Neue"/>
                <a:cs typeface="Helvetica Neue"/>
                <a:sym typeface="Helvetica Neue"/>
              </a:defRPr>
            </a:lvl6pPr>
            <a:lvl7pPr indent="-304800" lvl="6" marL="3200400">
              <a:spcBef>
                <a:spcPts val="1600"/>
              </a:spcBef>
              <a:spcAft>
                <a:spcPts val="0"/>
              </a:spcAft>
              <a:buSzPts val="1200"/>
              <a:buFont typeface="Helvetica Neue"/>
              <a:buChar char="●"/>
              <a:defRPr sz="1200">
                <a:latin typeface="Helvetica Neue"/>
                <a:ea typeface="Helvetica Neue"/>
                <a:cs typeface="Helvetica Neue"/>
                <a:sym typeface="Helvetica Neue"/>
              </a:defRPr>
            </a:lvl7pPr>
            <a:lvl8pPr indent="-304800" lvl="7" marL="3657600">
              <a:spcBef>
                <a:spcPts val="1600"/>
              </a:spcBef>
              <a:spcAft>
                <a:spcPts val="0"/>
              </a:spcAft>
              <a:buSzPts val="1200"/>
              <a:buFont typeface="Helvetica Neue"/>
              <a:buChar char="○"/>
              <a:defRPr sz="1200">
                <a:latin typeface="Helvetica Neue"/>
                <a:ea typeface="Helvetica Neue"/>
                <a:cs typeface="Helvetica Neue"/>
                <a:sym typeface="Helvetica Neue"/>
              </a:defRPr>
            </a:lvl8pPr>
            <a:lvl9pPr indent="-304800" lvl="8" marL="4114800">
              <a:spcBef>
                <a:spcPts val="1600"/>
              </a:spcBef>
              <a:spcAft>
                <a:spcPts val="1600"/>
              </a:spcAft>
              <a:buSzPts val="1200"/>
              <a:buFont typeface="Helvetica Neue"/>
              <a:buChar char="■"/>
              <a:defRPr sz="1200">
                <a:latin typeface="Helvetica Neue"/>
                <a:ea typeface="Helvetica Neue"/>
                <a:cs typeface="Helvetica Neue"/>
                <a:sym typeface="Helvetica Neue"/>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42" name="Shape 42"/>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43" name="Shape 43"/>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4" name="Shape 44"/>
        <p:cNvGrpSpPr/>
        <p:nvPr/>
      </p:nvGrpSpPr>
      <p:grpSpPr>
        <a:xfrm>
          <a:off x="0" y="0"/>
          <a:ext cx="0" cy="0"/>
          <a:chOff x="0" y="0"/>
          <a:chExt cx="0" cy="0"/>
        </a:xfrm>
      </p:grpSpPr>
      <p:sp>
        <p:nvSpPr>
          <p:cNvPr id="45" name="Shape 45"/>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Shape 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pic>
        <p:nvPicPr>
          <p:cNvPr descr="itba-logo.JPG" id="47" name="Shape 47"/>
          <p:cNvPicPr preferRelativeResize="0"/>
          <p:nvPr/>
        </p:nvPicPr>
        <p:blipFill>
          <a:blip r:embed="rId2">
            <a:alphaModFix amt="50000"/>
          </a:blip>
          <a:stretch>
            <a:fillRect/>
          </a:stretch>
        </p:blipFill>
        <p:spPr>
          <a:xfrm>
            <a:off x="0" y="4286250"/>
            <a:ext cx="1247775" cy="857250"/>
          </a:xfrm>
          <a:prstGeom prst="rect">
            <a:avLst/>
          </a:prstGeom>
          <a:noFill/>
          <a:ln>
            <a:noFill/>
          </a:ln>
        </p:spPr>
      </p:pic>
      <p:sp>
        <p:nvSpPr>
          <p:cNvPr id="48" name="Shape 48"/>
          <p:cNvSpPr txBox="1"/>
          <p:nvPr/>
        </p:nvSpPr>
        <p:spPr>
          <a:xfrm>
            <a:off x="1247775" y="4296849"/>
            <a:ext cx="6851100" cy="857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rPr>
              <a:t>Calidad de Datos en Linked Data</a:t>
            </a:r>
            <a:endParaRPr b="1" sz="1200">
              <a:solidFill>
                <a:srgbClr val="666666"/>
              </a:solidFill>
            </a:endParaRPr>
          </a:p>
          <a:p>
            <a:pPr indent="0" lvl="0" marL="0" rtl="0">
              <a:lnSpc>
                <a:spcPct val="115000"/>
              </a:lnSpc>
              <a:spcBef>
                <a:spcPts val="0"/>
              </a:spcBef>
              <a:spcAft>
                <a:spcPts val="0"/>
              </a:spcAft>
              <a:buNone/>
            </a:pPr>
            <a:r>
              <a:rPr lang="en" sz="1200">
                <a:solidFill>
                  <a:srgbClr val="666666"/>
                </a:solidFill>
              </a:rPr>
              <a:t>Proyecto Final de la Carrera Ingeniería Informática</a:t>
            </a:r>
            <a:endParaRPr sz="1200">
              <a:solidFill>
                <a:srgbClr val="666666"/>
              </a:solidFill>
            </a:endParaRPr>
          </a:p>
          <a:p>
            <a:pPr indent="0" lvl="0" marL="0" rtl="0">
              <a:lnSpc>
                <a:spcPct val="115000"/>
              </a:lnSpc>
              <a:spcBef>
                <a:spcPts val="0"/>
              </a:spcBef>
              <a:spcAft>
                <a:spcPts val="0"/>
              </a:spcAft>
              <a:buNone/>
            </a:pPr>
            <a:r>
              <a:rPr lang="en" sz="1100">
                <a:solidFill>
                  <a:srgbClr val="666666"/>
                </a:solidFill>
              </a:rPr>
              <a:t>Alderete - de la Puerta Echeverría - Romarión</a:t>
            </a:r>
            <a:endParaRPr sz="1100">
              <a:solidFill>
                <a:srgbClr val="66666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9" name="Shape 49"/>
        <p:cNvGrpSpPr/>
        <p:nvPr/>
      </p:nvGrpSpPr>
      <p:grpSpPr>
        <a:xfrm>
          <a:off x="0" y="0"/>
          <a:ext cx="0" cy="0"/>
          <a:chOff x="0" y="0"/>
          <a:chExt cx="0" cy="0"/>
        </a:xfrm>
      </p:grpSpPr>
      <p:sp>
        <p:nvSpPr>
          <p:cNvPr id="50" name="Shape 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 name="Shape 5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sp>
        <p:nvSpPr>
          <p:cNvPr id="56" name="Shape 56"/>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3568B"/>
        </a:solidFill>
      </p:bgPr>
    </p:bg>
    <p:spTree>
      <p:nvGrpSpPr>
        <p:cNvPr id="69" name="Shape 69"/>
        <p:cNvGrpSpPr/>
        <p:nvPr/>
      </p:nvGrpSpPr>
      <p:grpSpPr>
        <a:xfrm>
          <a:off x="0" y="0"/>
          <a:ext cx="0" cy="0"/>
          <a:chOff x="0" y="0"/>
          <a:chExt cx="0" cy="0"/>
        </a:xfrm>
      </p:grpSpPr>
      <p:sp>
        <p:nvSpPr>
          <p:cNvPr id="70" name="Shape 70"/>
          <p:cNvSpPr/>
          <p:nvPr/>
        </p:nvSpPr>
        <p:spPr>
          <a:xfrm>
            <a:off x="107400" y="111375"/>
            <a:ext cx="8926500" cy="4893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1" name="Shape 71"/>
          <p:cNvPicPr preferRelativeResize="0"/>
          <p:nvPr/>
        </p:nvPicPr>
        <p:blipFill rotWithShape="1">
          <a:blip r:embed="rId3">
            <a:alphaModFix/>
          </a:blip>
          <a:srcRect b="0" l="0" r="0" t="9820"/>
          <a:stretch/>
        </p:blipFill>
        <p:spPr>
          <a:xfrm>
            <a:off x="3390900" y="159126"/>
            <a:ext cx="2362200" cy="1460225"/>
          </a:xfrm>
          <a:prstGeom prst="rect">
            <a:avLst/>
          </a:prstGeom>
          <a:noFill/>
          <a:ln>
            <a:noFill/>
          </a:ln>
        </p:spPr>
      </p:pic>
      <p:sp>
        <p:nvSpPr>
          <p:cNvPr id="72" name="Shape 72"/>
          <p:cNvSpPr txBox="1"/>
          <p:nvPr>
            <p:ph idx="4294967295" type="ctrTitle"/>
          </p:nvPr>
        </p:nvSpPr>
        <p:spPr>
          <a:xfrm>
            <a:off x="311698" y="1489642"/>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Helvetica Neue"/>
                <a:ea typeface="Helvetica Neue"/>
                <a:cs typeface="Helvetica Neue"/>
                <a:sym typeface="Helvetica Neue"/>
              </a:rPr>
              <a:t>Calidad de Datos en Linked Data</a:t>
            </a:r>
            <a:endParaRPr sz="3600">
              <a:latin typeface="Helvetica Neue"/>
              <a:ea typeface="Helvetica Neue"/>
              <a:cs typeface="Helvetica Neue"/>
              <a:sym typeface="Helvetica Neue"/>
            </a:endParaRPr>
          </a:p>
        </p:txBody>
      </p:sp>
      <p:sp>
        <p:nvSpPr>
          <p:cNvPr id="73" name="Shape 73"/>
          <p:cNvSpPr txBox="1"/>
          <p:nvPr>
            <p:ph idx="4294967295" type="subTitle"/>
          </p:nvPr>
        </p:nvSpPr>
        <p:spPr>
          <a:xfrm>
            <a:off x="311698" y="2237577"/>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Helvetica Neue"/>
                <a:ea typeface="Helvetica Neue"/>
                <a:cs typeface="Helvetica Neue"/>
                <a:sym typeface="Helvetica Neue"/>
              </a:rPr>
              <a:t>Proyecto Final de la Carrera Ingeniería Informática</a:t>
            </a:r>
            <a:endParaRPr>
              <a:latin typeface="Helvetica Neue"/>
              <a:ea typeface="Helvetica Neue"/>
              <a:cs typeface="Helvetica Neue"/>
              <a:sym typeface="Helvetica Neue"/>
            </a:endParaRPr>
          </a:p>
        </p:txBody>
      </p:sp>
      <p:sp>
        <p:nvSpPr>
          <p:cNvPr id="74" name="Shape 74"/>
          <p:cNvSpPr txBox="1"/>
          <p:nvPr>
            <p:ph idx="4294967295" type="subTitle"/>
          </p:nvPr>
        </p:nvSpPr>
        <p:spPr>
          <a:xfrm>
            <a:off x="311698" y="298551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u="sng">
                <a:latin typeface="Helvetica Neue"/>
                <a:ea typeface="Helvetica Neue"/>
                <a:cs typeface="Helvetica Neue"/>
                <a:sym typeface="Helvetica Neue"/>
              </a:rPr>
              <a:t>Alumnos</a:t>
            </a:r>
            <a:endParaRPr sz="1400" u="sng">
              <a:latin typeface="Helvetica Neue"/>
              <a:ea typeface="Helvetica Neue"/>
              <a:cs typeface="Helvetica Neue"/>
              <a:sym typeface="Helvetica Neue"/>
            </a:endParaRPr>
          </a:p>
          <a:p>
            <a:pPr indent="0" lvl="0" marL="0" rtl="0" algn="ctr">
              <a:spcBef>
                <a:spcPts val="0"/>
              </a:spcBef>
              <a:spcAft>
                <a:spcPts val="0"/>
              </a:spcAft>
              <a:buNone/>
            </a:pPr>
            <a:r>
              <a:rPr lang="en" sz="1400">
                <a:latin typeface="Helvetica Neue"/>
                <a:ea typeface="Helvetica Neue"/>
                <a:cs typeface="Helvetica Neue"/>
                <a:sym typeface="Helvetica Neue"/>
              </a:rPr>
              <a:t>Alderete, Facundo (51063)</a:t>
            </a:r>
            <a:endParaRPr sz="1400">
              <a:latin typeface="Helvetica Neue"/>
              <a:ea typeface="Helvetica Neue"/>
              <a:cs typeface="Helvetica Neue"/>
              <a:sym typeface="Helvetica Neue"/>
            </a:endParaRPr>
          </a:p>
          <a:p>
            <a:pPr indent="0" lvl="0" marL="0" rtl="0" algn="ctr">
              <a:spcBef>
                <a:spcPts val="0"/>
              </a:spcBef>
              <a:spcAft>
                <a:spcPts val="0"/>
              </a:spcAft>
              <a:buNone/>
            </a:pPr>
            <a:r>
              <a:rPr lang="en" sz="1400">
                <a:latin typeface="Helvetica Neue"/>
                <a:ea typeface="Helvetica Neue"/>
                <a:cs typeface="Helvetica Neue"/>
                <a:sym typeface="Helvetica Neue"/>
              </a:rPr>
              <a:t>de la Puerta Echeverría, María (50009)</a:t>
            </a:r>
            <a:endParaRPr sz="1400">
              <a:latin typeface="Helvetica Neue"/>
              <a:ea typeface="Helvetica Neue"/>
              <a:cs typeface="Helvetica Neue"/>
              <a:sym typeface="Helvetica Neue"/>
            </a:endParaRPr>
          </a:p>
          <a:p>
            <a:pPr indent="0" lvl="0" marL="0" rtl="0" algn="ctr">
              <a:spcBef>
                <a:spcPts val="0"/>
              </a:spcBef>
              <a:spcAft>
                <a:spcPts val="0"/>
              </a:spcAft>
              <a:buNone/>
            </a:pPr>
            <a:r>
              <a:rPr lang="en" sz="1400">
                <a:latin typeface="Helvetica Neue"/>
                <a:ea typeface="Helvetica Neue"/>
                <a:cs typeface="Helvetica Neue"/>
                <a:sym typeface="Helvetica Neue"/>
              </a:rPr>
              <a:t>Romarión, Germán (51296)</a:t>
            </a:r>
            <a:endParaRPr sz="1400">
              <a:latin typeface="Helvetica Neue"/>
              <a:ea typeface="Helvetica Neue"/>
              <a:cs typeface="Helvetica Neue"/>
              <a:sym typeface="Helvetica Neue"/>
            </a:endParaRPr>
          </a:p>
          <a:p>
            <a:pPr indent="0" lvl="0" marL="0" rtl="0" algn="ctr">
              <a:spcBef>
                <a:spcPts val="0"/>
              </a:spcBef>
              <a:spcAft>
                <a:spcPts val="0"/>
              </a:spcAft>
              <a:buNone/>
            </a:pPr>
            <a:r>
              <a:t/>
            </a:r>
            <a:endParaRPr sz="1400">
              <a:latin typeface="Helvetica Neue"/>
              <a:ea typeface="Helvetica Neue"/>
              <a:cs typeface="Helvetica Neue"/>
              <a:sym typeface="Helvetica Neue"/>
            </a:endParaRPr>
          </a:p>
          <a:p>
            <a:pPr indent="0" lvl="0" marL="0" rtl="0" algn="ctr">
              <a:spcBef>
                <a:spcPts val="0"/>
              </a:spcBef>
              <a:spcAft>
                <a:spcPts val="0"/>
              </a:spcAft>
              <a:buNone/>
            </a:pPr>
            <a:r>
              <a:rPr lang="en" sz="1400" u="sng">
                <a:latin typeface="Helvetica Neue"/>
                <a:ea typeface="Helvetica Neue"/>
                <a:cs typeface="Helvetica Neue"/>
                <a:sym typeface="Helvetica Neue"/>
              </a:rPr>
              <a:t>Tutor</a:t>
            </a:r>
            <a:endParaRPr sz="1400" u="sng">
              <a:latin typeface="Helvetica Neue"/>
              <a:ea typeface="Helvetica Neue"/>
              <a:cs typeface="Helvetica Neue"/>
              <a:sym typeface="Helvetica Neue"/>
            </a:endParaRPr>
          </a:p>
          <a:p>
            <a:pPr indent="0" lvl="0" marL="0" rtl="0" algn="ctr">
              <a:spcBef>
                <a:spcPts val="0"/>
              </a:spcBef>
              <a:spcAft>
                <a:spcPts val="0"/>
              </a:spcAft>
              <a:buNone/>
            </a:pPr>
            <a:r>
              <a:rPr lang="en" sz="1400">
                <a:latin typeface="Helvetica Neue"/>
                <a:ea typeface="Helvetica Neue"/>
                <a:cs typeface="Helvetica Neue"/>
                <a:sym typeface="Helvetica Neue"/>
              </a:rPr>
              <a:t>Vaisman, Alejandro</a:t>
            </a:r>
            <a:endParaRPr sz="1400">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datos</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Fidelidad</a:t>
            </a:r>
            <a:endParaRPr/>
          </a:p>
          <a:p>
            <a:pPr indent="-342900" lvl="0" marL="457200" rtl="0">
              <a:spcBef>
                <a:spcPts val="1000"/>
              </a:spcBef>
              <a:spcAft>
                <a:spcPts val="0"/>
              </a:spcAft>
              <a:buSzPts val="1800"/>
              <a:buChar char="●"/>
            </a:pPr>
            <a:r>
              <a:rPr lang="en"/>
              <a:t>Completitud, consistencia, atemporalidad </a:t>
            </a:r>
            <a:endParaRPr/>
          </a:p>
          <a:p>
            <a:pPr indent="-342900" lvl="0" marL="457200" rtl="0">
              <a:spcBef>
                <a:spcPts val="1000"/>
              </a:spcBef>
              <a:spcAft>
                <a:spcPts val="0"/>
              </a:spcAft>
              <a:buSzPts val="1800"/>
              <a:buChar char="●"/>
            </a:pPr>
            <a:r>
              <a:rPr lang="en"/>
              <a:t>Proceso</a:t>
            </a:r>
            <a:endParaRPr/>
          </a:p>
          <a:p>
            <a:pPr indent="0" lvl="0" marL="0" rtl="0">
              <a:spcBef>
                <a:spcPts val="100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datos</a:t>
            </a:r>
            <a:endParaRPr/>
          </a:p>
        </p:txBody>
      </p:sp>
      <p:sp>
        <p:nvSpPr>
          <p:cNvPr id="137" name="Shape 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Dimensiones</a:t>
            </a:r>
            <a:endParaRPr/>
          </a:p>
          <a:p>
            <a:pPr indent="-342900" lvl="0" marL="457200" rtl="0">
              <a:spcBef>
                <a:spcPts val="1000"/>
              </a:spcBef>
              <a:spcAft>
                <a:spcPts val="1000"/>
              </a:spcAft>
              <a:buSzPts val="1800"/>
              <a:buChar char="●"/>
            </a:pPr>
            <a:r>
              <a:rPr lang="en"/>
              <a:t>Métrica, medida o indicador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datos en Linked Data</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Los datos provienen de fuentes anónimas y en constante desarrollo</a:t>
            </a:r>
            <a:endParaRPr/>
          </a:p>
          <a:p>
            <a:pPr indent="-342900" lvl="0" marL="457200" rtl="0">
              <a:spcBef>
                <a:spcPts val="1000"/>
              </a:spcBef>
              <a:spcAft>
                <a:spcPts val="0"/>
              </a:spcAft>
              <a:buSzPts val="1800"/>
              <a:buChar char="●"/>
            </a:pPr>
            <a:r>
              <a:rPr lang="en"/>
              <a:t>Creciente tamaño y disponibilidad de datos publicados hace que mantener y asegurar su calidad sea un desafío</a:t>
            </a:r>
            <a:endParaRPr/>
          </a:p>
          <a:p>
            <a:pPr indent="-342900" lvl="0" marL="457200" rtl="0">
              <a:spcBef>
                <a:spcPts val="1000"/>
              </a:spcBef>
              <a:spcAft>
                <a:spcPts val="0"/>
              </a:spcAft>
              <a:buSzPts val="1800"/>
              <a:buChar char="●"/>
            </a:pPr>
            <a:r>
              <a:rPr lang="en"/>
              <a:t>Existen pocos esfuerzos para estandarizar cómo debe implementarse la calidad de datos</a:t>
            </a:r>
            <a:endParaRPr/>
          </a:p>
          <a:p>
            <a:pPr indent="-342900" lvl="0" marL="457200" rtl="0">
              <a:spcBef>
                <a:spcPts val="1000"/>
              </a:spcBef>
              <a:spcAft>
                <a:spcPts val="1000"/>
              </a:spcAft>
              <a:buSzPts val="1800"/>
              <a:buChar char="●"/>
            </a:pPr>
            <a:r>
              <a:rPr lang="en"/>
              <a:t>No existe un consenso sobre dimensiones o métricas de calidad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Calidad de datos en Linked Data - Enfoques</a:t>
            </a:r>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Calidad de la fuente de datos</a:t>
            </a:r>
            <a:endParaRPr/>
          </a:p>
          <a:p>
            <a:pPr indent="-342900" lvl="0" marL="457200" rtl="0">
              <a:spcBef>
                <a:spcPts val="1000"/>
              </a:spcBef>
              <a:spcAft>
                <a:spcPts val="1000"/>
              </a:spcAft>
              <a:buSzPts val="1800"/>
              <a:buChar char="●"/>
            </a:pPr>
            <a:r>
              <a:rPr lang="en"/>
              <a:t>Calidad de los documentos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la fuente de datos - dimensiones</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Disponibilidad</a:t>
            </a:r>
            <a:endParaRPr/>
          </a:p>
          <a:p>
            <a:pPr indent="-317500" lvl="1" marL="914400" rtl="0">
              <a:spcBef>
                <a:spcPts val="1000"/>
              </a:spcBef>
              <a:spcAft>
                <a:spcPts val="0"/>
              </a:spcAft>
              <a:buSzPts val="1400"/>
              <a:buChar char="○"/>
            </a:pPr>
            <a:r>
              <a:rPr lang="en"/>
              <a:t>Grado al que los datos </a:t>
            </a:r>
            <a:r>
              <a:rPr lang="en"/>
              <a:t>están presentes, alcanzables y listos para su uso</a:t>
            </a:r>
            <a:endParaRPr/>
          </a:p>
          <a:p>
            <a:pPr indent="-342900" lvl="0" marL="457200" rtl="0">
              <a:spcBef>
                <a:spcPts val="1000"/>
              </a:spcBef>
              <a:spcAft>
                <a:spcPts val="0"/>
              </a:spcAft>
              <a:buSzPts val="1800"/>
              <a:buChar char="●"/>
            </a:pPr>
            <a:r>
              <a:rPr lang="en"/>
              <a:t>Licencias</a:t>
            </a:r>
            <a:endParaRPr/>
          </a:p>
          <a:p>
            <a:pPr indent="-317500" lvl="1" marL="914400">
              <a:spcBef>
                <a:spcPts val="1000"/>
              </a:spcBef>
              <a:spcAft>
                <a:spcPts val="1000"/>
              </a:spcAft>
              <a:buSzPts val="1400"/>
              <a:buChar char="○"/>
            </a:pPr>
            <a:r>
              <a:rPr lang="en"/>
              <a:t>Presencia o ausencia de una licencia explícita que indique los términos bajo los cuales el conjunto de datos puede ser utilizado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los documentos - dimensiones</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Validez sintáctica</a:t>
            </a:r>
            <a:endParaRPr/>
          </a:p>
          <a:p>
            <a:pPr indent="-317500" lvl="1" marL="914400" rtl="0">
              <a:spcBef>
                <a:spcPts val="1000"/>
              </a:spcBef>
              <a:spcAft>
                <a:spcPts val="0"/>
              </a:spcAft>
              <a:buSzPts val="1400"/>
              <a:buChar char="○"/>
            </a:pPr>
            <a:r>
              <a:rPr lang="en"/>
              <a:t>Gr</a:t>
            </a:r>
            <a:r>
              <a:rPr lang="en"/>
              <a:t>ado en que un documento RDF se ajusta a la especificación del formato de serialización</a:t>
            </a:r>
            <a:endParaRPr/>
          </a:p>
          <a:p>
            <a:pPr indent="-342900" lvl="0" marL="457200" rtl="0">
              <a:spcBef>
                <a:spcPts val="1000"/>
              </a:spcBef>
              <a:spcAft>
                <a:spcPts val="0"/>
              </a:spcAft>
              <a:buSzPts val="1800"/>
              <a:buChar char="●"/>
            </a:pPr>
            <a:r>
              <a:rPr lang="en"/>
              <a:t>Precisión semántica</a:t>
            </a:r>
            <a:endParaRPr/>
          </a:p>
          <a:p>
            <a:pPr indent="-317500" lvl="1" marL="914400" rtl="0">
              <a:spcBef>
                <a:spcPts val="1000"/>
              </a:spcBef>
              <a:spcAft>
                <a:spcPts val="0"/>
              </a:spcAft>
              <a:buSzPts val="1400"/>
              <a:buChar char="○"/>
            </a:pPr>
            <a:r>
              <a:rPr lang="en"/>
              <a:t>Grado en que los valores de los datos correctamente representan hechos del mundo real</a:t>
            </a:r>
            <a:endParaRPr/>
          </a:p>
          <a:p>
            <a:pPr indent="-342900" lvl="0" marL="457200" rtl="0">
              <a:spcBef>
                <a:spcPts val="1000"/>
              </a:spcBef>
              <a:spcAft>
                <a:spcPts val="0"/>
              </a:spcAft>
              <a:buSzPts val="1800"/>
              <a:buChar char="●"/>
            </a:pPr>
            <a:r>
              <a:rPr lang="en"/>
              <a:t>Correctitud</a:t>
            </a:r>
            <a:endParaRPr/>
          </a:p>
          <a:p>
            <a:pPr indent="-317500" lvl="1" marL="914400">
              <a:spcBef>
                <a:spcPts val="1000"/>
              </a:spcBef>
              <a:spcAft>
                <a:spcPts val="1000"/>
              </a:spcAft>
              <a:buSzPts val="1400"/>
              <a:buChar char="○"/>
            </a:pPr>
            <a:r>
              <a:rPr lang="en"/>
              <a:t>D</a:t>
            </a:r>
            <a:r>
              <a:rPr lang="en"/>
              <a:t>eterminar si los enlaces a sitios Web externos contienen información relacionada con el recurso en cuestión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2120100"/>
            <a:ext cx="8520600" cy="903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Calidad de la fuente de datos</a:t>
            </a:r>
            <a:endParaRPr/>
          </a:p>
          <a:p>
            <a:pPr indent="0" lvl="0" marL="0" algn="ctr">
              <a:spcBef>
                <a:spcPts val="0"/>
              </a:spcBef>
              <a:spcAft>
                <a:spcPts val="0"/>
              </a:spcAft>
              <a:buNone/>
            </a:pPr>
            <a:r>
              <a:rPr lang="en" sz="2000">
                <a:solidFill>
                  <a:srgbClr val="666666"/>
                </a:solidFill>
              </a:rPr>
              <a:t>Métricas</a:t>
            </a:r>
            <a:endParaRPr sz="20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Disponibilidad</a:t>
            </a:r>
            <a:endParaRPr/>
          </a:p>
        </p:txBody>
      </p:sp>
      <p:pic>
        <p:nvPicPr>
          <p:cNvPr id="172" name="Shape 172"/>
          <p:cNvPicPr preferRelativeResize="0"/>
          <p:nvPr/>
        </p:nvPicPr>
        <p:blipFill>
          <a:blip r:embed="rId3">
            <a:alphaModFix/>
          </a:blip>
          <a:stretch>
            <a:fillRect/>
          </a:stretch>
        </p:blipFill>
        <p:spPr>
          <a:xfrm>
            <a:off x="1589425" y="1998175"/>
            <a:ext cx="5965150" cy="114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Licencias</a:t>
            </a:r>
            <a:endParaRPr/>
          </a:p>
        </p:txBody>
      </p:sp>
      <p:pic>
        <p:nvPicPr>
          <p:cNvPr id="178" name="Shape 178"/>
          <p:cNvPicPr preferRelativeResize="0"/>
          <p:nvPr/>
        </p:nvPicPr>
        <p:blipFill>
          <a:blip r:embed="rId3">
            <a:alphaModFix/>
          </a:blip>
          <a:stretch>
            <a:fillRect/>
          </a:stretch>
        </p:blipFill>
        <p:spPr>
          <a:xfrm>
            <a:off x="1472224" y="1999688"/>
            <a:ext cx="6199550" cy="1144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la fuente de datos</a:t>
            </a:r>
            <a:endParaRPr/>
          </a:p>
        </p:txBody>
      </p:sp>
      <p:pic>
        <p:nvPicPr>
          <p:cNvPr id="184" name="Shape 184"/>
          <p:cNvPicPr preferRelativeResize="0"/>
          <p:nvPr/>
        </p:nvPicPr>
        <p:blipFill>
          <a:blip r:embed="rId3">
            <a:alphaModFix/>
          </a:blip>
          <a:stretch>
            <a:fillRect/>
          </a:stretch>
        </p:blipFill>
        <p:spPr>
          <a:xfrm>
            <a:off x="1242400" y="3259025"/>
            <a:ext cx="2677225" cy="514850"/>
          </a:xfrm>
          <a:prstGeom prst="rect">
            <a:avLst/>
          </a:prstGeom>
          <a:noFill/>
          <a:ln>
            <a:noFill/>
          </a:ln>
        </p:spPr>
      </p:pic>
      <p:pic>
        <p:nvPicPr>
          <p:cNvPr id="185" name="Shape 185"/>
          <p:cNvPicPr preferRelativeResize="0"/>
          <p:nvPr/>
        </p:nvPicPr>
        <p:blipFill>
          <a:blip r:embed="rId4">
            <a:alphaModFix/>
          </a:blip>
          <a:stretch>
            <a:fillRect/>
          </a:stretch>
        </p:blipFill>
        <p:spPr>
          <a:xfrm>
            <a:off x="5111774" y="3259018"/>
            <a:ext cx="2789824" cy="514850"/>
          </a:xfrm>
          <a:prstGeom prst="rect">
            <a:avLst/>
          </a:prstGeom>
          <a:noFill/>
          <a:ln>
            <a:noFill/>
          </a:ln>
        </p:spPr>
      </p:pic>
      <p:pic>
        <p:nvPicPr>
          <p:cNvPr id="186" name="Shape 186"/>
          <p:cNvPicPr preferRelativeResize="0"/>
          <p:nvPr/>
        </p:nvPicPr>
        <p:blipFill>
          <a:blip r:embed="rId5">
            <a:alphaModFix/>
          </a:blip>
          <a:stretch>
            <a:fillRect/>
          </a:stretch>
        </p:blipFill>
        <p:spPr>
          <a:xfrm>
            <a:off x="2120513" y="1639525"/>
            <a:ext cx="4902975" cy="99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WWW</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Información global hipervinculada</a:t>
            </a:r>
            <a:endParaRPr/>
          </a:p>
          <a:p>
            <a:pPr indent="-342900" lvl="0" marL="457200" rtl="0">
              <a:spcBef>
                <a:spcPts val="1000"/>
              </a:spcBef>
              <a:spcAft>
                <a:spcPts val="0"/>
              </a:spcAft>
              <a:buSzPts val="1800"/>
              <a:buChar char="●"/>
            </a:pPr>
            <a:r>
              <a:rPr lang="en"/>
              <a:t>Crear enlaces a cualquier información en cualquier lugar</a:t>
            </a:r>
            <a:endParaRPr/>
          </a:p>
          <a:p>
            <a:pPr indent="-342900" lvl="0" marL="457200">
              <a:spcBef>
                <a:spcPts val="1000"/>
              </a:spcBef>
              <a:spcAft>
                <a:spcPts val="1000"/>
              </a:spcAft>
              <a:buSzPts val="1800"/>
              <a:buChar char="●"/>
            </a:pPr>
            <a:r>
              <a:rPr lang="en"/>
              <a:t>Tendencia a agregar estructura a los recursos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2113050"/>
            <a:ext cx="8520600" cy="91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Calidad de los documentos</a:t>
            </a:r>
            <a:endParaRPr/>
          </a:p>
          <a:p>
            <a:pPr indent="0" lvl="0" marL="0" rtl="0" algn="ctr">
              <a:spcBef>
                <a:spcPts val="0"/>
              </a:spcBef>
              <a:spcAft>
                <a:spcPts val="0"/>
              </a:spcAft>
              <a:buNone/>
            </a:pPr>
            <a:r>
              <a:rPr lang="en" sz="2000">
                <a:solidFill>
                  <a:srgbClr val="666666"/>
                </a:solidFill>
              </a:rPr>
              <a:t>Métricas</a:t>
            </a:r>
            <a:endParaRPr sz="20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 los documentos</a:t>
            </a:r>
            <a:endParaRPr/>
          </a:p>
        </p:txBody>
      </p:sp>
      <p:graphicFrame>
        <p:nvGraphicFramePr>
          <p:cNvPr id="197" name="Shape 197"/>
          <p:cNvGraphicFramePr/>
          <p:nvPr/>
        </p:nvGraphicFramePr>
        <p:xfrm>
          <a:off x="311700" y="1161100"/>
          <a:ext cx="3000000" cy="3000000"/>
        </p:xfrm>
        <a:graphic>
          <a:graphicData uri="http://schemas.openxmlformats.org/drawingml/2006/table">
            <a:tbl>
              <a:tblPr>
                <a:noFill/>
                <a:tableStyleId>{6A871F2E-AA40-49BA-B853-7406572112E2}</a:tableStyleId>
              </a:tblPr>
              <a:tblGrid>
                <a:gridCol w="4260300"/>
                <a:gridCol w="4260300"/>
              </a:tblGrid>
              <a:tr h="1565800">
                <a:tc>
                  <a:txBody>
                    <a:bodyPr>
                      <a:noAutofit/>
                    </a:bodyPr>
                    <a:lstStyle/>
                    <a:p>
                      <a:pPr indent="0" lvl="0" marL="0">
                        <a:spcBef>
                          <a:spcPts val="0"/>
                        </a:spcBef>
                        <a:spcAft>
                          <a:spcPts val="0"/>
                        </a:spcAft>
                        <a:buNone/>
                      </a:pPr>
                      <a:r>
                        <a:rPr b="1" lang="en"/>
                        <a:t>Tipo de dato incorrectamente extraído</a:t>
                      </a:r>
                      <a:endParaRPr b="1"/>
                    </a:p>
                    <a:p>
                      <a:pPr indent="0" lvl="0" mar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Clr>
                          <a:schemeClr val="dk1"/>
                        </a:buClr>
                        <a:buSzPts val="1100"/>
                        <a:buFont typeface="Arial"/>
                        <a:buNone/>
                      </a:pPr>
                      <a:r>
                        <a:rPr b="1" lang="en">
                          <a:solidFill>
                            <a:schemeClr val="dk1"/>
                          </a:solidFill>
                        </a:rPr>
                        <a:t>Valor del objeto extraído de forma incompleta</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565800">
                <a:tc>
                  <a:txBody>
                    <a:bodyPr>
                      <a:noAutofit/>
                    </a:bodyPr>
                    <a:lstStyle/>
                    <a:p>
                      <a:pPr indent="0" lvl="0" marL="0">
                        <a:spcBef>
                          <a:spcPts val="0"/>
                        </a:spcBef>
                        <a:spcAft>
                          <a:spcPts val="0"/>
                        </a:spcAft>
                        <a:buNone/>
                      </a:pPr>
                      <a:r>
                        <a:rPr b="1" lang="en"/>
                        <a:t>Precisión semántica</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a:spcBef>
                          <a:spcPts val="0"/>
                        </a:spcBef>
                        <a:spcAft>
                          <a:spcPts val="0"/>
                        </a:spcAft>
                        <a:buNone/>
                      </a:pPr>
                      <a:r>
                        <a:rPr b="1" lang="en"/>
                        <a:t>Correctitud</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98" name="Shape 198"/>
          <p:cNvPicPr preferRelativeResize="0"/>
          <p:nvPr/>
        </p:nvPicPr>
        <p:blipFill>
          <a:blip r:embed="rId3">
            <a:alphaModFix/>
          </a:blip>
          <a:stretch>
            <a:fillRect/>
          </a:stretch>
        </p:blipFill>
        <p:spPr>
          <a:xfrm>
            <a:off x="733425" y="1626150"/>
            <a:ext cx="3525900" cy="979425"/>
          </a:xfrm>
          <a:prstGeom prst="rect">
            <a:avLst/>
          </a:prstGeom>
          <a:noFill/>
          <a:ln>
            <a:noFill/>
          </a:ln>
        </p:spPr>
      </p:pic>
      <p:pic>
        <p:nvPicPr>
          <p:cNvPr id="199" name="Shape 199"/>
          <p:cNvPicPr preferRelativeResize="0"/>
          <p:nvPr/>
        </p:nvPicPr>
        <p:blipFill>
          <a:blip r:embed="rId4">
            <a:alphaModFix/>
          </a:blip>
          <a:stretch>
            <a:fillRect/>
          </a:stretch>
        </p:blipFill>
        <p:spPr>
          <a:xfrm>
            <a:off x="5019073" y="1685873"/>
            <a:ext cx="3525900" cy="859977"/>
          </a:xfrm>
          <a:prstGeom prst="rect">
            <a:avLst/>
          </a:prstGeom>
          <a:noFill/>
          <a:ln>
            <a:noFill/>
          </a:ln>
        </p:spPr>
      </p:pic>
      <p:pic>
        <p:nvPicPr>
          <p:cNvPr id="200" name="Shape 200"/>
          <p:cNvPicPr preferRelativeResize="0"/>
          <p:nvPr/>
        </p:nvPicPr>
        <p:blipFill>
          <a:blip r:embed="rId5">
            <a:alphaModFix/>
          </a:blip>
          <a:stretch>
            <a:fillRect/>
          </a:stretch>
        </p:blipFill>
        <p:spPr>
          <a:xfrm>
            <a:off x="733425" y="3213998"/>
            <a:ext cx="3525900" cy="881475"/>
          </a:xfrm>
          <a:prstGeom prst="rect">
            <a:avLst/>
          </a:prstGeom>
          <a:noFill/>
          <a:ln>
            <a:noFill/>
          </a:ln>
        </p:spPr>
      </p:pic>
      <p:pic>
        <p:nvPicPr>
          <p:cNvPr id="201" name="Shape 201"/>
          <p:cNvPicPr preferRelativeResize="0"/>
          <p:nvPr/>
        </p:nvPicPr>
        <p:blipFill>
          <a:blip r:embed="rId6">
            <a:alphaModFix/>
          </a:blip>
          <a:stretch>
            <a:fillRect/>
          </a:stretch>
        </p:blipFill>
        <p:spPr>
          <a:xfrm>
            <a:off x="5019075" y="3154275"/>
            <a:ext cx="3525900" cy="979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del documento</a:t>
            </a:r>
            <a:endParaRPr/>
          </a:p>
        </p:txBody>
      </p:sp>
      <p:pic>
        <p:nvPicPr>
          <p:cNvPr id="207" name="Shape 207"/>
          <p:cNvPicPr preferRelativeResize="0"/>
          <p:nvPr/>
        </p:nvPicPr>
        <p:blipFill>
          <a:blip r:embed="rId3">
            <a:alphaModFix/>
          </a:blip>
          <a:stretch>
            <a:fillRect/>
          </a:stretch>
        </p:blipFill>
        <p:spPr>
          <a:xfrm>
            <a:off x="794112" y="1401325"/>
            <a:ext cx="7555775" cy="372300"/>
          </a:xfrm>
          <a:prstGeom prst="rect">
            <a:avLst/>
          </a:prstGeom>
          <a:noFill/>
          <a:ln>
            <a:noFill/>
          </a:ln>
        </p:spPr>
      </p:pic>
      <p:pic>
        <p:nvPicPr>
          <p:cNvPr id="208" name="Shape 208"/>
          <p:cNvPicPr preferRelativeResize="0"/>
          <p:nvPr/>
        </p:nvPicPr>
        <p:blipFill>
          <a:blip r:embed="rId4">
            <a:alphaModFix/>
          </a:blip>
          <a:stretch>
            <a:fillRect/>
          </a:stretch>
        </p:blipFill>
        <p:spPr>
          <a:xfrm>
            <a:off x="1946163" y="2338844"/>
            <a:ext cx="2208339" cy="613425"/>
          </a:xfrm>
          <a:prstGeom prst="rect">
            <a:avLst/>
          </a:prstGeom>
          <a:noFill/>
          <a:ln>
            <a:noFill/>
          </a:ln>
        </p:spPr>
      </p:pic>
      <p:pic>
        <p:nvPicPr>
          <p:cNvPr id="209" name="Shape 209"/>
          <p:cNvPicPr preferRelativeResize="0"/>
          <p:nvPr/>
        </p:nvPicPr>
        <p:blipFill>
          <a:blip r:embed="rId5">
            <a:alphaModFix/>
          </a:blip>
          <a:stretch>
            <a:fillRect/>
          </a:stretch>
        </p:blipFill>
        <p:spPr>
          <a:xfrm>
            <a:off x="1946162" y="3453557"/>
            <a:ext cx="2408950" cy="587552"/>
          </a:xfrm>
          <a:prstGeom prst="rect">
            <a:avLst/>
          </a:prstGeom>
          <a:noFill/>
          <a:ln>
            <a:noFill/>
          </a:ln>
        </p:spPr>
      </p:pic>
      <p:pic>
        <p:nvPicPr>
          <p:cNvPr id="210" name="Shape 210"/>
          <p:cNvPicPr preferRelativeResize="0"/>
          <p:nvPr/>
        </p:nvPicPr>
        <p:blipFill>
          <a:blip r:embed="rId6">
            <a:alphaModFix/>
          </a:blip>
          <a:stretch>
            <a:fillRect/>
          </a:stretch>
        </p:blipFill>
        <p:spPr>
          <a:xfrm>
            <a:off x="4788888" y="2306700"/>
            <a:ext cx="2408950" cy="602238"/>
          </a:xfrm>
          <a:prstGeom prst="rect">
            <a:avLst/>
          </a:prstGeom>
          <a:noFill/>
          <a:ln>
            <a:noFill/>
          </a:ln>
        </p:spPr>
      </p:pic>
      <p:pic>
        <p:nvPicPr>
          <p:cNvPr id="211" name="Shape 211"/>
          <p:cNvPicPr preferRelativeResize="0"/>
          <p:nvPr/>
        </p:nvPicPr>
        <p:blipFill>
          <a:blip r:embed="rId7">
            <a:alphaModFix/>
          </a:blip>
          <a:stretch>
            <a:fillRect/>
          </a:stretch>
        </p:blipFill>
        <p:spPr>
          <a:xfrm>
            <a:off x="4788888" y="3441999"/>
            <a:ext cx="2408950" cy="6134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Fórmulas generales</a:t>
            </a:r>
            <a:endParaRPr/>
          </a:p>
        </p:txBody>
      </p:sp>
      <p:sp>
        <p:nvSpPr>
          <p:cNvPr id="217" name="Shape 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Planteamos una </a:t>
            </a:r>
            <a:r>
              <a:rPr lang="en"/>
              <a:t>fórmula global p</a:t>
            </a:r>
            <a:r>
              <a:rPr lang="en"/>
              <a:t>ara obtener un único valor a partir de las métricas mencionadas,</a:t>
            </a:r>
            <a:endParaRPr/>
          </a:p>
          <a:p>
            <a:pPr indent="-342900" lvl="0" marL="457200">
              <a:spcBef>
                <a:spcPts val="0"/>
              </a:spcBef>
              <a:spcAft>
                <a:spcPts val="0"/>
              </a:spcAft>
              <a:buSzPts val="1800"/>
              <a:buChar char="●"/>
            </a:pPr>
            <a:r>
              <a:rPr lang="en"/>
              <a:t>Que nos permita llegar a una conclusión sobre la fuente de datos en cuestión.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global</a:t>
            </a:r>
            <a:endParaRPr/>
          </a:p>
        </p:txBody>
      </p:sp>
      <p:pic>
        <p:nvPicPr>
          <p:cNvPr id="223" name="Shape 223"/>
          <p:cNvPicPr preferRelativeResize="0"/>
          <p:nvPr/>
        </p:nvPicPr>
        <p:blipFill>
          <a:blip r:embed="rId3">
            <a:alphaModFix/>
          </a:blip>
          <a:stretch>
            <a:fillRect/>
          </a:stretch>
        </p:blipFill>
        <p:spPr>
          <a:xfrm>
            <a:off x="1085825" y="2006425"/>
            <a:ext cx="6972350" cy="113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Calidad en números</a:t>
            </a:r>
            <a:endParaRPr/>
          </a:p>
        </p:txBody>
      </p:sp>
      <p:graphicFrame>
        <p:nvGraphicFramePr>
          <p:cNvPr id="229" name="Shape 229"/>
          <p:cNvGraphicFramePr/>
          <p:nvPr/>
        </p:nvGraphicFramePr>
        <p:xfrm>
          <a:off x="2387050" y="1545045"/>
          <a:ext cx="3000000" cy="3000000"/>
        </p:xfrm>
        <a:graphic>
          <a:graphicData uri="http://schemas.openxmlformats.org/drawingml/2006/table">
            <a:tbl>
              <a:tblPr>
                <a:noFill/>
                <a:tableStyleId>{6A871F2E-AA40-49BA-B853-7406572112E2}</a:tableStyleId>
              </a:tblPr>
              <a:tblGrid>
                <a:gridCol w="2184950"/>
                <a:gridCol w="2184950"/>
              </a:tblGrid>
              <a:tr h="396200">
                <a:tc>
                  <a:txBody>
                    <a:bodyPr>
                      <a:noAutofit/>
                    </a:bodyPr>
                    <a:lstStyle/>
                    <a:p>
                      <a:pPr indent="0" lvl="0" marL="0" algn="ctr">
                        <a:spcBef>
                          <a:spcPts val="0"/>
                        </a:spcBef>
                        <a:spcAft>
                          <a:spcPts val="0"/>
                        </a:spcAft>
                        <a:buNone/>
                      </a:pPr>
                      <a:r>
                        <a:rPr b="1" lang="en"/>
                        <a:t>Puntaje</a:t>
                      </a:r>
                      <a:endParaRPr b="1"/>
                    </a:p>
                  </a:txBody>
                  <a:tcPr marT="91425" marB="91425" marR="91425" marL="91425">
                    <a:solidFill>
                      <a:srgbClr val="D9D9D9"/>
                    </a:solidFill>
                  </a:tcPr>
                </a:tc>
                <a:tc>
                  <a:txBody>
                    <a:bodyPr>
                      <a:noAutofit/>
                    </a:bodyPr>
                    <a:lstStyle/>
                    <a:p>
                      <a:pPr indent="0" lvl="0" marL="0" algn="ctr">
                        <a:spcBef>
                          <a:spcPts val="0"/>
                        </a:spcBef>
                        <a:spcAft>
                          <a:spcPts val="0"/>
                        </a:spcAft>
                        <a:buNone/>
                      </a:pPr>
                      <a:r>
                        <a:rPr b="1" lang="en"/>
                        <a:t>Calificación</a:t>
                      </a:r>
                      <a:endParaRPr b="1"/>
                    </a:p>
                  </a:txBody>
                  <a:tcPr marT="91425" marB="91425" marR="91425" marL="91425">
                    <a:solidFill>
                      <a:srgbClr val="D9D9D9"/>
                    </a:solidFill>
                  </a:tcPr>
                </a:tc>
              </a:tr>
              <a:tr h="381000">
                <a:tc>
                  <a:txBody>
                    <a:bodyPr>
                      <a:noAutofit/>
                    </a:bodyPr>
                    <a:lstStyle/>
                    <a:p>
                      <a:pPr indent="0" lvl="0" marL="0" rtl="0" algn="ctr">
                        <a:spcBef>
                          <a:spcPts val="0"/>
                        </a:spcBef>
                        <a:spcAft>
                          <a:spcPts val="0"/>
                        </a:spcAft>
                        <a:buNone/>
                      </a:pPr>
                      <a:r>
                        <a:rPr lang="en"/>
                        <a:t>0.9 - 1</a:t>
                      </a:r>
                      <a:endParaRPr/>
                    </a:p>
                  </a:txBody>
                  <a:tcPr marT="91425" marB="91425" marR="91425" marL="91425"/>
                </a:tc>
                <a:tc>
                  <a:txBody>
                    <a:bodyPr>
                      <a:noAutofit/>
                    </a:bodyPr>
                    <a:lstStyle/>
                    <a:p>
                      <a:pPr indent="0" lvl="0" marL="0" rtl="0" algn="ctr">
                        <a:spcBef>
                          <a:spcPts val="0"/>
                        </a:spcBef>
                        <a:spcAft>
                          <a:spcPts val="0"/>
                        </a:spcAft>
                        <a:buNone/>
                      </a:pPr>
                      <a:r>
                        <a:rPr lang="en"/>
                        <a:t>A</a:t>
                      </a:r>
                      <a:endParaRPr/>
                    </a:p>
                  </a:txBody>
                  <a:tcPr marT="91425" marB="91425" marR="91425" marL="91425"/>
                </a:tc>
              </a:tr>
              <a:tr h="381000">
                <a:tc>
                  <a:txBody>
                    <a:bodyPr>
                      <a:noAutofit/>
                    </a:bodyPr>
                    <a:lstStyle/>
                    <a:p>
                      <a:pPr indent="0" lvl="0" marL="0" rtl="0" algn="ctr">
                        <a:spcBef>
                          <a:spcPts val="0"/>
                        </a:spcBef>
                        <a:spcAft>
                          <a:spcPts val="0"/>
                        </a:spcAft>
                        <a:buNone/>
                      </a:pPr>
                      <a:r>
                        <a:rPr lang="en"/>
                        <a:t>0.8 - 0.89</a:t>
                      </a:r>
                      <a:endParaRPr/>
                    </a:p>
                  </a:txBody>
                  <a:tcPr marT="91425" marB="91425" marR="91425" marL="91425"/>
                </a:tc>
                <a:tc>
                  <a:txBody>
                    <a:bodyPr>
                      <a:noAutofit/>
                    </a:bodyPr>
                    <a:lstStyle/>
                    <a:p>
                      <a:pPr indent="0" lvl="0" marL="0" rtl="0" algn="ctr">
                        <a:spcBef>
                          <a:spcPts val="0"/>
                        </a:spcBef>
                        <a:spcAft>
                          <a:spcPts val="0"/>
                        </a:spcAft>
                        <a:buNone/>
                      </a:pPr>
                      <a:r>
                        <a:rPr lang="en"/>
                        <a:t>B</a:t>
                      </a:r>
                      <a:endParaRPr/>
                    </a:p>
                  </a:txBody>
                  <a:tcPr marT="91425" marB="91425" marR="91425" marL="91425"/>
                </a:tc>
              </a:tr>
              <a:tr h="381000">
                <a:tc>
                  <a:txBody>
                    <a:bodyPr>
                      <a:noAutofit/>
                    </a:bodyPr>
                    <a:lstStyle/>
                    <a:p>
                      <a:pPr indent="0" lvl="0" marL="0" rtl="0" algn="ctr">
                        <a:spcBef>
                          <a:spcPts val="0"/>
                        </a:spcBef>
                        <a:spcAft>
                          <a:spcPts val="0"/>
                        </a:spcAft>
                        <a:buNone/>
                      </a:pPr>
                      <a:r>
                        <a:rPr lang="en"/>
                        <a:t>0.7 - 0.79</a:t>
                      </a:r>
                      <a:endParaRPr/>
                    </a:p>
                  </a:txBody>
                  <a:tcPr marT="91425" marB="91425" marR="91425" marL="91425"/>
                </a:tc>
                <a:tc>
                  <a:txBody>
                    <a:bodyPr>
                      <a:noAutofit/>
                    </a:bodyPr>
                    <a:lstStyle/>
                    <a:p>
                      <a:pPr indent="0" lvl="0" marL="0" rtl="0" algn="ctr">
                        <a:spcBef>
                          <a:spcPts val="0"/>
                        </a:spcBef>
                        <a:spcAft>
                          <a:spcPts val="0"/>
                        </a:spcAft>
                        <a:buNone/>
                      </a:pPr>
                      <a:r>
                        <a:rPr lang="en"/>
                        <a:t>C</a:t>
                      </a:r>
                      <a:endParaRPr/>
                    </a:p>
                  </a:txBody>
                  <a:tcPr marT="91425" marB="91425" marR="91425" marL="91425"/>
                </a:tc>
              </a:tr>
              <a:tr h="381000">
                <a:tc>
                  <a:txBody>
                    <a:bodyPr>
                      <a:noAutofit/>
                    </a:bodyPr>
                    <a:lstStyle/>
                    <a:p>
                      <a:pPr indent="0" lvl="0" marL="0" rtl="0" algn="ctr">
                        <a:spcBef>
                          <a:spcPts val="0"/>
                        </a:spcBef>
                        <a:spcAft>
                          <a:spcPts val="0"/>
                        </a:spcAft>
                        <a:buNone/>
                      </a:pPr>
                      <a:r>
                        <a:rPr lang="en"/>
                        <a:t>0.6 - 0.69</a:t>
                      </a:r>
                      <a:endParaRPr/>
                    </a:p>
                  </a:txBody>
                  <a:tcPr marT="91425" marB="91425" marR="91425" marL="91425"/>
                </a:tc>
                <a:tc>
                  <a:txBody>
                    <a:bodyPr>
                      <a:noAutofit/>
                    </a:bodyPr>
                    <a:lstStyle/>
                    <a:p>
                      <a:pPr indent="0" lvl="0" marL="0" rtl="0" algn="ctr">
                        <a:spcBef>
                          <a:spcPts val="0"/>
                        </a:spcBef>
                        <a:spcAft>
                          <a:spcPts val="0"/>
                        </a:spcAft>
                        <a:buNone/>
                      </a:pPr>
                      <a:r>
                        <a:rPr lang="en"/>
                        <a:t>D</a:t>
                      </a:r>
                      <a:endParaRPr/>
                    </a:p>
                  </a:txBody>
                  <a:tcPr marT="91425" marB="91425" marR="91425" marL="91425"/>
                </a:tc>
              </a:tr>
              <a:tr h="381000">
                <a:tc>
                  <a:txBody>
                    <a:bodyPr>
                      <a:noAutofit/>
                    </a:bodyPr>
                    <a:lstStyle/>
                    <a:p>
                      <a:pPr indent="0" lvl="0" marL="0" rtl="0" algn="ctr">
                        <a:spcBef>
                          <a:spcPts val="0"/>
                        </a:spcBef>
                        <a:spcAft>
                          <a:spcPts val="0"/>
                        </a:spcAft>
                        <a:buNone/>
                      </a:pPr>
                      <a:r>
                        <a:rPr lang="en"/>
                        <a:t>0 - 0.59</a:t>
                      </a:r>
                      <a:endParaRPr/>
                    </a:p>
                  </a:txBody>
                  <a:tcPr marT="91425" marB="91425" marR="91425" marL="91425"/>
                </a:tc>
                <a:tc>
                  <a:txBody>
                    <a:bodyPr>
                      <a:noAutofit/>
                    </a:bodyPr>
                    <a:lstStyle/>
                    <a:p>
                      <a:pPr indent="0" lvl="0" marL="0" rtl="0" algn="ctr">
                        <a:spcBef>
                          <a:spcPts val="0"/>
                        </a:spcBef>
                        <a:spcAft>
                          <a:spcPts val="0"/>
                        </a:spcAft>
                        <a:buNone/>
                      </a:pPr>
                      <a:r>
                        <a:rPr lang="en"/>
                        <a:t>F</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 Web Semántica</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Extensión de la WWW</a:t>
            </a:r>
            <a:r>
              <a:rPr lang="en"/>
              <a:t> </a:t>
            </a:r>
            <a:endParaRPr/>
          </a:p>
          <a:p>
            <a:pPr indent="-342900" lvl="0" marL="457200" rtl="0">
              <a:spcBef>
                <a:spcPts val="1000"/>
              </a:spcBef>
              <a:spcAft>
                <a:spcPts val="0"/>
              </a:spcAft>
              <a:buSzPts val="1800"/>
              <a:buChar char="●"/>
            </a:pPr>
            <a:r>
              <a:rPr lang="en"/>
              <a:t>Formato procesable y semánticas</a:t>
            </a:r>
            <a:endParaRPr/>
          </a:p>
          <a:p>
            <a:pPr indent="-342900" lvl="0" marL="457200" rtl="0">
              <a:spcBef>
                <a:spcPts val="1000"/>
              </a:spcBef>
              <a:spcAft>
                <a:spcPts val="0"/>
              </a:spcAft>
              <a:buSzPts val="1800"/>
              <a:buChar char="●"/>
            </a:pPr>
            <a:r>
              <a:rPr lang="en"/>
              <a:t>B</a:t>
            </a:r>
            <a:r>
              <a:rPr lang="en"/>
              <a:t>uscar, combinar y procesar</a:t>
            </a:r>
            <a:endParaRPr/>
          </a:p>
          <a:p>
            <a:pPr indent="-342900" lvl="0" marL="457200" rtl="0">
              <a:spcBef>
                <a:spcPts val="1000"/>
              </a:spcBef>
              <a:spcAft>
                <a:spcPts val="0"/>
              </a:spcAft>
              <a:buSzPts val="1800"/>
              <a:buChar char="●"/>
            </a:pPr>
            <a:r>
              <a:rPr lang="en"/>
              <a:t>Mayor cantidad de información, más rápido</a:t>
            </a:r>
            <a:endParaRPr/>
          </a:p>
          <a:p>
            <a:pPr indent="0" lvl="0" marL="0">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Linked Data</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Los datos deben estar d</a:t>
            </a:r>
            <a:r>
              <a:rPr lang="en"/>
              <a:t>isponibles en un formato estándar, alcanzable y manejable por herramientas de la Web Semántica</a:t>
            </a:r>
            <a:endParaRPr/>
          </a:p>
          <a:p>
            <a:pPr indent="-342900" lvl="0" marL="457200" rtl="0">
              <a:spcBef>
                <a:spcPts val="1000"/>
              </a:spcBef>
              <a:spcAft>
                <a:spcPts val="0"/>
              </a:spcAft>
              <a:buSzPts val="1800"/>
              <a:buChar char="●"/>
            </a:pPr>
            <a:r>
              <a:rPr lang="en"/>
              <a:t>Deben estar disponibles las relaciones entre los datos</a:t>
            </a:r>
            <a:endParaRPr/>
          </a:p>
          <a:p>
            <a:pPr indent="-342900" lvl="0" marL="457200" rtl="0">
              <a:spcBef>
                <a:spcPts val="1000"/>
              </a:spcBef>
              <a:spcAft>
                <a:spcPts val="0"/>
              </a:spcAft>
              <a:buSzPts val="1800"/>
              <a:buChar char="●"/>
            </a:pPr>
            <a:r>
              <a:rPr lang="en"/>
              <a:t>Colección de conjuntos interrelacionados en la Web</a:t>
            </a:r>
            <a:endParaRPr/>
          </a:p>
          <a:p>
            <a:pPr indent="0" lvl="0" marL="0" rtl="0">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RDF</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i="1" lang="en"/>
              <a:t>Resource Description Framework</a:t>
            </a:r>
            <a:endParaRPr i="1"/>
          </a:p>
          <a:p>
            <a:pPr indent="-342900" lvl="0" marL="457200" rtl="0">
              <a:spcBef>
                <a:spcPts val="1000"/>
              </a:spcBef>
              <a:spcAft>
                <a:spcPts val="0"/>
              </a:spcAft>
              <a:buSzPts val="1800"/>
              <a:buChar char="●"/>
            </a:pPr>
            <a:r>
              <a:rPr lang="en"/>
              <a:t>Lenguaje formal para describir información estructurada</a:t>
            </a:r>
            <a:endParaRPr/>
          </a:p>
          <a:p>
            <a:pPr indent="-342900" lvl="0" marL="457200" rtl="0">
              <a:spcBef>
                <a:spcPts val="1000"/>
              </a:spcBef>
              <a:spcAft>
                <a:spcPts val="0"/>
              </a:spcAft>
              <a:buSzPts val="1800"/>
              <a:buChar char="●"/>
            </a:pPr>
            <a:r>
              <a:rPr lang="en"/>
              <a:t>Permite procesamiento y recombinación de la información</a:t>
            </a:r>
            <a:endParaRPr/>
          </a:p>
          <a:p>
            <a:pPr indent="-342900" lvl="0" marL="457200" rtl="0">
              <a:spcBef>
                <a:spcPts val="1000"/>
              </a:spcBef>
              <a:spcAft>
                <a:spcPts val="0"/>
              </a:spcAft>
              <a:buSzPts val="1800"/>
              <a:buChar char="●"/>
            </a:pPr>
            <a:r>
              <a:rPr lang="en"/>
              <a:t>Codifica datos en forma de ternas “sujeto, predicado, objeto”</a:t>
            </a:r>
            <a:endParaRPr/>
          </a:p>
          <a:p>
            <a:pPr indent="0" lvl="0" marL="0">
              <a:spcBef>
                <a:spcPts val="10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RDF - Ternas</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Sujeto, predicado y objeto son URIs</a:t>
            </a:r>
            <a:endParaRPr/>
          </a:p>
          <a:p>
            <a:pPr indent="-342900" lvl="0" marL="457200" rtl="0">
              <a:spcBef>
                <a:spcPts val="1000"/>
              </a:spcBef>
              <a:spcAft>
                <a:spcPts val="0"/>
              </a:spcAft>
              <a:buSzPts val="1800"/>
              <a:buChar char="●"/>
            </a:pPr>
            <a:r>
              <a:rPr lang="en"/>
              <a:t>Predicado indica relación entre sujeto y objeto</a:t>
            </a:r>
            <a:endParaRPr/>
          </a:p>
          <a:p>
            <a:pPr indent="-342900" lvl="0" marL="457200">
              <a:spcBef>
                <a:spcPts val="1000"/>
              </a:spcBef>
              <a:spcAft>
                <a:spcPts val="1000"/>
              </a:spcAft>
              <a:buSzPts val="1800"/>
              <a:buChar char="●"/>
            </a:pPr>
            <a:r>
              <a:rPr lang="en"/>
              <a:t>Su representación gráfica es un grafo dirigido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rotWithShape="1">
          <a:blip r:embed="rId3">
            <a:alphaModFix/>
          </a:blip>
          <a:srcRect b="48872" l="0" r="0" t="0"/>
          <a:stretch/>
        </p:blipFill>
        <p:spPr>
          <a:xfrm>
            <a:off x="51225" y="1959763"/>
            <a:ext cx="9041549" cy="1223975"/>
          </a:xfrm>
          <a:prstGeom prst="rect">
            <a:avLst/>
          </a:prstGeom>
          <a:noFill/>
          <a:ln>
            <a:noFill/>
          </a:ln>
        </p:spPr>
      </p:pic>
      <p:sp>
        <p:nvSpPr>
          <p:cNvPr id="110" name="Shape 11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RDF</a:t>
            </a:r>
            <a:endParaRPr/>
          </a:p>
        </p:txBody>
      </p:sp>
      <p:sp>
        <p:nvSpPr>
          <p:cNvPr id="111" name="Shape 111"/>
          <p:cNvSpPr txBox="1"/>
          <p:nvPr/>
        </p:nvSpPr>
        <p:spPr>
          <a:xfrm>
            <a:off x="1060500" y="2957475"/>
            <a:ext cx="1104600" cy="37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E06666"/>
                </a:solidFill>
              </a:rPr>
              <a:t>SUJETO</a:t>
            </a:r>
            <a:endParaRPr sz="1800">
              <a:solidFill>
                <a:srgbClr val="E06666"/>
              </a:solidFill>
            </a:endParaRPr>
          </a:p>
        </p:txBody>
      </p:sp>
      <p:sp>
        <p:nvSpPr>
          <p:cNvPr id="112" name="Shape 112"/>
          <p:cNvSpPr txBox="1"/>
          <p:nvPr/>
        </p:nvSpPr>
        <p:spPr>
          <a:xfrm>
            <a:off x="3728050" y="2957475"/>
            <a:ext cx="1597800" cy="37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E06666"/>
                </a:solidFill>
              </a:rPr>
              <a:t>PREDICADO</a:t>
            </a:r>
            <a:endParaRPr sz="1800">
              <a:solidFill>
                <a:srgbClr val="E06666"/>
              </a:solidFill>
            </a:endParaRPr>
          </a:p>
        </p:txBody>
      </p:sp>
      <p:sp>
        <p:nvSpPr>
          <p:cNvPr id="113" name="Shape 113"/>
          <p:cNvSpPr txBox="1"/>
          <p:nvPr/>
        </p:nvSpPr>
        <p:spPr>
          <a:xfrm>
            <a:off x="6888825" y="2957475"/>
            <a:ext cx="1104600" cy="37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E06666"/>
                </a:solidFill>
              </a:rPr>
              <a:t>OBJETO</a:t>
            </a:r>
            <a:endParaRPr sz="1800">
              <a:solidFill>
                <a:srgbClr val="E0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Linked Data - Tecnologías</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URIs: para identificar recursos</a:t>
            </a:r>
            <a:endParaRPr/>
          </a:p>
          <a:p>
            <a:pPr indent="-342900" lvl="0" marL="457200" rtl="0">
              <a:spcBef>
                <a:spcPts val="1000"/>
              </a:spcBef>
              <a:spcAft>
                <a:spcPts val="0"/>
              </a:spcAft>
              <a:buSzPts val="1800"/>
              <a:buChar char="●"/>
            </a:pPr>
            <a:r>
              <a:rPr lang="en"/>
              <a:t>HTTP: como mecanismo de recuperación</a:t>
            </a:r>
            <a:endParaRPr/>
          </a:p>
          <a:p>
            <a:pPr indent="-342900" lvl="0" marL="457200">
              <a:spcBef>
                <a:spcPts val="1000"/>
              </a:spcBef>
              <a:spcAft>
                <a:spcPts val="1000"/>
              </a:spcAft>
              <a:buSzPts val="1800"/>
              <a:buChar char="●"/>
            </a:pPr>
            <a:r>
              <a:rPr lang="en"/>
              <a:t>RDF: para representar descripciones de recursos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Linked Data - Los cuatro principios</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Utilizar URIs </a:t>
            </a:r>
            <a:endParaRPr/>
          </a:p>
          <a:p>
            <a:pPr indent="-342900" lvl="0" marL="457200" rtl="0">
              <a:spcBef>
                <a:spcPts val="1000"/>
              </a:spcBef>
              <a:spcAft>
                <a:spcPts val="0"/>
              </a:spcAft>
              <a:buSzPts val="1800"/>
              <a:buAutoNum type="arabicPeriod"/>
            </a:pPr>
            <a:r>
              <a:rPr lang="en"/>
              <a:t>Aprovechar el HTTP de la URI </a:t>
            </a:r>
            <a:endParaRPr/>
          </a:p>
          <a:p>
            <a:pPr indent="-342900" lvl="0" marL="457200" rtl="0">
              <a:spcBef>
                <a:spcPts val="1000"/>
              </a:spcBef>
              <a:spcAft>
                <a:spcPts val="0"/>
              </a:spcAft>
              <a:buSzPts val="1800"/>
              <a:buAutoNum type="arabicPeriod"/>
            </a:pPr>
            <a:r>
              <a:rPr lang="en"/>
              <a:t>Proporcionar información útil </a:t>
            </a:r>
            <a:endParaRPr/>
          </a:p>
          <a:p>
            <a:pPr indent="-342900" lvl="0" marL="457200" rtl="0">
              <a:spcBef>
                <a:spcPts val="1000"/>
              </a:spcBef>
              <a:spcAft>
                <a:spcPts val="1000"/>
              </a:spcAft>
              <a:buSzPts val="1800"/>
              <a:buAutoNum type="arabicPeriod"/>
            </a:pPr>
            <a:r>
              <a:rPr lang="en"/>
              <a:t>Incluir enlaces a otras URIs relacionadas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