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2" r:id="rId15"/>
    <p:sldId id="273" r:id="rId16"/>
    <p:sldId id="276" r:id="rId17"/>
    <p:sldId id="283" r:id="rId18"/>
    <p:sldId id="284" r:id="rId19"/>
    <p:sldId id="287" r:id="rId20"/>
    <p:sldId id="288" r:id="rId21"/>
    <p:sldId id="279" r:id="rId22"/>
    <p:sldId id="285" r:id="rId23"/>
    <p:sldId id="280" r:id="rId24"/>
    <p:sldId id="286" r:id="rId25"/>
    <p:sldId id="281" r:id="rId26"/>
    <p:sldId id="290" r:id="rId27"/>
    <p:sldId id="282" r:id="rId28"/>
    <p:sldId id="275" r:id="rId29"/>
    <p:sldId id="278" r:id="rId30"/>
    <p:sldId id="291" r:id="rId31"/>
    <p:sldId id="293" r:id="rId32"/>
    <p:sldId id="292" r:id="rId33"/>
    <p:sldId id="294" r:id="rId34"/>
    <p:sldId id="296" r:id="rId35"/>
    <p:sldId id="298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412612D-43CC-4C19-96C2-2754788C81C0}">
          <p14:sldIdLst>
            <p14:sldId id="289"/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  <p14:sldId id="267"/>
            <p14:sldId id="268"/>
            <p14:sldId id="269"/>
            <p14:sldId id="270"/>
            <p14:sldId id="272"/>
            <p14:sldId id="273"/>
            <p14:sldId id="276"/>
            <p14:sldId id="283"/>
            <p14:sldId id="284"/>
            <p14:sldId id="287"/>
            <p14:sldId id="288"/>
            <p14:sldId id="279"/>
            <p14:sldId id="285"/>
            <p14:sldId id="280"/>
            <p14:sldId id="286"/>
            <p14:sldId id="281"/>
            <p14:sldId id="290"/>
            <p14:sldId id="282"/>
            <p14:sldId id="275"/>
            <p14:sldId id="278"/>
            <p14:sldId id="291"/>
            <p14:sldId id="293"/>
            <p14:sldId id="292"/>
            <p14:sldId id="294"/>
            <p14:sldId id="296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0:54:44.5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1,'696'7,"294"0,-626-9,3654 2,-3862 19,-45-3,190-11,-180-7,455 2,-560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5:49:52.51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1373 201,'-2'-1,"0"-1,-1 1,1 0,-1-1,0 1,1 0,-1 1,0-1,1 0,-1 1,0 0,0-1,0 1,1 0,-3 1,-3-1,-7-1,1 1,-1 0,1 1,-1 1,1 0,0 1,0 1,0 0,-9 4,-210 91,190-78,2 2,0 1,1 2,2 2,1 2,-11 13,-47 50,-52 68,119-127,1 2,2 0,2 1,1 1,2 2,2 0,-10 34,-50 141,58-159,3 0,2 1,3 1,-4 50,-20 172,23-140,6 1,8 89,1-64,-1-27,2-121,2 0,0 0,1 0,1-1,1 0,0 0,2-1,-1 0,2-1,0 0,1-1,10 10,-4-2,123 157,-117-150,2-1,1-2,19 14,-18-16,2-1,0-2,2-1,0-1,34 13,198 70,-245-94,0-2,1 0,0-2,0 0,0-1,0 0,16-2,261 10,24-12,-307 1,0-1,0-1,0 0,0-1,-1-1,0 0,1 0,-1-2,-1 1,1-2,-1 0,0 0,-1-1,0 0,0-1,4-5,127-99,74-59,-154 120,-19 17,-2-2,-1-2,-2-1,18-25,125-166,-146 181,-2-1,-3-2,-2-1,0-7,32-60,69-133,-124 243,-2 0,0 0,0 0,-1-1,0 0,-1 1,0-1,-1-2,5-44,29-203,-26 190,-5 1,-3-59,-1 51,1 56,-1 0,-1 0,-1 1,-1-1,-1 1,-1 0,0 0,-4-6,-6-4,-2-1,0 2,-2 1,-8-8,-4-9,-34-37,-3 3,-3 4,-53-42,106 100,-236-192,144 132,69 54,17 8,-1 0,-1 2,0 2,-1 0,-1 1,0 2,-5 0,-158-38,159 36,-2 1,1 1,-1 2,-34-2,-316 9,370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5:53:07.11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1373 201,'-2'-1,"0"-1,-1 1,1 0,-1-1,0 1,1 0,-1 1,0-1,1 0,-1 1,0 0,0-1,0 1,1 0,-3 1,-3-1,-7-1,1 1,-1 0,1 1,-1 1,1 0,0 1,0 1,0 0,-9 4,-210 91,190-78,2 2,0 1,1 2,2 2,1 2,-11 13,-47 50,-52 68,119-127,1 2,2 0,2 1,1 1,2 2,2 0,-10 34,-50 141,58-159,3 0,2 1,3 1,-4 50,-20 172,23-140,6 1,8 89,1-64,-1-27,2-121,2 0,0 0,1 0,1-1,1 0,0 0,2-1,-1 0,2-1,0 0,1-1,10 10,-4-2,123 157,-117-150,2-1,1-2,19 14,-18-16,2-1,0-2,2-1,0-1,34 13,198 70,-245-94,0-2,1 0,0-2,0 0,0-1,0 0,16-2,261 10,24-12,-307 1,0-1,0-1,0 0,0-1,-1-1,0 0,1 0,-1-2,-1 1,1-2,-1 0,0 0,-1-1,0 0,0-1,4-5,127-99,74-59,-154 120,-19 17,-2-2,-1-2,-2-1,18-25,125-166,-146 181,-2-1,-3-2,-2-1,0-7,32-60,69-133,-124 243,-2 0,0 0,0 0,-1-1,0 0,-1 1,0-1,-1-2,5-44,29-203,-26 190,-5 1,-3-59,-1 51,1 56,-1 0,-1 0,-1 1,-1-1,-1 1,-1 0,0 0,-4-6,-6-4,-2-1,0 2,-2 1,-8-8,-4-9,-34-37,-3 3,-3 4,-53-42,106 100,-236-192,144 132,69 54,17 8,-1 0,-1 2,0 2,-1 0,-1 1,0 2,-5 0,-158-38,159 36,-2 1,1 1,-1 2,-34-2,-316 9,370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5:53:28.430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1210 56,'-34'-22,"23"17,0 0,0 0,-1 1,1 0,-1 1,0 0,0 1,0 1,0 0,0 0,0 1,0 1,0 0,-3 1,-23-1,-329 0,355 1,-1 0,1 1,0 0,0 1,0 0,1 1,-1 1,1 0,0 0,1 1,-1 0,2 1,-2 1,-1 0,-65 32,5-7,52-24,1 1,0 1,0 0,2 1,-1 1,2 1,0 0,1 1,-13 18,25-29,0 0,0 0,0 0,1 1,-1 0,2-1,-1 1,1 0,-1 0,2 0,-1 0,0 5,-6 34,-10 98,-15-34,28 28,6-81,-2 88,2-135,0 0,0-1,1 1,0-1,0 1,1-1,0 0,1-1,0 1,0-1,0 0,5 5,14 21,1 0,2 0,1-2,2-1,1-1,-7-6,133 121,-155-141,1-1,-1 1,0 0,0-1,0 1,-1 0,1 0,-1 1,1-1,-1 0,0 0,0 1,-1-1,1 0,-1 1,1-1,-1 2,10 36,-7-38,0 0,0 0,1 0,-1-1,1 1,-1-1,1 0,0 0,0 0,0 0,0-1,0 1,0-1,1 0,-1-1,0 1,1-1,-1 1,1-1,23 4,2 4,0-3,0 0,0-2,25 0,306-5,-351 1,0 0,-1-1,1 0,-1-1,1 0,-1 0,0-1,0 0,-1-1,1 0,-1 0,0-1,0 0,-1 0,0-1,0 0,-1 0,1-1,-1 1,-1-2,2-1,94-120,-39 31,0-44,-56 132,0-1,-1 0,0 0,0 0,-1-1,-1 0,0 0,-1 1,0-1,-1-7,21-62,-6 39,-11 16,-1 0,-1 1,-1-1,-1 0,-2 0,0 0,-1-33,3 47,-1 1,0 0,-1-1,0 1,-1 0,-1-1,0 1,0 0,-1 1,-1-1,0 1,0-1,-6-6,-20-19,24 30,1 0,0 0,0-1,1 1,0-1,0 0,1-1,-1 0,-2-6,-1-1,-1 1,0 0,-1 1,0 0,-2 1,1 0,-2 1,0 0,-10-7,-14-8,20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5:53:54.14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1373 201,'-2'-1,"0"-1,-1 1,1 0,-1-1,0 1,1 0,-1 1,0-1,1 0,-1 1,0 0,0-1,0 1,1 0,-3 1,-3-1,-7-1,1 1,-1 0,1 1,-1 1,1 0,0 1,0 1,0 0,-9 4,-210 91,190-78,2 2,0 1,1 2,2 2,1 2,-11 13,-47 50,-52 68,119-127,1 2,2 0,2 1,1 1,2 2,2 0,-10 34,-50 141,58-159,3 0,2 1,3 1,-4 50,-20 172,23-140,6 1,8 89,1-64,-1-27,2-121,2 0,0 0,1 0,1-1,1 0,0 0,2-1,-1 0,2-1,0 0,1-1,10 10,-4-2,123 157,-117-150,2-1,1-2,19 14,-18-16,2-1,0-2,2-1,0-1,34 13,198 70,-245-94,0-2,1 0,0-2,0 0,0-1,0 0,16-2,261 10,24-12,-307 1,0-1,0-1,0 0,0-1,-1-1,0 0,1 0,-1-2,-1 1,1-2,-1 0,0 0,-1-1,0 0,0-1,4-5,127-99,74-59,-154 120,-19 17,-2-2,-1-2,-2-1,18-25,125-166,-146 181,-2-1,-3-2,-2-1,0-7,32-60,69-133,-124 243,-2 0,0 0,0 0,-1-1,0 0,-1 1,0-1,-1-2,5-44,29-203,-26 190,-5 1,-3-59,-1 51,1 56,-1 0,-1 0,-1 1,-1-1,-1 1,-1 0,0 0,-4-6,-6-4,-2-1,0 2,-2 1,-8-8,-4-9,-34-37,-3 3,-3 4,-53-42,106 100,-236-192,144 132,69 54,17 8,-1 0,-1 2,0 2,-1 0,-1 1,0 2,-5 0,-158-38,159 36,-2 1,1 1,-1 2,-34-2,-316 9,370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6:10:51.55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536 176,'0'9,"1"15,-2-1,0 1,-2-1,0 0,-2 2,1-15,0 0,-1 0,-1 0,1-1,-1 0,-1 0,0 0,0-1,-1 0,-26 34,-35 66,50-81,1 0,1 1,2 1,1 0,1 1,2 1,-3 15,-41 91,51-130,-2 4,1 1,1-1,-1 1,2 0,-1 0,2 1,-1 2,-22 66,-10 47,26-105,-19 83,13 153,-23 31,39 37,1-314,1 1,0-1,1 0,0 0,1 0,0 0,1-1,1 0,0 0,0 0,1-1,1-1,2 3,-3-2,121 146,-120-144,9 16,1-1,2-1,0 0,18 14,52 17,-55-39,44 24,3-3,22 4,-9-9,2-3,2-5,-46-11,-41-11,0 0,1-2,0 1,0-2,0 0,4 0,15-1,-1-1,0-2,0-1,0-2,0-1,7-4,127-39,42-19,-172 60,-1 2,1 1,0 2,1 1,-21 2,0-1,0-1,0 0,0-1,-1-1,1-1,-1 0,13-6,-21 7,0 1,-1-1,1 0,-1 0,0-1,0 1,0-1,-1-1,0 1,0-1,0 0,-1 0,1-1,-2 1,1-1,-1 0,0 0,0 0,1-6,17-60,-13 52,-2-1,-1 0,0 0,-1-1,-1-11,-4-408,1-477,0 891,-1 0,-1 1,-2 0,-1-1,0 1,-2 1,-2-1,0 1,-2-1,-7-13,4 9,-1-1,-2 2,-1 0,-4-3,-60-96,29 56,38 50,-1 1,-1 0,-1 1,-16-13,-4 3,-2 3,-1 0,-1 3,-1 2,-1 1,-35-11,-105-41,42 27,-140-26,209 56,32 6,-60-9,-1 24,89-1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6:11:02.362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2890 202,'-26'12,"4"-5,-1-1,0-2,0 0,-1-2,1 0,-21-2,20 1,-642-1,607-1,19 0,0 1,1 2,-38 7,17 6,1 3,1 3,1 2,-25 15,51-23,2 1,0 1,1 2,0 2,-29 43,28-26,24-31,1 0,0 0,0 0,1 0,0 1,0-1,1 1,0 0,0 0,1-1,0 1,0 7,-9 40,3-31,1 0,2 0,0 0,2 1,0 0,-9 239,12-112,0-142,2 0,-1-1,1 1,1-1,0 1,0-1,1 0,0-1,0 1,1-1,0 0,1 0,0-1,1 1,-1 0,3 6,1-1,0 0,1-1,0 0,1-1,1 0,-1-1,2-1,-1 0,1-1,1 0,-1-1,1-1,1-1,10 2,92 24,18 1,0-23,-48-4,80 15,-80-4,0-3,1-5,28-2,-112-6,1-1,-1 0,0 0,0-1,0 0,0 0,0 0,0 0,0-1,-1 0,1 0,-1-1,0 0,0 0,0 0,-1 0,3-4,68-62,17-16,-80 73,-1-1,-1 0,0-1,-1 0,0-1,-1 0,-1 0,-1 0,0-1,1-9,16-39,-16 41,-1-1,-1 0,-1 0,-1 0,-2 0,0 0,-2 0,-2-13,2-31,0-144,0 203,-1 1,0 0,-1-1,0 1,0 0,-1 1,-3-8,-12-28,15 30</inkml:trace>
  <inkml:trace contextRef="#ctx0" brushRef="#br1" timeOffset="12314.064">811 3,'-33'0,"19"-1,-1 0,1 1,-1 1,1 0,-1 1,1 0,0 1,0 1,0 0,1 1,-8 4,-56 27,-27 17,66-25,2 2,1 2,2 0,0 3,3 0,1 2,-7 14,-3 24,0 29,-2 65,35-137,-18 158,24 179,2-357,0 1,1-1,0 0,0-1,2 1,-1-1,2 1,-1-1,1-1,1 1,4 5,1 3,17 22,2-1,1-2,2-1,1-1,7 2,41 22,-74-54,1-1,-1 0,1 0,0-1,0 0,0 0,7 0,29 12,-20-8,0-2,0 0,0-2,1-1,0-1,-1-1,1-1,16-3,14 2,189 0,-241 1,-1 0,1-1,-1 0,0 0,0 0,1 0,-1-1,0 1,0-1,0 0,-1-1,1 1,3-3,7-4,87-28,-8 7,13-3,-101 30,-1 0,1 0,-1-1,1 1,-1-1,0-1,-1 1,1 0,-1-1,0 0,0 1,0-1,0-1,-1 1,0 0,0 0,-1-1,1 1,-1-1,0-5,57-138,-55 118,0 1,-2-1,-3-29,0 33,2 1,0 0,2-1,1 1,5-19,-8 43,8-24,-2 0,-1-1,-1 1,0-14,2-86,-3 80,-1 1,-2-1,-3 0,-1 0,-6-16,4 22,-3 0,-2 0,-8-19,-35-50,0 2,43 91,-1 0,0 0,0 1,-2 1,0 0,-1 1,0 1,0 0,-5-1,-52-18,58 26,0-1,0 2,0 0,-1 1,1 0,-1 2,0-1,0 2,1 0,-12 1,-270 0,280-1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6:11:58.53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536 176,'0'9,"1"15,-2-1,0 1,-2-1,0 0,-2 2,1-15,0 0,-1 0,-1 0,1-1,-1 0,-1 0,0 0,0-1,-1 0,-26 34,-35 66,50-81,1 0,1 1,2 1,1 0,1 1,2 1,-3 15,-41 91,51-130,-2 4,1 1,1-1,-1 1,2 0,-1 0,2 1,-1 2,-22 66,-10 47,26-105,-19 83,13 153,-23 31,39 37,1-314,1 1,0-1,1 0,0 0,1 0,0 0,1-1,1 0,0 0,0 0,1-1,1-1,2 3,-3-2,121 146,-120-144,9 16,1-1,2-1,0 0,18 14,52 17,-55-39,44 24,3-3,22 4,-9-9,2-3,2-5,-46-11,-41-11,0 0,1-2,0 1,0-2,0 0,4 0,15-1,-1-1,0-2,0-1,0-2,0-1,7-4,127-39,42-19,-172 60,-1 2,1 1,0 2,1 1,-21 2,0-1,0-1,0 0,0-1,-1-1,1-1,-1 0,13-6,-21 7,0 1,-1-1,1 0,-1 0,0-1,0 1,0-1,-1-1,0 1,0-1,0 0,-1 0,1-1,-2 1,1-1,-1 0,0 0,0 0,1-6,17-60,-13 52,-2-1,-1 0,0 0,-1-1,-1-11,-4-408,1-477,0 891,-1 0,-1 1,-2 0,-1-1,0 1,-2 1,-2-1,0 1,-2-1,-7-13,4 9,-1-1,-2 2,-1 0,-4-3,-60-96,29 56,38 50,-1 1,-1 0,-1 1,-16-13,-4 3,-2 3,-1 0,-1 3,-1 2,-1 1,-35-11,-105-41,42 27,-140-26,209 56,32 6,-60-9,-1 24,89-1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6:11:58.536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2890 202,'-26'12,"4"-5,-1-1,0-2,0 0,-1-2,1 0,-21-2,20 1,-642-1,607-1,19 0,0 1,1 2,-38 7,17 6,1 3,1 3,1 2,-25 15,51-23,2 1,0 1,1 2,0 2,-29 43,28-26,24-31,1 0,0 0,0 0,1 0,0 1,0-1,1 1,0 0,0 0,1-1,0 1,0 7,-9 40,3-31,1 0,2 0,0 0,2 1,0 0,-9 239,12-112,0-142,2 0,-1-1,1 1,1-1,0 1,0-1,1 0,0-1,0 1,1-1,0 0,1 0,0-1,1 1,-1 0,3 6,1-1,0 0,1-1,0 0,1-1,1 0,-1-1,2-1,-1 0,1-1,1 0,-1-1,1-1,1-1,10 2,92 24,18 1,0-23,-48-4,80 15,-80-4,0-3,1-5,28-2,-112-6,1-1,-1 0,0 0,0-1,0 0,0 0,0 0,0 0,0-1,-1 0,1 0,-1-1,0 0,0 0,0 0,-1 0,3-4,68-62,17-16,-80 73,-1-1,-1 0,0-1,-1 0,0-1,-1 0,-1 0,-1 0,0-1,1-9,16-39,-16 41,-1-1,-1 0,-1 0,-1 0,-2 0,0 0,-2 0,-2-13,2-31,0-144,0 203,-1 1,0 0,-1-1,0 1,0 0,-1 1,-3-8,-12-28,15 30</inkml:trace>
  <inkml:trace contextRef="#ctx0" brushRef="#br1" timeOffset="1">811 3,'-33'0,"19"-1,-1 0,1 1,-1 1,1 0,-1 1,1 0,0 1,0 1,0 0,1 1,-8 4,-56 27,-27 17,66-25,2 2,1 2,2 0,0 3,3 0,1 2,-7 14,-3 24,0 29,-2 65,35-137,-18 158,24 179,2-357,0 1,1-1,0 0,0-1,2 1,-1-1,2 1,-1-1,1-1,1 1,4 5,1 3,17 22,2-1,1-2,2-1,1-1,7 2,41 22,-74-54,1-1,-1 0,1 0,0-1,0 0,0 0,7 0,29 12,-20-8,0-2,0 0,0-2,1-1,0-1,-1-1,1-1,16-3,14 2,189 0,-241 1,-1 0,1-1,-1 0,0 0,0 0,1 0,-1-1,0 1,0-1,0 0,-1-1,1 1,3-3,7-4,87-28,-8 7,13-3,-101 30,-1 0,1 0,-1-1,1 1,-1-1,0-1,-1 1,1 0,-1-1,0 0,0 1,0-1,0-1,-1 1,0 0,0 0,-1-1,1 1,-1-1,0-5,57-138,-55 118,0 1,-2-1,-3-29,0 33,2 1,0 0,2-1,1 1,5-19,-8 43,8-24,-2 0,-1-1,-1 1,0-14,2-86,-3 80,-1 1,-2-1,-3 0,-1 0,-6-16,4 22,-3 0,-2 0,-8-19,-35-50,0 2,43 91,-1 0,0 0,0 1,-2 1,0 0,-1 1,0 1,0 0,-5-1,-52-18,58 26,0-1,0 2,0 0,-1 1,1 0,-1 2,0-1,0 2,1 0,-12 1,-270 0,280-1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6:14:03.30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1496 192,'-3'-3,"-1"0,1 1,0-1,-1 1,0-1,0 1,0 0,0 1,0-1,0 1,0-1,0 1,0 1,-1-1,1 1,0-1,-1 1,-1 0,-8-1,-167-18,121 5,-80-10,-210 24,343 0,-21-1,1 2,-1 0,1 2,-1 1,1 1,-2 2,-12 6,0 2,1 2,0 2,-15 11,-14 27,58-47,0 0,0 0,1 1,0 1,1-1,0 2,1-1,1 1,0 0,0 1,1-1,-3 14,-5 25,2 0,2 1,-1 41,-13 121,25 65,2-249,1 1,1-1,2 1,1-2,1 1,2-1,4 5,4 17,85 178,-69-80,-13-95,1-1,4-1,29 45,-32-63,1-2,2 0,1-2,2-1,5 3,-23-21,141 107,-122-97,1-2,1-1,32 14,-45-26,-1 0,1-2,0 0,0-2,1 0,-1-1,1-1,-1-1,1-1,4-1,17 1,242-2,-262 0,0-1,-1 0,0-2,0 0,0-1,0-2,-1 0,-1-1,1 0,-2-2,1 0,-2-2,0 0,0-1,130-103,-120 96,-2-1,0-1,-1-1,-2-1,0-1,-2-1,14-27,-16 20,-1-2,-1 0,-3-1,-1 0,7-38,-1-43,-17 73,-3 0,-1 1,-3-1,-2 1,-1 0,-2 1,-3 0,-9-18,-87-148,-28 12,78 107,29 12,17 34,1 7,11 27,-1 1,-1 0,0 0,0 1,-1-1,0 1,-1 0,-1-2,-26-56,30 53</inkml:trace>
  <inkml:trace contextRef="#ctx0" brushRef="#br1" timeOffset="67031.011">5555 118,'-37'-22,"16"10,0 2,-1 0,0 2,-1 0,0 1,0 2,0 0,-13 0,13 1,-61-7,1 4,-1 4,-50 5,38 0,-282-2,347 2,0 1,1 2,-1 1,-5 2,-1 1,-158 53,7-5,158-49,0 1,1 2,0 1,1 1,0 2,1 0,-8 8,0 3,1 2,1 1,1 2,-15 20,-20 18,-17 23,80-83,-1-1,1 2,1-1,0 0,0 1,1 0,-1 6,-8 27,2-17,2 0,0 0,2 1,1 0,0 19,5 306,-1-83,1-256,0 1,1-1,1 1,0-1,1 0,0 0,1-1,0 1,1-1,1 0,0 0,0-1,1 0,0 0,5 3,65 78,45 39,-71-79,-6-4,3-3,46 34,33-8,13-19,-9 19,-26 2,-69-61,0-2,0-2,1-1,0-2,1-2,1-1,82 9,99 28,-169-32,0-3,0-2,42-4,-9 0,-84 2,11 2,0-2,1 0,-1 0,1-1,-1 0,0-1,1-1,-1 0,-1-1,1 0,0 0,-1-1,0-1,0 0,5-4,121-110,-122 111,7-4,0-2,0 0,-1-2,16-16,-20 16,-12 13,0-1,0 0,-1 1,0-1,0-1,0 1,-1-1,0 1,0-1,2-5,89-276,-42 94,-43 155,-1-1,-1 0,-3 0,-1-1,-2-29,-2-723,0 779,-2 0,1 1,-1-1,-1 1,-1-1,0 1,0 1,-1-1,0 1,-1 0,0 0,-1 1,-1-1,-31-41,-1 2,-22-19,-19-12,61 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0:54:46.2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14,'23'-10,"-21"10,277-4,6990 5,-7252-1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5:28:52.3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1794 163,'0'-2,"0"-1,0 0,0 0,0 1,0-1,-1 0,0 1,1-1,-1 0,0 1,0-1,0 1,-1-1,1 1,-1 0,1-1,-1 1,0 0,0 0,0 0,0 0,0 1,0-1,0 0,-1 1,1 0,0-1,-1 1,1 0,-1 0,0 0,0 1,-22-5,1 2,-1 1,0 1,-1 1,-5 1,-8 0,-102-1,25-2,-1 5,1 4,0 6,-83 21,155-21,-1 1,2 2,0 2,2 2,0 2,1 2,-16 13,29-17,1 2,1 1,1 0,1 2,-5 8,-29 69,40-64,-97 245,103-259,2 1,0 0,2 0,1 1,1 0,1 2,5 292,-1 888,0-1173,2 0,2 0,1-1,1 1,2-1,4 9,43 138,43 54,-57-147,-31-68,1-1,1 0,1-1,13 15,21 30,163 208,-196-255,2 0,0 0,0-2,2 0,0-1,0 0,5 0,-2 1,10 3,2 0,0-3,1 0,1-3,-1 0,26 2,52 18,-70-18,0-2,0-2,1-1,7-2,105 8,-58-5,1-3,78-7,-63-1,-75 3,0-2,0-2,0-1,27-8,28-34,96-62,-157 89,2 1,0 3,1 0,6 1,-25 7,-1 0,1-1,-2 0,1-2,-2 1,1-2,-1 0,-1 0,3-4,-7 5,0 0,0 0,-1-1,-1 0,1 0,-2 0,0-1,0 0,-1 0,-1 0,0-1,0 1,53-219,-18-65,-23 184,-4-1,-6 1,-5-53,-1-571,1 707,-2 0,0 0,-2 1,-1 0,-1-1,-8-20,-62-159,66 174,-27-55,33 81,-7-7,2-1,0 0,0 0,2-1,0 0,1-1,0-1,5 11,-24-62,-55-40,-44-95,106 177,-1 1,-2 0,-1 2,-1 0,-3-1,-65-114,-54-23,89 92,47 54,-1 1,0 1,-1 0,-1 0,0 1,-6-5,-73-77,58 79,17 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5:05:59.0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1 176,'1'-4,"0"0,1 0,-1 0,1 0,0 0,0 0,1 1,-1-1,1 1,0 0,0-1,0 1,0 0,0 1,1-1,-1 1,1-1,0 1,0 0,-1 0,1 1,1-1,-1 1,0 0,0 0,0 0,1 0,1 1,-4-1,67-16,1 2,1 4,13 1,240-17,-16 9,136 17,-230 2,1035-1,-1153 18,-25-2,68-2,9 13,-110-18,0-2,0-1,0-2,1-2,0-1,34-4,5 1,1451 2,-1516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5:51:49.0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1794 163,'0'-2,"0"-1,0 0,0 0,0 1,0-1,-1 0,0 1,1-1,-1 0,0 1,0-1,0 1,-1-1,1 1,-1 0,1-1,-1 1,0 0,0 0,0 0,0 0,0 1,0-1,0 0,-1 1,1 0,0-1,-1 1,1 0,-1 0,0 0,0 1,-22-5,1 2,-1 1,0 1,-1 1,-5 1,-8 0,-102-1,25-2,-1 5,1 4,0 6,-83 21,155-21,-1 1,2 2,0 2,2 2,0 2,1 2,-16 13,29-17,1 2,1 1,1 0,1 2,-5 8,-29 69,40-64,-97 245,103-259,2 1,0 0,2 0,1 1,1 0,1 2,5 292,-1 888,0-1173,2 0,2 0,1-1,1 1,2-1,4 9,43 138,43 54,-57-147,-31-68,1-1,1 0,1-1,13 15,21 30,163 208,-196-255,2 0,0 0,0-2,2 0,0-1,0 0,5 0,-2 1,10 3,2 0,0-3,1 0,1-3,-1 0,26 2,52 18,-70-18,0-2,0-2,1-1,7-2,105 8,-58-5,1-3,78-7,-63-1,-75 3,0-2,0-2,0-1,27-8,28-34,96-62,-157 89,2 1,0 3,1 0,6 1,-25 7,-1 0,1-1,-2 0,1-2,-2 1,1-2,-1 0,-1 0,3-4,-7 5,0 0,0 0,-1-1,-1 0,1 0,-2 0,0-1,0 0,-1 0,-1 0,0-1,0 1,53-219,-18-65,-23 184,-4-1,-6 1,-5-53,-1-571,1 707,-2 0,0 0,-2 1,-1 0,-1-1,-8-20,-62-159,66 174,-27-55,33 81,-7-7,2-1,0 0,0 0,2-1,0 0,1-1,0-1,5 11,-24-62,-55-40,-44-95,106 177,-1 1,-2 0,-1 2,-1 0,-3-1,-65-114,-54-23,89 92,47 54,-1 1,0 1,-1 0,-1 0,0 1,-6-5,-73-77,58 79,17 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5:28:35.0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673 1,'0'1,"1"1,-1 0,0-1,0 1,0 0,0 0,0-1,0 1,0 0,-1-1,1 1,0 0,-1-1,0 1,1 0,-1-1,0 1,0-1,0 1,0-1,0 0,0 1,0-1,0 0,-1 0,1 0,0 0,-1 0,1 0,-1 0,-140 51,126-43,0 0,1 1,0 0,1 1,0 1,-10 11,-75 50,88-65,0 0,1 1,0 0,1 1,0-1,0 2,1-1,0 1,1 1,1-1,0 1,0 0,1 1,0-1,1 1,1 0,0 0,1 0,0 1,-2 19,2-7,-1 0,-2 0,0 0,-2-1,-1 1,-5 9,-7 6,10-22,1 0,0 1,2 0,0 0,1 0,1 1,0 4,-8 138,5-112,-10 125,20 1086,-3-1241,1 0,2-1,0 1,1 0,1-1,1 0,1 0,0 0,2-1,2 4,77 138,-82-147,1-1,0 0,1-1,1 0,0 0,1 0,0-1,0 0,1-1,1 0,0-1,2 2,12 6,-7-3,1 0,0-1,1-1,0-1,1-1,0-1,1-1,0 0,7 0,27-2,0-2,1-2,21-4,-23 1,413-1,-451 3,0-1,0-2,-1 1,1-2,0 0,-1-1,1-1,-1 0,0-1,-1-1,0-1,0 0,0-1,-1 0,0-1,-1-1,4-4,-10 6,0-1,-1-1,-1 1,1-1,-2 0,0 0,0-1,-1 1,0-1,-1 1,1-7,2-23,-2 0,-2-1,-3-20,1 8,1-638,0 660,-1 0,-1 1,-2-1,-1 1,-5-15,3 21,-2-1,0 2,-1-1,-9-14,-70-128,30-1,35 90,14 38,2-1,2 0,1 0,3-1,1 1,5-40,-2-5,-2-121,-2 189,0 0,-1 0,0 0,-2 0,-5-12,-7-36,-5-14,5 41,10 21,-1 1,0 0,-1 1,-1-1,0 2,-1 0,-8-8,-140-127,146 138,2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5:29:57.4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1 176,'1'-4,"0"0,1 0,-1 0,1 0,0 0,0 0,1 1,-1-1,1 1,0 0,0-1,0 1,0 0,0 1,1-1,-1 1,1-1,0 1,0 0,-1 0,1 1,1-1,-1 1,0 0,0 0,0 0,1 0,1 1,-4-1,67-16,1 2,1 4,13 1,240-17,-16 9,136 17,-230 2,1035-1,-1153 18,-25-2,68-2,9 13,-110-18,0-2,0-1,0-2,1-2,0-1,34-4,5 1,1451 2,-1516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5:50:40.5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673 1,'0'1,"1"1,-1 0,0-1,0 1,0 0,0 0,0-1,0 1,0 0,-1-1,1 1,0 0,-1-1,0 1,1 0,-1-1,0 1,0-1,0 1,0-1,0 0,0 1,0-1,0 0,-1 0,1 0,0 0,-1 0,1 0,-1 0,-140 51,126-43,0 0,1 1,0 0,1 1,0 1,-10 11,-75 50,88-65,0 0,1 1,0 0,1 1,0-1,0 2,1-1,0 1,1 1,1-1,0 1,0 0,1 1,0-1,1 1,1 0,0 0,1 0,0 1,-2 19,2-7,-1 0,-2 0,0 0,-2-1,-1 1,-5 9,-7 6,10-22,1 0,0 1,2 0,0 0,1 0,1 1,0 4,-8 138,5-112,-10 125,20 1086,-3-1241,1 0,2-1,0 1,1 0,1-1,1 0,1 0,0 0,2-1,2 4,77 138,-82-147,1-1,0 0,1-1,1 0,0 0,1 0,0-1,0 0,1-1,1 0,0-1,2 2,12 6,-7-3,1 0,0-1,1-1,0-1,1-1,0-1,1-1,0 0,7 0,27-2,0-2,1-2,21-4,-23 1,413-1,-451 3,0-1,0-2,-1 1,1-2,0 0,-1-1,1-1,-1 0,0-1,-1-1,0-1,0 0,0-1,-1 0,0-1,-1-1,4-4,-10 6,0-1,-1-1,-1 1,1-1,-2 0,0 0,0-1,-1 1,0-1,-1 1,1-7,2-23,-2 0,-2-1,-3-20,1 8,1-638,0 660,-1 0,-1 1,-2-1,-1 1,-5-15,3 21,-2-1,0 2,-1-1,-9-14,-70-128,30-1,35 90,14 38,2-1,2 0,1 0,3-1,1 1,5-40,-2-5,-2-121,-2 189,0 0,-1 0,0 0,-2 0,-5-12,-7-36,-5-14,5 41,10 21,-1 1,0 0,-1 1,-1-1,0 2,-1 0,-8-8,-140-127,146 138,2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5:50:26.42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1373 201,'-2'-1,"0"-1,-1 1,1 0,-1-1,0 1,1 0,-1 1,0-1,1 0,-1 1,0 0,0-1,0 1,1 0,-3 1,-3-1,-7-1,1 1,-1 0,1 1,-1 1,1 0,0 1,0 1,0 0,-9 4,-210 91,190-78,2 2,0 1,1 2,2 2,1 2,-11 13,-47 50,-52 68,119-127,1 2,2 0,2 1,1 1,2 2,2 0,-10 34,-50 141,58-159,3 0,2 1,3 1,-4 50,-20 172,23-140,6 1,8 89,1-64,-1-27,2-121,2 0,0 0,1 0,1-1,1 0,0 0,2-1,-1 0,2-1,0 0,1-1,10 10,-4-2,123 157,-117-150,2-1,1-2,19 14,-18-16,2-1,0-2,2-1,0-1,34 13,198 70,-245-94,0-2,1 0,0-2,0 0,0-1,0 0,16-2,261 10,24-12,-307 1,0-1,0-1,0 0,0-1,-1-1,0 0,1 0,-1-2,-1 1,1-2,-1 0,0 0,-1-1,0 0,0-1,4-5,127-99,74-59,-154 120,-19 17,-2-2,-1-2,-2-1,18-25,125-166,-146 181,-2-1,-3-2,-2-1,0-7,32-60,69-133,-124 243,-2 0,0 0,0 0,-1-1,0 0,-1 1,0-1,-1-2,5-44,29-203,-26 190,-5 1,-3-59,-1 51,1 56,-1 0,-1 0,-1 1,-1-1,-1 1,-1 0,0 0,-4-6,-6-4,-2-1,0 2,-2 1,-8-8,-4-9,-34-37,-3 3,-3 4,-53-42,106 100,-236-192,144 132,69 54,17 8,-1 0,-1 2,0 2,-1 0,-1 1,0 2,-5 0,-158-38,159 36,-2 1,1 1,-1 2,-34-2,-316 9,370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1EDEB-8844-4E01-B19A-9A4CC6AC7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95FA31-3A3E-47E2-B435-6358F7891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2EA6C7-032B-484A-82CD-1E9F885C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993-5086-4A6C-A0DF-7DA4E6664567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9DAC57-26B4-467E-B9EB-0237D2CA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F48D4B-519A-4CFD-83B1-E29888F9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FCF-368E-414A-AE28-6CBDB7E07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3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BAA39-ED54-4DBD-BDB8-ACB41B76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2842D3-CFB9-4849-AFAF-E434B9A5E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F27CDA-2BC1-41A9-8000-E511ED59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993-5086-4A6C-A0DF-7DA4E6664567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DE133A-EDD1-4642-8FE3-59AEAFF7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38E9CF-4BC3-4014-9043-661FC76B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FCF-368E-414A-AE28-6CBDB7E07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64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CCD090-9974-4606-B2AF-0B2B0E96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67D62A-7432-4E14-8BC7-3A2DDCB16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BA283C-6327-4F12-96C7-AB38256F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993-5086-4A6C-A0DF-7DA4E6664567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161681-9635-4866-AAE8-E9AC92BD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15BDC8-7C1A-456D-ABF9-5316607B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FCF-368E-414A-AE28-6CBDB7E07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45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94B36-545B-4E1B-8A2F-0D572E2B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98B4F0-5F32-4A99-B366-781494FF7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57C0F7-47A2-4A33-9D26-0797101A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993-5086-4A6C-A0DF-7DA4E6664567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2B619B-8C4E-42FB-BF25-53F13F06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6CE7D9-BFB8-41A2-A907-59164C7F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FCF-368E-414A-AE28-6CBDB7E07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18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B065A-9335-4FFB-96E7-D719E61E8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E976AC-BF31-40A2-9F9A-A2103F597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CD194D-3F4D-4DC7-99D5-56283F77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993-5086-4A6C-A0DF-7DA4E6664567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515932-4F50-4CA7-BE32-101F65D3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F4C36C-5979-4971-B680-0A3F188F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FCF-368E-414A-AE28-6CBDB7E07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15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A06D9-134E-4AC4-8B42-C0AA0B71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D9CEC-9961-4051-81F2-097862E95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809B52-F4CB-4817-98D9-E54929EFD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A91B4A-CFE0-4D3F-B1B9-55A10566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993-5086-4A6C-A0DF-7DA4E6664567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8FAE10-5B40-44E0-B168-9E720ECF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DB06DD-44CB-4F9B-846D-2A014A00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FCF-368E-414A-AE28-6CBDB7E07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10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0B523-2944-4728-91AC-BBB19C19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540660-9507-42C9-8E84-EED5F68E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035E01-42E4-437B-88B7-45A19F272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2FA5A8A-1074-42AF-9CD1-50B2261E3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790D17-51AE-461D-9F48-9CBF20326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F52D7E-7B32-4A3C-B670-11FA2569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993-5086-4A6C-A0DF-7DA4E6664567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E1DD22-ACF7-49E7-B2D2-63A3EEC6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A96B80-F6F3-4F3D-A2B2-1A3C1B11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FCF-368E-414A-AE28-6CBDB7E07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65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C4DC5-D861-4E5C-B3C7-16BB5062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3F3E52-93CE-4B32-A8C9-B00D1983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993-5086-4A6C-A0DF-7DA4E6664567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7414F9-06BF-4A04-B5F0-35FAF032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7037A3-FB8E-4023-AD40-E5D34EE8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FCF-368E-414A-AE28-6CBDB7E07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20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E569F1-F3A1-4174-9F18-19830611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993-5086-4A6C-A0DF-7DA4E6664567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DF2A8D7-0E5E-4284-A924-4177AFA1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B07D09-CECF-4D3C-80E1-22091012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FCF-368E-414A-AE28-6CBDB7E07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33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D3930-92F8-4BE5-94A2-584AFFB4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7822A0-5606-4FE2-B9E5-DF8285147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89A47B-5EA7-4CDC-A5AD-766A6DFAD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544858-7F9E-40AF-A415-685A29B4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993-5086-4A6C-A0DF-7DA4E6664567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B0933F-A8C9-4F2D-9C8B-8C7CE1C6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F899F9-508D-4460-BFA9-9E012C3A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FCF-368E-414A-AE28-6CBDB7E07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42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1FD5F-E796-4E9B-AFE8-C21F6F81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320E4D9-C258-467E-9421-B2B9B607B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F9CD90-0686-4C13-8E8F-B1B061A39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17D755-D729-4BA7-AD8D-BADBD364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993-5086-4A6C-A0DF-7DA4E6664567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12F482-E66D-4614-86CB-F0AB08F9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726FF6-6892-444F-B931-4800D82C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FCF-368E-414A-AE28-6CBDB7E07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3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54610-ED34-487B-A0AD-BFC9BF9E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C68CF3-CEBD-4E0C-8618-33974C66D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530D50-C457-4266-81EE-0569A1836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02993-5086-4A6C-A0DF-7DA4E6664567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079738-6C18-438A-A228-131A329E7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33585-3B1F-4E9A-9755-709DD876D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74FCF-368E-414A-AE28-6CBDB7E07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1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omas/polysat" TargetMode="External"/><Relationship Id="rId2" Type="http://schemas.openxmlformats.org/officeDocument/2006/relationships/hyperlink" Target="mailto:grominc@gmail.com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customXml" Target="../ink/ink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customXml" Target="../ink/ink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customXml" Target="../ink/ink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customXml" Target="../ink/ink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customXml" Target="../ink/ink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omas/polysat" TargetMode="External"/><Relationship Id="rId2" Type="http://schemas.openxmlformats.org/officeDocument/2006/relationships/hyperlink" Target="mailto:grominc@gmail.com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16AC7-12A0-4B8B-9DAC-882B35DC6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335" y="508560"/>
            <a:ext cx="8933330" cy="3341781"/>
          </a:xfrm>
        </p:spPr>
        <p:txBody>
          <a:bodyPr anchor="t">
            <a:normAutofit/>
          </a:bodyPr>
          <a:lstStyle/>
          <a:p>
            <a:pPr algn="ctr"/>
            <a:r>
              <a:rPr lang="ru-RU" dirty="0"/>
              <a:t>Полиномиальный алгоритм решения </a:t>
            </a:r>
            <a:r>
              <a:rPr lang="en-US" dirty="0"/>
              <a:t>NP</a:t>
            </a:r>
            <a:r>
              <a:rPr lang="ru-RU" dirty="0"/>
              <a:t>-сложных задач</a:t>
            </a:r>
            <a:br>
              <a:rPr lang="en-US" dirty="0"/>
            </a:br>
            <a:br>
              <a:rPr lang="en-US" dirty="0"/>
            </a:br>
            <a:r>
              <a:rPr lang="ru-RU" dirty="0"/>
              <a:t>Требуемое пространство </a:t>
            </a:r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</a:t>
            </a:r>
            <a:br>
              <a:rPr lang="en-US" dirty="0"/>
            </a:br>
            <a:r>
              <a:rPr lang="ru-RU" dirty="0"/>
              <a:t>Требуемое время</a:t>
            </a:r>
            <a:r>
              <a:rPr lang="en-US" dirty="0"/>
              <a:t> (MAX) O(n</a:t>
            </a:r>
            <a:r>
              <a:rPr lang="en-US" baseline="30000" dirty="0"/>
              <a:t>10</a:t>
            </a:r>
            <a:r>
              <a:rPr lang="en-US" dirty="0"/>
              <a:t>)</a:t>
            </a:r>
            <a:endParaRPr lang="ru-RU" baseline="30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FF25B8-35FB-4266-B6DE-A9AF10BB3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54272" y="4478710"/>
            <a:ext cx="5831540" cy="2195513"/>
          </a:xfrm>
        </p:spPr>
        <p:txBody>
          <a:bodyPr/>
          <a:lstStyle/>
          <a:p>
            <a:r>
              <a:rPr lang="ru-RU" dirty="0"/>
              <a:t>Голубин Роман Сергеевич</a:t>
            </a:r>
          </a:p>
          <a:p>
            <a:r>
              <a:rPr lang="ru-RU" dirty="0"/>
              <a:t>+79684497025</a:t>
            </a:r>
          </a:p>
          <a:p>
            <a:r>
              <a:rPr lang="en-US" dirty="0">
                <a:hlinkClick r:id="rId2"/>
              </a:rPr>
              <a:t>grominc@gmail.com</a:t>
            </a:r>
            <a:endParaRPr lang="en-US" dirty="0"/>
          </a:p>
          <a:p>
            <a:r>
              <a:rPr lang="en-US" dirty="0">
                <a:hlinkClick r:id="rId3"/>
              </a:rPr>
              <a:t>https://github.com/gromas/polysat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1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сочетания </a:t>
            </a:r>
            <a:r>
              <a:rPr lang="en-US" dirty="0"/>
              <a:t>3 </a:t>
            </a:r>
            <a:r>
              <a:rPr lang="ru-RU" dirty="0"/>
              <a:t>переменных по </a:t>
            </a:r>
            <a:r>
              <a:rPr lang="en-US" dirty="0"/>
              <a:t>n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4"/>
            <a:ext cx="9215718" cy="4942729"/>
          </a:xfrm>
        </p:spPr>
        <p:txBody>
          <a:bodyPr/>
          <a:lstStyle/>
          <a:p>
            <a:r>
              <a:rPr lang="ru-RU" dirty="0"/>
              <a:t>Для </a:t>
            </a:r>
            <a:r>
              <a:rPr lang="en-US" dirty="0"/>
              <a:t>n </a:t>
            </a:r>
            <a:r>
              <a:rPr lang="ru-RU" dirty="0"/>
              <a:t>переменных существует </a:t>
            </a:r>
            <a:r>
              <a:rPr lang="en-US" dirty="0"/>
              <a:t>n</a:t>
            </a:r>
            <a:r>
              <a:rPr lang="en-US" baseline="30000" dirty="0"/>
              <a:t>3</a:t>
            </a:r>
            <a:r>
              <a:rPr lang="en-US" dirty="0"/>
              <a:t>-3n</a:t>
            </a:r>
            <a:r>
              <a:rPr lang="en-US" baseline="30000" dirty="0"/>
              <a:t>2</a:t>
            </a:r>
            <a:r>
              <a:rPr lang="en-US" dirty="0"/>
              <a:t>+2n </a:t>
            </a:r>
            <a:r>
              <a:rPr lang="ru-RU" dirty="0"/>
              <a:t>возможных сочетаний из трёх переменных</a:t>
            </a:r>
            <a:r>
              <a:rPr lang="en-US" dirty="0"/>
              <a:t> O(n</a:t>
            </a:r>
            <a:r>
              <a:rPr lang="en-US" baseline="30000" dirty="0"/>
              <a:t>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Если представить полный набор сочетаний таблицами истинности от трёх переменных, содержащими все 8 возможных состояний</a:t>
            </a:r>
            <a:r>
              <a:rPr lang="en-US" dirty="0"/>
              <a:t> </a:t>
            </a:r>
            <a:r>
              <a:rPr lang="ru-RU" dirty="0"/>
              <a:t>для каждого сочетания, то конъюнкция таких таблиц будет тождественно равна 1. 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baseline="-25000" dirty="0"/>
              <a:t>x1x2x3</a:t>
            </a:r>
            <a:r>
              <a:rPr lang="en-US" dirty="0"/>
              <a:t> ∧ T</a:t>
            </a:r>
            <a:r>
              <a:rPr lang="en-US" baseline="-25000" dirty="0"/>
              <a:t>x1x2x4</a:t>
            </a:r>
            <a:r>
              <a:rPr lang="en-US" dirty="0"/>
              <a:t> ∧ T</a:t>
            </a:r>
            <a:r>
              <a:rPr lang="en-US" baseline="-25000" dirty="0"/>
              <a:t>x1x3x4</a:t>
            </a:r>
            <a:r>
              <a:rPr lang="en-US" dirty="0"/>
              <a:t> ∧ T</a:t>
            </a:r>
            <a:r>
              <a:rPr lang="en-US" baseline="-25000" dirty="0"/>
              <a:t>x2x3x4</a:t>
            </a:r>
            <a:r>
              <a:rPr lang="en-US" dirty="0"/>
              <a:t> = 1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4721658"/>
              </p:ext>
            </p:extLst>
          </p:nvPr>
        </p:nvGraphicFramePr>
        <p:xfrm>
          <a:off x="838200" y="1825625"/>
          <a:ext cx="16348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635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сочетания </a:t>
            </a:r>
            <a:r>
              <a:rPr lang="en-US" dirty="0"/>
              <a:t>3 </a:t>
            </a:r>
            <a:r>
              <a:rPr lang="ru-RU" dirty="0"/>
              <a:t>переменных по </a:t>
            </a:r>
            <a:r>
              <a:rPr lang="en-US" dirty="0"/>
              <a:t>n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4"/>
            <a:ext cx="9215718" cy="4942729"/>
          </a:xfrm>
        </p:spPr>
        <p:txBody>
          <a:bodyPr>
            <a:normAutofit/>
          </a:bodyPr>
          <a:lstStyle/>
          <a:p>
            <a:r>
              <a:rPr lang="ru-RU" dirty="0"/>
              <a:t>Для </a:t>
            </a:r>
            <a:r>
              <a:rPr lang="en-US" dirty="0"/>
              <a:t>n </a:t>
            </a:r>
            <a:r>
              <a:rPr lang="ru-RU" dirty="0"/>
              <a:t>переменных существует </a:t>
            </a:r>
            <a:r>
              <a:rPr lang="en-US" dirty="0"/>
              <a:t>n</a:t>
            </a:r>
            <a:r>
              <a:rPr lang="en-US" baseline="30000" dirty="0"/>
              <a:t>3</a:t>
            </a:r>
            <a:r>
              <a:rPr lang="en-US" dirty="0"/>
              <a:t>-3n</a:t>
            </a:r>
            <a:r>
              <a:rPr lang="en-US" baseline="30000" dirty="0"/>
              <a:t>2</a:t>
            </a:r>
            <a:r>
              <a:rPr lang="en-US" dirty="0"/>
              <a:t>+2n </a:t>
            </a:r>
            <a:r>
              <a:rPr lang="ru-RU" dirty="0"/>
              <a:t>возможных сочетаний из трёх переменных</a:t>
            </a:r>
            <a:r>
              <a:rPr lang="en-US" dirty="0"/>
              <a:t> O(n</a:t>
            </a:r>
            <a:r>
              <a:rPr lang="en-US" baseline="30000" dirty="0"/>
              <a:t>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Если представить полный набор сочетаний таблицами истинности от трёх переменных, содержащими все 8 возможных состояний</a:t>
            </a:r>
            <a:r>
              <a:rPr lang="en-US" dirty="0"/>
              <a:t> </a:t>
            </a:r>
            <a:r>
              <a:rPr lang="ru-RU" dirty="0"/>
              <a:t>для каждого сочетания, то конъюнкция таких таблиц будет тождественно равна 1. 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baseline="-25000" dirty="0"/>
              <a:t>x1x2x3</a:t>
            </a:r>
            <a:r>
              <a:rPr lang="en-US" dirty="0"/>
              <a:t> ∧ T</a:t>
            </a:r>
            <a:r>
              <a:rPr lang="en-US" baseline="-25000" dirty="0"/>
              <a:t>x1x2x4</a:t>
            </a:r>
            <a:r>
              <a:rPr lang="en-US" dirty="0"/>
              <a:t> ∧ T</a:t>
            </a:r>
            <a:r>
              <a:rPr lang="en-US" baseline="-25000" dirty="0"/>
              <a:t>x1x3x4</a:t>
            </a:r>
            <a:r>
              <a:rPr lang="en-US" dirty="0"/>
              <a:t> ∧ T</a:t>
            </a:r>
            <a:r>
              <a:rPr lang="en-US" baseline="-25000" dirty="0"/>
              <a:t>x2x3x4</a:t>
            </a:r>
            <a:r>
              <a:rPr lang="en-US" dirty="0"/>
              <a:t> = 1</a:t>
            </a:r>
            <a:endParaRPr lang="ru-RU" dirty="0"/>
          </a:p>
          <a:p>
            <a:r>
              <a:rPr lang="ru-RU" dirty="0"/>
              <a:t>Если сочетание не содержит возможных состояний, то система не имеет решений. Например, если </a:t>
            </a:r>
            <a:r>
              <a:rPr lang="en-US" dirty="0"/>
              <a:t>T</a:t>
            </a:r>
            <a:r>
              <a:rPr lang="en-US" baseline="-25000" dirty="0"/>
              <a:t>x1x2x4</a:t>
            </a:r>
            <a:r>
              <a:rPr lang="ru-RU" dirty="0"/>
              <a:t> не содержит возможных состояний, невозможно установить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4</a:t>
            </a:r>
            <a:r>
              <a:rPr lang="en-US" dirty="0"/>
              <a:t> </a:t>
            </a:r>
            <a:r>
              <a:rPr lang="ru-RU" dirty="0"/>
              <a:t>– возникает конфликт, решений нет.</a:t>
            </a:r>
          </a:p>
          <a:p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85486141"/>
              </p:ext>
            </p:extLst>
          </p:nvPr>
        </p:nvGraphicFramePr>
        <p:xfrm>
          <a:off x="838200" y="1825625"/>
          <a:ext cx="16348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22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Согласованность состояний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4"/>
            <a:ext cx="9215718" cy="4942729"/>
          </a:xfrm>
        </p:spPr>
        <p:txBody>
          <a:bodyPr>
            <a:normAutofit/>
          </a:bodyPr>
          <a:lstStyle/>
          <a:p>
            <a:r>
              <a:rPr lang="ru-RU" dirty="0"/>
              <a:t>Построим список всех состояний для всех сочетаний трёх переменных по </a:t>
            </a:r>
            <a:r>
              <a:rPr lang="en-US" dirty="0"/>
              <a:t>n </a:t>
            </a:r>
            <a:r>
              <a:rPr lang="ru-RU" dirty="0"/>
              <a:t>переменным. Конъюнкция всех таких состояний будет тождественно равна 1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48242008"/>
              </p:ext>
            </p:extLst>
          </p:nvPr>
        </p:nvGraphicFramePr>
        <p:xfrm>
          <a:off x="838200" y="1825625"/>
          <a:ext cx="16348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6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Согласованность состояний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4"/>
            <a:ext cx="9215718" cy="4942729"/>
          </a:xfrm>
        </p:spPr>
        <p:txBody>
          <a:bodyPr>
            <a:normAutofit/>
          </a:bodyPr>
          <a:lstStyle/>
          <a:p>
            <a:r>
              <a:rPr lang="ru-RU" dirty="0"/>
              <a:t>Построим список всех состояний для всех сочетаний трёх переменных по </a:t>
            </a:r>
            <a:r>
              <a:rPr lang="en-US" dirty="0"/>
              <a:t>n </a:t>
            </a:r>
            <a:r>
              <a:rPr lang="ru-RU" dirty="0"/>
              <a:t>переменным. Конъюнкция всех таких состояний будет тождественно равна 1</a:t>
            </a:r>
          </a:p>
          <a:p>
            <a:r>
              <a:rPr lang="ru-RU" dirty="0"/>
              <a:t>Применим 3-КНФ формулу </a:t>
            </a:r>
            <a:r>
              <a:rPr lang="en-US" dirty="0" err="1"/>
              <a:t>F</a:t>
            </a:r>
            <a:r>
              <a:rPr lang="en-US" baseline="-25000" dirty="0" err="1"/>
              <a:t>n</a:t>
            </a:r>
            <a:r>
              <a:rPr lang="ru-RU" dirty="0"/>
              <a:t> 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, …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r>
              <a:rPr lang="ru-RU" dirty="0"/>
              <a:t>к нашему списку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baseline="-25000" dirty="0"/>
              <a:t>x1x2x3</a:t>
            </a:r>
            <a:r>
              <a:rPr lang="en-US" dirty="0"/>
              <a:t> ∧ T</a:t>
            </a:r>
            <a:r>
              <a:rPr lang="en-US" baseline="-25000" dirty="0"/>
              <a:t>x1x2x4</a:t>
            </a:r>
            <a:r>
              <a:rPr lang="en-US" dirty="0"/>
              <a:t> ∧ T</a:t>
            </a:r>
            <a:r>
              <a:rPr lang="en-US" baseline="-25000" dirty="0"/>
              <a:t>x1x3x4</a:t>
            </a:r>
            <a:r>
              <a:rPr lang="en-US" dirty="0"/>
              <a:t> ∧ T</a:t>
            </a:r>
            <a:r>
              <a:rPr lang="en-US" baseline="-25000" dirty="0"/>
              <a:t>x2x3x4</a:t>
            </a:r>
            <a:r>
              <a:rPr lang="en-US" dirty="0"/>
              <a:t> ∧</a:t>
            </a:r>
            <a:r>
              <a:rPr lang="ru-RU" dirty="0"/>
              <a:t> </a:t>
            </a:r>
            <a:r>
              <a:rPr lang="en-US" dirty="0" err="1"/>
              <a:t>F</a:t>
            </a:r>
            <a:r>
              <a:rPr lang="en-US" baseline="-25000" dirty="0" err="1"/>
              <a:t>n</a:t>
            </a:r>
            <a:r>
              <a:rPr lang="en-US" dirty="0"/>
              <a:t> = </a:t>
            </a:r>
            <a:r>
              <a:rPr lang="en-US" dirty="0" err="1"/>
              <a:t>F</a:t>
            </a:r>
            <a:r>
              <a:rPr lang="en-US" baseline="-25000" dirty="0" err="1"/>
              <a:t>n</a:t>
            </a:r>
            <a:endParaRPr lang="ru-RU" baseline="-25000" dirty="0"/>
          </a:p>
          <a:p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40636603"/>
              </p:ext>
            </p:extLst>
          </p:nvPr>
        </p:nvGraphicFramePr>
        <p:xfrm>
          <a:off x="838200" y="1825625"/>
          <a:ext cx="16348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493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Согласованность состояний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4"/>
            <a:ext cx="9215718" cy="4942729"/>
          </a:xfrm>
        </p:spPr>
        <p:txBody>
          <a:bodyPr>
            <a:normAutofit/>
          </a:bodyPr>
          <a:lstStyle/>
          <a:p>
            <a:r>
              <a:rPr lang="ru-RU" dirty="0"/>
              <a:t>Построим список всех состояний для всех сочетаний трёх переменных по </a:t>
            </a:r>
            <a:r>
              <a:rPr lang="en-US" dirty="0"/>
              <a:t>n </a:t>
            </a:r>
            <a:r>
              <a:rPr lang="ru-RU" dirty="0"/>
              <a:t>переменным. Конъюнкция всех таких состояний будет тождественно равна 1</a:t>
            </a:r>
          </a:p>
          <a:p>
            <a:r>
              <a:rPr lang="ru-RU" dirty="0"/>
              <a:t>Применим 3-КНФ формулу </a:t>
            </a:r>
            <a:r>
              <a:rPr lang="en-US" dirty="0" err="1"/>
              <a:t>F</a:t>
            </a:r>
            <a:r>
              <a:rPr lang="en-US" baseline="-25000" dirty="0" err="1"/>
              <a:t>n</a:t>
            </a:r>
            <a:r>
              <a:rPr lang="ru-RU" dirty="0"/>
              <a:t> 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, …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r>
              <a:rPr lang="ru-RU" dirty="0"/>
              <a:t>к нашему списку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baseline="-25000" dirty="0"/>
              <a:t>x1x2x3</a:t>
            </a:r>
            <a:r>
              <a:rPr lang="en-US" dirty="0"/>
              <a:t> ∧ T</a:t>
            </a:r>
            <a:r>
              <a:rPr lang="en-US" baseline="-25000" dirty="0"/>
              <a:t>x1x2x4</a:t>
            </a:r>
            <a:r>
              <a:rPr lang="en-US" dirty="0"/>
              <a:t> ∧ T</a:t>
            </a:r>
            <a:r>
              <a:rPr lang="en-US" baseline="-25000" dirty="0"/>
              <a:t>x1x3x4</a:t>
            </a:r>
            <a:r>
              <a:rPr lang="en-US" dirty="0"/>
              <a:t> ∧ T</a:t>
            </a:r>
            <a:r>
              <a:rPr lang="en-US" baseline="-25000" dirty="0"/>
              <a:t>x2x3x4</a:t>
            </a:r>
            <a:r>
              <a:rPr lang="en-US" dirty="0"/>
              <a:t> ∧</a:t>
            </a:r>
            <a:r>
              <a:rPr lang="ru-RU" dirty="0"/>
              <a:t> </a:t>
            </a:r>
            <a:r>
              <a:rPr lang="en-US" dirty="0" err="1"/>
              <a:t>F</a:t>
            </a:r>
            <a:r>
              <a:rPr lang="en-US" baseline="-25000" dirty="0" err="1"/>
              <a:t>n</a:t>
            </a:r>
            <a:r>
              <a:rPr lang="en-US" dirty="0"/>
              <a:t> = </a:t>
            </a:r>
            <a:r>
              <a:rPr lang="en-US" dirty="0" err="1"/>
              <a:t>F</a:t>
            </a:r>
            <a:r>
              <a:rPr lang="en-US" baseline="-25000" dirty="0" err="1"/>
              <a:t>n</a:t>
            </a:r>
            <a:endParaRPr lang="ru-RU" baseline="-25000" dirty="0"/>
          </a:p>
          <a:p>
            <a:r>
              <a:rPr lang="ru-RU" dirty="0"/>
              <a:t>После сокращения оставшиеся состояния не согласованы. Например, если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существует состояние </a:t>
            </a:r>
            <a:r>
              <a:rPr lang="en-US" dirty="0"/>
              <a:t>{0,0,0}</a:t>
            </a:r>
            <a:r>
              <a:rPr lang="ru-RU" dirty="0"/>
              <a:t>, а сочетание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4</a:t>
            </a:r>
            <a:r>
              <a:rPr lang="en-US" dirty="0"/>
              <a:t>} </a:t>
            </a:r>
            <a:r>
              <a:rPr lang="ru-RU" dirty="0"/>
              <a:t>не содержит состояний, в которых значения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ru-RU" dirty="0"/>
              <a:t>равны 0, возникает конфликт состояний.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39051754"/>
              </p:ext>
            </p:extLst>
          </p:nvPr>
        </p:nvGraphicFramePr>
        <p:xfrm>
          <a:off x="838200" y="1825625"/>
          <a:ext cx="16348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97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Консенсус с удалением конфликтов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69084794"/>
              </p:ext>
            </p:extLst>
          </p:nvPr>
        </p:nvGraphicFramePr>
        <p:xfrm>
          <a:off x="838200" y="1825625"/>
          <a:ext cx="16348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906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Консенсус с удалением конфликтов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4"/>
            <a:ext cx="9215718" cy="4942729"/>
          </a:xfrm>
        </p:spPr>
        <p:txBody>
          <a:bodyPr>
            <a:normAutofit/>
          </a:bodyPr>
          <a:lstStyle/>
          <a:p>
            <a:r>
              <a:rPr lang="ru-RU" dirty="0"/>
              <a:t>Применим алгоритм консенсуса с удалением конфликтных предложений для согласования состояний. Будем циклически рассматривать все возможные состояния и пытаться построить по ним полное решение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59208484"/>
              </p:ext>
            </p:extLst>
          </p:nvPr>
        </p:nvGraphicFramePr>
        <p:xfrm>
          <a:off x="838200" y="1825625"/>
          <a:ext cx="16348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083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Консенсус с удалением конфликтов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5"/>
            <a:ext cx="9215718" cy="2517776"/>
          </a:xfrm>
        </p:spPr>
        <p:txBody>
          <a:bodyPr>
            <a:normAutofit/>
          </a:bodyPr>
          <a:lstStyle/>
          <a:p>
            <a:r>
              <a:rPr lang="ru-RU" dirty="0"/>
              <a:t>Если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в списке состояний существует состояние </a:t>
            </a:r>
            <a:r>
              <a:rPr lang="en-US" dirty="0"/>
              <a:t>{0,0,x</a:t>
            </a:r>
            <a:r>
              <a:rPr lang="en-US" baseline="-25000" dirty="0"/>
              <a:t>3</a:t>
            </a:r>
            <a:r>
              <a:rPr lang="en-US" dirty="0"/>
              <a:t>}</a:t>
            </a:r>
            <a:r>
              <a:rPr lang="ru-RU" dirty="0"/>
              <a:t>, а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 </a:t>
            </a:r>
            <a:r>
              <a:rPr lang="ru-RU" dirty="0"/>
              <a:t>не существует состояния </a:t>
            </a:r>
            <a:r>
              <a:rPr lang="en-US" dirty="0"/>
              <a:t>{0,0,x</a:t>
            </a:r>
            <a:r>
              <a:rPr lang="en-US" baseline="-25000" dirty="0"/>
              <a:t>4</a:t>
            </a:r>
            <a:r>
              <a:rPr lang="en-US" dirty="0"/>
              <a:t>}</a:t>
            </a:r>
            <a:r>
              <a:rPr lang="ru-RU" dirty="0"/>
              <a:t>, то невозможно получить решение, в котором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} </a:t>
            </a:r>
            <a:r>
              <a:rPr lang="ru-RU" dirty="0"/>
              <a:t>будут равны </a:t>
            </a:r>
            <a:r>
              <a:rPr lang="en-US" dirty="0"/>
              <a:t>{0,0}</a:t>
            </a:r>
            <a:r>
              <a:rPr lang="ru-RU" dirty="0"/>
              <a:t>, имеет место конфликт состояний.</a:t>
            </a:r>
            <a:endParaRPr lang="en-US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5828426"/>
              </p:ext>
            </p:extLst>
          </p:nvPr>
        </p:nvGraphicFramePr>
        <p:xfrm>
          <a:off x="838200" y="1825625"/>
          <a:ext cx="1634808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  <a:p>
                      <a:r>
                        <a:rPr lang="ru-R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</a:t>
                      </a:r>
                      <a:endParaRPr lang="ru-RU" baseline="-25000" dirty="0"/>
                    </a:p>
                    <a:p>
                      <a:r>
                        <a:rPr lang="ru-RU" dirty="0"/>
                        <a:t>0</a:t>
                      </a:r>
                    </a:p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10A3E5F5-91DF-4877-B7ED-242A8111D665}"/>
                  </a:ext>
                </a:extLst>
              </p14:cNvPr>
              <p14:cNvContentPartPr/>
              <p14:nvPr/>
            </p14:nvContentPartPr>
            <p14:xfrm>
              <a:off x="608816" y="2056602"/>
              <a:ext cx="1068120" cy="148068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10A3E5F5-91DF-4877-B7ED-242A8111D6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816" y="2047602"/>
                <a:ext cx="1085760" cy="149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2109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Консенсус с удалением конфликтов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4"/>
            <a:ext cx="9215718" cy="3826623"/>
          </a:xfrm>
        </p:spPr>
        <p:txBody>
          <a:bodyPr>
            <a:normAutofit/>
          </a:bodyPr>
          <a:lstStyle/>
          <a:p>
            <a:r>
              <a:rPr lang="ru-RU" dirty="0"/>
              <a:t>Если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в списке состояний существует состояние </a:t>
            </a:r>
            <a:r>
              <a:rPr lang="en-US" dirty="0"/>
              <a:t>{0,0,x</a:t>
            </a:r>
            <a:r>
              <a:rPr lang="en-US" baseline="-25000" dirty="0"/>
              <a:t>3</a:t>
            </a:r>
            <a:r>
              <a:rPr lang="en-US" dirty="0"/>
              <a:t>}</a:t>
            </a:r>
            <a:r>
              <a:rPr lang="ru-RU" dirty="0"/>
              <a:t>, а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 </a:t>
            </a:r>
            <a:r>
              <a:rPr lang="ru-RU" dirty="0"/>
              <a:t>не существует состояния </a:t>
            </a:r>
            <a:r>
              <a:rPr lang="en-US" dirty="0"/>
              <a:t>{0,0,x</a:t>
            </a:r>
            <a:r>
              <a:rPr lang="en-US" baseline="-25000" dirty="0"/>
              <a:t>4</a:t>
            </a:r>
            <a:r>
              <a:rPr lang="en-US" dirty="0"/>
              <a:t>}</a:t>
            </a:r>
            <a:r>
              <a:rPr lang="ru-RU" dirty="0"/>
              <a:t>, то невозможно получить решение, в котором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} </a:t>
            </a:r>
            <a:r>
              <a:rPr lang="ru-RU" dirty="0"/>
              <a:t>будут равны </a:t>
            </a:r>
            <a:r>
              <a:rPr lang="en-US" dirty="0"/>
              <a:t>{0,0}</a:t>
            </a:r>
            <a:r>
              <a:rPr lang="ru-RU" dirty="0"/>
              <a:t>, имеет место конфликт состояний.</a:t>
            </a:r>
            <a:endParaRPr lang="en-US" dirty="0"/>
          </a:p>
          <a:p>
            <a:r>
              <a:rPr lang="ru-RU" dirty="0"/>
              <a:t>Так как источником данного конфликта является состояние </a:t>
            </a:r>
            <a:r>
              <a:rPr lang="en-US" dirty="0"/>
              <a:t>{0,0,x3} </a:t>
            </a:r>
            <a:r>
              <a:rPr lang="ru-RU" dirty="0"/>
              <a:t>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</a:t>
            </a:r>
            <a:r>
              <a:rPr lang="ru-RU" dirty="0"/>
              <a:t>, удаляем его из списка возможных состояний.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10234519"/>
              </p:ext>
            </p:extLst>
          </p:nvPr>
        </p:nvGraphicFramePr>
        <p:xfrm>
          <a:off x="838200" y="1825625"/>
          <a:ext cx="1634808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  <a:p>
                      <a:r>
                        <a:rPr lang="ru-R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</a:t>
                      </a:r>
                      <a:endParaRPr lang="ru-RU" baseline="-25000" dirty="0"/>
                    </a:p>
                    <a:p>
                      <a:r>
                        <a:rPr lang="ru-RU" dirty="0"/>
                        <a:t>0</a:t>
                      </a:r>
                    </a:p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A1384539-03D2-4839-9195-033AB296E274}"/>
                  </a:ext>
                </a:extLst>
              </p14:cNvPr>
              <p14:cNvContentPartPr/>
              <p14:nvPr/>
            </p14:nvContentPartPr>
            <p14:xfrm>
              <a:off x="658496" y="2352416"/>
              <a:ext cx="1910160" cy="6372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A1384539-03D2-4839-9195-033AB296E2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856" y="2343776"/>
                <a:ext cx="19278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96F74D05-EC42-4C5E-8E18-601371F53C94}"/>
                  </a:ext>
                </a:extLst>
              </p14:cNvPr>
              <p14:cNvContentPartPr/>
              <p14:nvPr/>
            </p14:nvContentPartPr>
            <p14:xfrm>
              <a:off x="608816" y="2056602"/>
              <a:ext cx="1068120" cy="148068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96F74D05-EC42-4C5E-8E18-601371F53C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9816" y="2047602"/>
                <a:ext cx="1085760" cy="149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4978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Консенсус с удалением конфликтов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4"/>
            <a:ext cx="9215718" cy="4987552"/>
          </a:xfrm>
        </p:spPr>
        <p:txBody>
          <a:bodyPr>
            <a:normAutofit/>
          </a:bodyPr>
          <a:lstStyle/>
          <a:p>
            <a:r>
              <a:rPr lang="ru-RU" dirty="0"/>
              <a:t>Если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в списке состояний существует состояние </a:t>
            </a:r>
            <a:r>
              <a:rPr lang="en-US" dirty="0"/>
              <a:t>{0,0,x</a:t>
            </a:r>
            <a:r>
              <a:rPr lang="en-US" baseline="-25000" dirty="0"/>
              <a:t>3</a:t>
            </a:r>
            <a:r>
              <a:rPr lang="en-US" dirty="0"/>
              <a:t>}</a:t>
            </a:r>
            <a:r>
              <a:rPr lang="ru-RU" dirty="0"/>
              <a:t>, а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 </a:t>
            </a:r>
            <a:r>
              <a:rPr lang="ru-RU" dirty="0"/>
              <a:t>не существует состояния </a:t>
            </a:r>
            <a:r>
              <a:rPr lang="en-US" dirty="0"/>
              <a:t>{0,0,x</a:t>
            </a:r>
            <a:r>
              <a:rPr lang="en-US" baseline="-25000" dirty="0"/>
              <a:t>4</a:t>
            </a:r>
            <a:r>
              <a:rPr lang="en-US" dirty="0"/>
              <a:t>}</a:t>
            </a:r>
            <a:r>
              <a:rPr lang="ru-RU" dirty="0"/>
              <a:t>, то невозможно получить решение, в котором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} </a:t>
            </a:r>
            <a:r>
              <a:rPr lang="ru-RU" dirty="0"/>
              <a:t>будут равны </a:t>
            </a:r>
            <a:r>
              <a:rPr lang="en-US" dirty="0"/>
              <a:t>{0,0}</a:t>
            </a:r>
            <a:r>
              <a:rPr lang="ru-RU" dirty="0"/>
              <a:t>, имеет место конфликт состояний.</a:t>
            </a:r>
            <a:endParaRPr lang="en-US" dirty="0"/>
          </a:p>
          <a:p>
            <a:r>
              <a:rPr lang="ru-RU" dirty="0"/>
              <a:t>Так как источником данного конфликта является состояние </a:t>
            </a:r>
            <a:r>
              <a:rPr lang="en-US" dirty="0"/>
              <a:t>{0,0,x3} </a:t>
            </a:r>
            <a:r>
              <a:rPr lang="ru-RU" dirty="0"/>
              <a:t>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</a:t>
            </a:r>
            <a:r>
              <a:rPr lang="ru-RU" dirty="0"/>
              <a:t>, удаляем его из списка возможных состояний.</a:t>
            </a:r>
            <a:endParaRPr lang="en-US" dirty="0"/>
          </a:p>
          <a:p>
            <a:r>
              <a:rPr lang="ru-RU" dirty="0"/>
              <a:t>Подобный конфликт так же может существовать при отсутствии совпадения по одной переменной. 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33511129"/>
              </p:ext>
            </p:extLst>
          </p:nvPr>
        </p:nvGraphicFramePr>
        <p:xfrm>
          <a:off x="838200" y="1825625"/>
          <a:ext cx="2035176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  <a:gridCol w="400368">
                  <a:extLst>
                    <a:ext uri="{9D8B030D-6E8A-4147-A177-3AD203B41FA5}">
                      <a16:colId xmlns:a16="http://schemas.microsoft.com/office/drawing/2014/main" val="2114381549"/>
                    </a:ext>
                  </a:extLst>
                </a:gridCol>
              </a:tblGrid>
              <a:tr h="201893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ru-RU" baseline="-25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227293"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ru-RU" baseline="-25000" dirty="0"/>
                        <a:t>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ru-RU" baseline="-25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C96638D3-F2DF-4ED6-AC24-A89EB55A15DA}"/>
                  </a:ext>
                </a:extLst>
              </p14:cNvPr>
              <p14:cNvContentPartPr/>
              <p14:nvPr/>
            </p14:nvContentPartPr>
            <p14:xfrm>
              <a:off x="743365" y="2124021"/>
              <a:ext cx="576000" cy="116316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C96638D3-F2DF-4ED6-AC24-A89EB55A15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4365" y="2115381"/>
                <a:ext cx="593640" cy="11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724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истинности трёх переменных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3DB1427-3F6E-4EE2-BC11-37C1E959F0F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20193676"/>
              </p:ext>
            </p:extLst>
          </p:nvPr>
        </p:nvGraphicFramePr>
        <p:xfrm>
          <a:off x="838200" y="1825625"/>
          <a:ext cx="3212843" cy="341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45">
                  <a:extLst>
                    <a:ext uri="{9D8B030D-6E8A-4147-A177-3AD203B41FA5}">
                      <a16:colId xmlns:a16="http://schemas.microsoft.com/office/drawing/2014/main" val="2941955242"/>
                    </a:ext>
                  </a:extLst>
                </a:gridCol>
                <a:gridCol w="716295">
                  <a:extLst>
                    <a:ext uri="{9D8B030D-6E8A-4147-A177-3AD203B41FA5}">
                      <a16:colId xmlns:a16="http://schemas.microsoft.com/office/drawing/2014/main" val="3477095139"/>
                    </a:ext>
                  </a:extLst>
                </a:gridCol>
                <a:gridCol w="709945">
                  <a:extLst>
                    <a:ext uri="{9D8B030D-6E8A-4147-A177-3AD203B41FA5}">
                      <a16:colId xmlns:a16="http://schemas.microsoft.com/office/drawing/2014/main" val="3385174321"/>
                    </a:ext>
                  </a:extLst>
                </a:gridCol>
                <a:gridCol w="1076658">
                  <a:extLst>
                    <a:ext uri="{9D8B030D-6E8A-4147-A177-3AD203B41FA5}">
                      <a16:colId xmlns:a16="http://schemas.microsoft.com/office/drawing/2014/main" val="1268424387"/>
                    </a:ext>
                  </a:extLst>
                </a:gridCol>
              </a:tblGrid>
              <a:tr h="452718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(</a:t>
                      </a:r>
                      <a:r>
                        <a:rPr lang="en-US" baseline="-25000" dirty="0" err="1"/>
                        <a:t>a,b,c</a:t>
                      </a:r>
                      <a:r>
                        <a:rPr lang="en-US" baseline="-25000" dirty="0"/>
                        <a:t>)</a:t>
                      </a:r>
                      <a:endParaRPr lang="ru-RU" baseline="-25000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053135457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860759915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4150455708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1226323421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192077575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186080517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885220943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395735273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930205809"/>
                  </a:ext>
                </a:extLst>
              </a:tr>
            </a:tbl>
          </a:graphicData>
        </a:graphic>
      </p:graphicFrame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3070" y="1825625"/>
            <a:ext cx="7911354" cy="3415150"/>
          </a:xfrm>
        </p:spPr>
        <p:txBody>
          <a:bodyPr/>
          <a:lstStyle/>
          <a:p>
            <a:r>
              <a:rPr lang="ru-RU" dirty="0"/>
              <a:t>Таблица истинности функции трёх переменных тождественно равная 1</a:t>
            </a:r>
            <a:r>
              <a:rPr lang="en-US" dirty="0"/>
              <a:t> (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r>
              <a:rPr lang="en-US" dirty="0"/>
              <a:t>)</a:t>
            </a:r>
            <a:r>
              <a:rPr lang="ru-RU" dirty="0"/>
              <a:t> содержит 8 возможных состояний назначения переменных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27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Консенсус с удалением конфликтов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3"/>
            <a:ext cx="9215718" cy="5807823"/>
          </a:xfrm>
        </p:spPr>
        <p:txBody>
          <a:bodyPr>
            <a:normAutofit/>
          </a:bodyPr>
          <a:lstStyle/>
          <a:p>
            <a:r>
              <a:rPr lang="ru-RU" dirty="0"/>
              <a:t>Если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в списке состояний существует состояние </a:t>
            </a:r>
            <a:r>
              <a:rPr lang="en-US" dirty="0"/>
              <a:t>{0,0,x</a:t>
            </a:r>
            <a:r>
              <a:rPr lang="en-US" baseline="-25000" dirty="0"/>
              <a:t>3</a:t>
            </a:r>
            <a:r>
              <a:rPr lang="en-US" dirty="0"/>
              <a:t>}</a:t>
            </a:r>
            <a:r>
              <a:rPr lang="ru-RU" dirty="0"/>
              <a:t>, а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 </a:t>
            </a:r>
            <a:r>
              <a:rPr lang="ru-RU" dirty="0"/>
              <a:t>не существует состояния </a:t>
            </a:r>
            <a:r>
              <a:rPr lang="en-US" dirty="0"/>
              <a:t>{0,0,x</a:t>
            </a:r>
            <a:r>
              <a:rPr lang="en-US" baseline="-25000" dirty="0"/>
              <a:t>4</a:t>
            </a:r>
            <a:r>
              <a:rPr lang="en-US" dirty="0"/>
              <a:t>}</a:t>
            </a:r>
            <a:r>
              <a:rPr lang="ru-RU" dirty="0"/>
              <a:t>, то невозможно получить решение, в котором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} </a:t>
            </a:r>
            <a:r>
              <a:rPr lang="ru-RU" dirty="0"/>
              <a:t>будут равны </a:t>
            </a:r>
            <a:r>
              <a:rPr lang="en-US" dirty="0"/>
              <a:t>{0,0}</a:t>
            </a:r>
            <a:r>
              <a:rPr lang="ru-RU" dirty="0"/>
              <a:t>, имеет место конфликт состояний.</a:t>
            </a:r>
            <a:endParaRPr lang="en-US" dirty="0"/>
          </a:p>
          <a:p>
            <a:r>
              <a:rPr lang="ru-RU" dirty="0"/>
              <a:t>Так как источником данного конфликта является состояние </a:t>
            </a:r>
            <a:r>
              <a:rPr lang="en-US" dirty="0"/>
              <a:t>{0,0,x3} </a:t>
            </a:r>
            <a:r>
              <a:rPr lang="ru-RU" dirty="0"/>
              <a:t>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</a:t>
            </a:r>
            <a:r>
              <a:rPr lang="ru-RU" dirty="0"/>
              <a:t>, удаляем его из списка возможных состояний.</a:t>
            </a:r>
            <a:endParaRPr lang="en-US" dirty="0"/>
          </a:p>
          <a:p>
            <a:r>
              <a:rPr lang="ru-RU" dirty="0"/>
              <a:t>Подобный конфликт так же может существовать при отсутствии совпадения по одной переменной. </a:t>
            </a:r>
          </a:p>
          <a:p>
            <a:r>
              <a:rPr lang="ru-RU" dirty="0"/>
              <a:t>При этом состояние </a:t>
            </a:r>
            <a:r>
              <a:rPr lang="en-US" dirty="0"/>
              <a:t>{0,0,x3} </a:t>
            </a:r>
            <a:r>
              <a:rPr lang="ru-RU" dirty="0"/>
              <a:t>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</a:t>
            </a:r>
            <a:r>
              <a:rPr lang="ru-RU" dirty="0"/>
              <a:t> так же удаляется из списка возможных состояний.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787209"/>
              </p:ext>
            </p:extLst>
          </p:nvPr>
        </p:nvGraphicFramePr>
        <p:xfrm>
          <a:off x="838200" y="1825625"/>
          <a:ext cx="203517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  <a:gridCol w="400368">
                  <a:extLst>
                    <a:ext uri="{9D8B030D-6E8A-4147-A177-3AD203B41FA5}">
                      <a16:colId xmlns:a16="http://schemas.microsoft.com/office/drawing/2014/main" val="2114381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ru-RU" baseline="-25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227293"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ru-RU" baseline="-25000" dirty="0"/>
                        <a:t>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ru-RU" baseline="-25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FFBC926B-8299-4DFA-B053-244007D8EDCA}"/>
                  </a:ext>
                </a:extLst>
              </p14:cNvPr>
              <p14:cNvContentPartPr/>
              <p14:nvPr/>
            </p14:nvContentPartPr>
            <p14:xfrm>
              <a:off x="631602" y="2374829"/>
              <a:ext cx="1910160" cy="6372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FFBC926B-8299-4DFA-B053-244007D8ED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962" y="2366189"/>
                <a:ext cx="19278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A8D0061A-6362-4E64-8F1B-1B4BDE5840B4}"/>
                  </a:ext>
                </a:extLst>
              </p14:cNvPr>
              <p14:cNvContentPartPr/>
              <p14:nvPr/>
            </p14:nvContentPartPr>
            <p14:xfrm>
              <a:off x="747847" y="2115056"/>
              <a:ext cx="576000" cy="11631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A8D0061A-6362-4E64-8F1B-1B4BDE5840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8847" y="2106416"/>
                <a:ext cx="593640" cy="11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8423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Консенсус с удалением конфликтов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4"/>
            <a:ext cx="9215718" cy="4561729"/>
          </a:xfrm>
        </p:spPr>
        <p:txBody>
          <a:bodyPr>
            <a:normAutofit/>
          </a:bodyPr>
          <a:lstStyle/>
          <a:p>
            <a:r>
              <a:rPr lang="ru-RU" dirty="0"/>
              <a:t>Если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в списке состояний существует состояние </a:t>
            </a:r>
            <a:r>
              <a:rPr lang="en-US" dirty="0"/>
              <a:t>{0,0,x</a:t>
            </a:r>
            <a:r>
              <a:rPr lang="en-US" baseline="-25000" dirty="0"/>
              <a:t>3</a:t>
            </a:r>
            <a:r>
              <a:rPr lang="en-US" dirty="0"/>
              <a:t>}</a:t>
            </a:r>
            <a:r>
              <a:rPr lang="ru-RU" dirty="0"/>
              <a:t>, а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 </a:t>
            </a:r>
            <a:r>
              <a:rPr lang="ru-RU" dirty="0"/>
              <a:t>существует единственное совместное состояние </a:t>
            </a:r>
            <a:r>
              <a:rPr lang="en-US" dirty="0"/>
              <a:t>{0,0,x</a:t>
            </a:r>
            <a:r>
              <a:rPr lang="en-US" baseline="-25000" dirty="0"/>
              <a:t>4</a:t>
            </a:r>
            <a:r>
              <a:rPr lang="en-US" dirty="0"/>
              <a:t>}</a:t>
            </a:r>
            <a:r>
              <a:rPr lang="ru-RU" dirty="0"/>
              <a:t>, то состояния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и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 </a:t>
            </a:r>
            <a:r>
              <a:rPr lang="ru-RU" dirty="0"/>
              <a:t>совместны и результатом их совместности является набор значений переменных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 </a:t>
            </a:r>
            <a:r>
              <a:rPr lang="ru-RU" dirty="0"/>
              <a:t>равный </a:t>
            </a:r>
            <a:r>
              <a:rPr lang="en-US" dirty="0"/>
              <a:t>{0,0,x</a:t>
            </a:r>
            <a:r>
              <a:rPr lang="en-US" baseline="-25000" dirty="0"/>
              <a:t>3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9561220"/>
              </p:ext>
            </p:extLst>
          </p:nvPr>
        </p:nvGraphicFramePr>
        <p:xfrm>
          <a:off x="838200" y="1825625"/>
          <a:ext cx="16348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B55CD4BD-5818-4211-B4E5-0996509855BE}"/>
                  </a:ext>
                </a:extLst>
              </p14:cNvPr>
              <p14:cNvContentPartPr/>
              <p14:nvPr/>
            </p14:nvContentPartPr>
            <p14:xfrm>
              <a:off x="625983" y="1787703"/>
              <a:ext cx="1127160" cy="12873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B55CD4BD-5818-4211-B4E5-0996509855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343" y="1779063"/>
                <a:ext cx="1144800" cy="13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5521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Консенсус с удалением конфликтов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4"/>
            <a:ext cx="9215718" cy="4561729"/>
          </a:xfrm>
        </p:spPr>
        <p:txBody>
          <a:bodyPr>
            <a:normAutofit/>
          </a:bodyPr>
          <a:lstStyle/>
          <a:p>
            <a:r>
              <a:rPr lang="ru-RU" dirty="0"/>
              <a:t>Если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в списке состояний существует состояние </a:t>
            </a:r>
            <a:r>
              <a:rPr lang="en-US" dirty="0"/>
              <a:t>{0,0,x</a:t>
            </a:r>
            <a:r>
              <a:rPr lang="en-US" baseline="-25000" dirty="0"/>
              <a:t>3</a:t>
            </a:r>
            <a:r>
              <a:rPr lang="en-US" dirty="0"/>
              <a:t>}</a:t>
            </a:r>
            <a:r>
              <a:rPr lang="ru-RU" dirty="0"/>
              <a:t>, а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 </a:t>
            </a:r>
            <a:r>
              <a:rPr lang="ru-RU" dirty="0"/>
              <a:t>существует единственное совместное состояние </a:t>
            </a:r>
            <a:r>
              <a:rPr lang="en-US" dirty="0"/>
              <a:t>{0,0,x</a:t>
            </a:r>
            <a:r>
              <a:rPr lang="en-US" baseline="-25000" dirty="0"/>
              <a:t>4</a:t>
            </a:r>
            <a:r>
              <a:rPr lang="en-US" dirty="0"/>
              <a:t>}</a:t>
            </a:r>
            <a:r>
              <a:rPr lang="ru-RU" dirty="0"/>
              <a:t>, то состояния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и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 </a:t>
            </a:r>
            <a:r>
              <a:rPr lang="ru-RU" dirty="0"/>
              <a:t>совместны и результатом их совместности является набор значений переменных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 </a:t>
            </a:r>
            <a:r>
              <a:rPr lang="ru-RU" dirty="0"/>
              <a:t>равный </a:t>
            </a:r>
            <a:r>
              <a:rPr lang="en-US" dirty="0"/>
              <a:t>{0,0,x</a:t>
            </a:r>
            <a:r>
              <a:rPr lang="en-US" baseline="-25000" dirty="0"/>
              <a:t>3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</a:t>
            </a:r>
          </a:p>
          <a:p>
            <a:r>
              <a:rPr lang="ru-RU" dirty="0"/>
              <a:t>Так как конфликт в данном случае отсутствует, исследуемое состояние расширяется до </a:t>
            </a:r>
            <a:r>
              <a:rPr lang="en-US" dirty="0"/>
              <a:t>{0,0,x</a:t>
            </a:r>
            <a:r>
              <a:rPr lang="en-US" baseline="-25000" dirty="0"/>
              <a:t>3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</a:t>
            </a:r>
            <a:r>
              <a:rPr lang="ru-RU" dirty="0"/>
              <a:t> и в дальнейшем на совместность исследуется данный набор значений.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58296058"/>
              </p:ext>
            </p:extLst>
          </p:nvPr>
        </p:nvGraphicFramePr>
        <p:xfrm>
          <a:off x="838200" y="1825625"/>
          <a:ext cx="16348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87C8169E-2FC0-4681-A31B-3EF65FE46A78}"/>
                  </a:ext>
                </a:extLst>
              </p14:cNvPr>
              <p14:cNvContentPartPr/>
              <p14:nvPr/>
            </p14:nvContentPartPr>
            <p14:xfrm>
              <a:off x="625983" y="1787703"/>
              <a:ext cx="1127160" cy="12873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87C8169E-2FC0-4681-A31B-3EF65FE46A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343" y="1779063"/>
                <a:ext cx="1144800" cy="13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4223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Консенсус с удалением конфликтов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4"/>
            <a:ext cx="9215718" cy="4906870"/>
          </a:xfrm>
        </p:spPr>
        <p:txBody>
          <a:bodyPr>
            <a:normAutofit/>
          </a:bodyPr>
          <a:lstStyle/>
          <a:p>
            <a:r>
              <a:rPr lang="ru-RU" dirty="0"/>
              <a:t>Если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в списке состояний существует состояние </a:t>
            </a:r>
            <a:r>
              <a:rPr lang="en-US" dirty="0"/>
              <a:t>{0,0,x</a:t>
            </a:r>
            <a:r>
              <a:rPr lang="en-US" baseline="-25000" dirty="0"/>
              <a:t>3</a:t>
            </a:r>
            <a:r>
              <a:rPr lang="en-US" dirty="0"/>
              <a:t>}</a:t>
            </a:r>
            <a:r>
              <a:rPr lang="ru-RU" dirty="0"/>
              <a:t>, а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 </a:t>
            </a:r>
            <a:r>
              <a:rPr lang="ru-RU" dirty="0"/>
              <a:t>существуют два состояния </a:t>
            </a:r>
            <a:r>
              <a:rPr lang="en-US" dirty="0"/>
              <a:t>{0,0,</a:t>
            </a:r>
            <a:r>
              <a:rPr lang="ru-RU" dirty="0"/>
              <a:t>0</a:t>
            </a:r>
            <a:r>
              <a:rPr lang="en-US" dirty="0"/>
              <a:t>}</a:t>
            </a:r>
            <a:r>
              <a:rPr lang="ru-RU" dirty="0"/>
              <a:t> и </a:t>
            </a:r>
            <a:r>
              <a:rPr lang="en-US" dirty="0"/>
              <a:t>{0,0,</a:t>
            </a:r>
            <a:r>
              <a:rPr lang="ru-RU" dirty="0"/>
              <a:t>1</a:t>
            </a:r>
            <a:r>
              <a:rPr lang="en-US" dirty="0"/>
              <a:t>}</a:t>
            </a:r>
            <a:r>
              <a:rPr lang="ru-RU" dirty="0"/>
              <a:t>, то состояния сочетаний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и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 </a:t>
            </a:r>
            <a:r>
              <a:rPr lang="ru-RU" dirty="0"/>
              <a:t>совместны и результатом их совместности является набор значений переменных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равный </a:t>
            </a:r>
            <a:r>
              <a:rPr lang="en-US" dirty="0"/>
              <a:t>{0,0,x</a:t>
            </a:r>
            <a:r>
              <a:rPr lang="en-US" baseline="-25000" dirty="0"/>
              <a:t>3</a:t>
            </a: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45128319"/>
              </p:ext>
            </p:extLst>
          </p:nvPr>
        </p:nvGraphicFramePr>
        <p:xfrm>
          <a:off x="838200" y="1825625"/>
          <a:ext cx="163480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26B7D423-4CD5-4BA9-9547-9261B1A2AD07}"/>
                  </a:ext>
                </a:extLst>
              </p14:cNvPr>
              <p14:cNvContentPartPr/>
              <p14:nvPr/>
            </p14:nvContentPartPr>
            <p14:xfrm>
              <a:off x="657246" y="1962642"/>
              <a:ext cx="1127160" cy="12873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26B7D423-4CD5-4BA9-9547-9261B1A2AD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606" y="1954002"/>
                <a:ext cx="1144800" cy="13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9303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Консенсус с удалением конфликтов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4"/>
            <a:ext cx="9215718" cy="4906870"/>
          </a:xfrm>
        </p:spPr>
        <p:txBody>
          <a:bodyPr>
            <a:normAutofit/>
          </a:bodyPr>
          <a:lstStyle/>
          <a:p>
            <a:r>
              <a:rPr lang="ru-RU" dirty="0"/>
              <a:t>Если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в списке состояний существует состояние </a:t>
            </a:r>
            <a:r>
              <a:rPr lang="en-US" dirty="0"/>
              <a:t>{0,0,x</a:t>
            </a:r>
            <a:r>
              <a:rPr lang="en-US" baseline="-25000" dirty="0"/>
              <a:t>3</a:t>
            </a:r>
            <a:r>
              <a:rPr lang="en-US" dirty="0"/>
              <a:t>}</a:t>
            </a:r>
            <a:r>
              <a:rPr lang="ru-RU" dirty="0"/>
              <a:t>, а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 </a:t>
            </a:r>
            <a:r>
              <a:rPr lang="ru-RU" dirty="0"/>
              <a:t>существуют два состояния </a:t>
            </a:r>
            <a:r>
              <a:rPr lang="en-US" dirty="0"/>
              <a:t>{0,0,</a:t>
            </a:r>
            <a:r>
              <a:rPr lang="ru-RU" dirty="0"/>
              <a:t>0</a:t>
            </a:r>
            <a:r>
              <a:rPr lang="en-US" dirty="0"/>
              <a:t>}</a:t>
            </a:r>
            <a:r>
              <a:rPr lang="ru-RU" dirty="0"/>
              <a:t> и </a:t>
            </a:r>
            <a:r>
              <a:rPr lang="en-US" dirty="0"/>
              <a:t>{0,0,</a:t>
            </a:r>
            <a:r>
              <a:rPr lang="ru-RU" dirty="0"/>
              <a:t>1</a:t>
            </a:r>
            <a:r>
              <a:rPr lang="en-US" dirty="0"/>
              <a:t>}</a:t>
            </a:r>
            <a:r>
              <a:rPr lang="ru-RU" dirty="0"/>
              <a:t>, то состояния сочетаний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и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 </a:t>
            </a:r>
            <a:r>
              <a:rPr lang="ru-RU" dirty="0"/>
              <a:t>совместны и результатом их совместности является набор значений переменных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равный </a:t>
            </a:r>
            <a:r>
              <a:rPr lang="en-US" dirty="0"/>
              <a:t>{0,0,x</a:t>
            </a:r>
            <a:r>
              <a:rPr lang="en-US" baseline="-25000" dirty="0"/>
              <a:t>3</a:t>
            </a:r>
            <a:r>
              <a:rPr lang="en-US" dirty="0"/>
              <a:t>}</a:t>
            </a:r>
          </a:p>
          <a:p>
            <a:r>
              <a:rPr lang="ru-RU" dirty="0"/>
              <a:t>Значение исследуемого состояния в данной ситуации не расширяется, так как значение переменной </a:t>
            </a:r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ru-RU" dirty="0"/>
              <a:t> относительно исследуемого состояния </a:t>
            </a:r>
            <a:r>
              <a:rPr lang="en-US" dirty="0"/>
              <a:t>{0,0,x</a:t>
            </a:r>
            <a:r>
              <a:rPr lang="en-US" baseline="-25000" dirty="0"/>
              <a:t>3</a:t>
            </a:r>
            <a:r>
              <a:rPr lang="en-US" dirty="0"/>
              <a:t>}</a:t>
            </a:r>
            <a:r>
              <a:rPr lang="ru-RU" dirty="0"/>
              <a:t> находится в состоянии квантовой неопределенности и может принимать оба значения.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4824994"/>
              </p:ext>
            </p:extLst>
          </p:nvPr>
        </p:nvGraphicFramePr>
        <p:xfrm>
          <a:off x="838200" y="1825625"/>
          <a:ext cx="163480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78843BDB-41D9-4A0C-8D59-35E653EF382E}"/>
                  </a:ext>
                </a:extLst>
              </p14:cNvPr>
              <p14:cNvContentPartPr/>
              <p14:nvPr/>
            </p14:nvContentPartPr>
            <p14:xfrm>
              <a:off x="1975821" y="2589985"/>
              <a:ext cx="567000" cy="59472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78843BDB-41D9-4A0C-8D59-35E653EF38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6821" y="2580985"/>
                <a:ext cx="58464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C66313C7-A4AF-4032-8BDC-FCD62DCE5099}"/>
                  </a:ext>
                </a:extLst>
              </p14:cNvPr>
              <p14:cNvContentPartPr/>
              <p14:nvPr/>
            </p14:nvContentPartPr>
            <p14:xfrm>
              <a:off x="657246" y="1962642"/>
              <a:ext cx="1127160" cy="12873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C66313C7-A4AF-4032-8BDC-FCD62DCE50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606" y="1954002"/>
                <a:ext cx="1144800" cy="13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5266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Консенсус с удалением конфликтов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4"/>
            <a:ext cx="9215718" cy="4906870"/>
          </a:xfrm>
        </p:spPr>
        <p:txBody>
          <a:bodyPr>
            <a:normAutofit/>
          </a:bodyPr>
          <a:lstStyle/>
          <a:p>
            <a:r>
              <a:rPr lang="ru-RU" dirty="0"/>
              <a:t>Если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в списке состояний существует состояние </a:t>
            </a:r>
            <a:r>
              <a:rPr lang="en-US" dirty="0"/>
              <a:t>{0,x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</a:t>
            </a:r>
            <a:r>
              <a:rPr lang="ru-RU" dirty="0"/>
              <a:t>, а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ru-RU" baseline="-25000" dirty="0"/>
              <a:t>4</a:t>
            </a:r>
            <a:r>
              <a:rPr lang="en-US" dirty="0"/>
              <a:t>,x</a:t>
            </a:r>
            <a:r>
              <a:rPr lang="ru-RU" baseline="-25000" dirty="0"/>
              <a:t>5</a:t>
            </a:r>
            <a:r>
              <a:rPr lang="en-US" dirty="0"/>
              <a:t>} </a:t>
            </a:r>
            <a:r>
              <a:rPr lang="ru-RU" dirty="0"/>
              <a:t>существуют два состояния </a:t>
            </a:r>
            <a:r>
              <a:rPr lang="en-US" dirty="0"/>
              <a:t>{0,x</a:t>
            </a:r>
            <a:r>
              <a:rPr lang="ru-RU" baseline="-25000" dirty="0"/>
              <a:t>4</a:t>
            </a:r>
            <a:r>
              <a:rPr lang="en-US" dirty="0"/>
              <a:t>,</a:t>
            </a:r>
            <a:r>
              <a:rPr lang="ru-RU" dirty="0"/>
              <a:t>0</a:t>
            </a:r>
            <a:r>
              <a:rPr lang="en-US" dirty="0"/>
              <a:t>}</a:t>
            </a:r>
            <a:r>
              <a:rPr lang="ru-RU" dirty="0"/>
              <a:t> и </a:t>
            </a:r>
            <a:r>
              <a:rPr lang="en-US" dirty="0"/>
              <a:t>{0,x</a:t>
            </a:r>
            <a:r>
              <a:rPr lang="ru-RU" baseline="-25000" dirty="0"/>
              <a:t>4</a:t>
            </a:r>
            <a:r>
              <a:rPr lang="en-US" dirty="0"/>
              <a:t>,</a:t>
            </a:r>
            <a:r>
              <a:rPr lang="ru-RU" dirty="0"/>
              <a:t>1</a:t>
            </a:r>
            <a:r>
              <a:rPr lang="en-US" dirty="0"/>
              <a:t>}</a:t>
            </a:r>
            <a:r>
              <a:rPr lang="ru-RU" dirty="0"/>
              <a:t>, то состояния сочетаний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и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ru-RU" baseline="-25000" dirty="0"/>
              <a:t>4</a:t>
            </a:r>
            <a:r>
              <a:rPr lang="en-US" dirty="0"/>
              <a:t>,x</a:t>
            </a:r>
            <a:r>
              <a:rPr lang="ru-RU" baseline="-25000" dirty="0"/>
              <a:t>5</a:t>
            </a:r>
            <a:r>
              <a:rPr lang="en-US" dirty="0"/>
              <a:t>} </a:t>
            </a:r>
            <a:r>
              <a:rPr lang="ru-RU" dirty="0"/>
              <a:t>совместны и результатом их совместности является набор значений переменных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,x</a:t>
            </a:r>
            <a:r>
              <a:rPr lang="ru-RU" baseline="-25000" dirty="0"/>
              <a:t>4</a:t>
            </a:r>
            <a:r>
              <a:rPr lang="en-US" dirty="0"/>
              <a:t>} </a:t>
            </a:r>
            <a:r>
              <a:rPr lang="ru-RU" dirty="0"/>
              <a:t>равный </a:t>
            </a:r>
            <a:r>
              <a:rPr lang="en-US" dirty="0"/>
              <a:t>{0,x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,x</a:t>
            </a:r>
            <a:r>
              <a:rPr lang="ru-RU" baseline="-25000" dirty="0"/>
              <a:t>4</a:t>
            </a:r>
            <a:r>
              <a:rPr lang="en-US" dirty="0"/>
              <a:t>}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24459828"/>
              </p:ext>
            </p:extLst>
          </p:nvPr>
        </p:nvGraphicFramePr>
        <p:xfrm>
          <a:off x="838200" y="1825625"/>
          <a:ext cx="204354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  <a:gridCol w="408735">
                  <a:extLst>
                    <a:ext uri="{9D8B030D-6E8A-4147-A177-3AD203B41FA5}">
                      <a16:colId xmlns:a16="http://schemas.microsoft.com/office/drawing/2014/main" val="306268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ru-RU" baseline="-25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BC8BD272-3564-4B78-95C7-F2F227E30A16}"/>
                  </a:ext>
                </a:extLst>
              </p14:cNvPr>
              <p14:cNvContentPartPr/>
              <p14:nvPr/>
            </p14:nvContentPartPr>
            <p14:xfrm>
              <a:off x="514856" y="2038602"/>
              <a:ext cx="821520" cy="112248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BC8BD272-3564-4B78-95C7-F2F227E30A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56" y="2029602"/>
                <a:ext cx="839160" cy="11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9E0DF706-F4F1-4806-8BB2-28BA8AD21994}"/>
                  </a:ext>
                </a:extLst>
              </p14:cNvPr>
              <p14:cNvContentPartPr/>
              <p14:nvPr/>
            </p14:nvContentPartPr>
            <p14:xfrm>
              <a:off x="1962776" y="2526762"/>
              <a:ext cx="1040400" cy="6753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9E0DF706-F4F1-4806-8BB2-28BA8AD219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4136" y="2518122"/>
                <a:ext cx="1058040" cy="69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6469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Консенсус с удалением конфликтов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4"/>
            <a:ext cx="9215718" cy="4906870"/>
          </a:xfrm>
        </p:spPr>
        <p:txBody>
          <a:bodyPr>
            <a:normAutofit/>
          </a:bodyPr>
          <a:lstStyle/>
          <a:p>
            <a:r>
              <a:rPr lang="ru-RU" dirty="0"/>
              <a:t>Если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в списке состояний существует состояние </a:t>
            </a:r>
            <a:r>
              <a:rPr lang="en-US" dirty="0"/>
              <a:t>{0,x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</a:t>
            </a:r>
            <a:r>
              <a:rPr lang="ru-RU" dirty="0"/>
              <a:t>, а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ru-RU" baseline="-25000" dirty="0"/>
              <a:t>4</a:t>
            </a:r>
            <a:r>
              <a:rPr lang="en-US" dirty="0"/>
              <a:t>,x</a:t>
            </a:r>
            <a:r>
              <a:rPr lang="ru-RU" baseline="-25000" dirty="0"/>
              <a:t>5</a:t>
            </a:r>
            <a:r>
              <a:rPr lang="en-US" dirty="0"/>
              <a:t>} </a:t>
            </a:r>
            <a:r>
              <a:rPr lang="ru-RU" dirty="0"/>
              <a:t>существуют два состояния </a:t>
            </a:r>
            <a:r>
              <a:rPr lang="en-US" dirty="0"/>
              <a:t>{0,x</a:t>
            </a:r>
            <a:r>
              <a:rPr lang="ru-RU" baseline="-25000" dirty="0"/>
              <a:t>4</a:t>
            </a:r>
            <a:r>
              <a:rPr lang="en-US" dirty="0"/>
              <a:t>,</a:t>
            </a:r>
            <a:r>
              <a:rPr lang="ru-RU" dirty="0"/>
              <a:t>0</a:t>
            </a:r>
            <a:r>
              <a:rPr lang="en-US" dirty="0"/>
              <a:t>}</a:t>
            </a:r>
            <a:r>
              <a:rPr lang="ru-RU" dirty="0"/>
              <a:t> и </a:t>
            </a:r>
            <a:r>
              <a:rPr lang="en-US" dirty="0"/>
              <a:t>{0,x</a:t>
            </a:r>
            <a:r>
              <a:rPr lang="ru-RU" baseline="-25000" dirty="0"/>
              <a:t>4</a:t>
            </a:r>
            <a:r>
              <a:rPr lang="en-US" dirty="0"/>
              <a:t>,</a:t>
            </a:r>
            <a:r>
              <a:rPr lang="ru-RU" dirty="0"/>
              <a:t>1</a:t>
            </a:r>
            <a:r>
              <a:rPr lang="en-US" dirty="0"/>
              <a:t>}</a:t>
            </a:r>
            <a:r>
              <a:rPr lang="ru-RU" dirty="0"/>
              <a:t>, то состояния сочетаний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и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ru-RU" baseline="-25000" dirty="0"/>
              <a:t>4</a:t>
            </a:r>
            <a:r>
              <a:rPr lang="en-US" dirty="0"/>
              <a:t>,x</a:t>
            </a:r>
            <a:r>
              <a:rPr lang="ru-RU" baseline="-25000" dirty="0"/>
              <a:t>5</a:t>
            </a:r>
            <a:r>
              <a:rPr lang="en-US" dirty="0"/>
              <a:t>} </a:t>
            </a:r>
            <a:r>
              <a:rPr lang="ru-RU" dirty="0"/>
              <a:t>совместны и результатом их совместности является набор значений переменных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,x</a:t>
            </a:r>
            <a:r>
              <a:rPr lang="ru-RU" baseline="-25000" dirty="0"/>
              <a:t>4</a:t>
            </a:r>
            <a:r>
              <a:rPr lang="en-US" dirty="0"/>
              <a:t>} </a:t>
            </a:r>
            <a:r>
              <a:rPr lang="ru-RU" dirty="0"/>
              <a:t>равный </a:t>
            </a:r>
            <a:r>
              <a:rPr lang="en-US" dirty="0"/>
              <a:t>{0,x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,x</a:t>
            </a:r>
            <a:r>
              <a:rPr lang="ru-RU" baseline="-25000" dirty="0"/>
              <a:t>4</a:t>
            </a:r>
            <a:r>
              <a:rPr lang="en-US" dirty="0"/>
              <a:t>}</a:t>
            </a:r>
          </a:p>
          <a:p>
            <a:r>
              <a:rPr lang="ru-RU" dirty="0"/>
              <a:t>Значение исследуемого состояния в данной ситуации расширяется на </a:t>
            </a:r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ru-RU" dirty="0"/>
              <a:t>, так как в обоих состояниях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ru-RU" baseline="-25000" dirty="0"/>
              <a:t>4</a:t>
            </a:r>
            <a:r>
              <a:rPr lang="en-US" dirty="0"/>
              <a:t>,x</a:t>
            </a:r>
            <a:r>
              <a:rPr lang="ru-RU" baseline="-25000" dirty="0"/>
              <a:t>5</a:t>
            </a:r>
            <a:r>
              <a:rPr lang="en-US" dirty="0"/>
              <a:t>}</a:t>
            </a:r>
            <a:r>
              <a:rPr lang="ru-RU" dirty="0"/>
              <a:t> оно имеет одинаковое значение, а на </a:t>
            </a:r>
            <a:r>
              <a:rPr lang="en-US" dirty="0"/>
              <a:t>x</a:t>
            </a:r>
            <a:r>
              <a:rPr lang="ru-RU" baseline="-25000" dirty="0"/>
              <a:t>5</a:t>
            </a:r>
            <a:r>
              <a:rPr lang="ru-RU" dirty="0"/>
              <a:t> не расширяется, так как значение </a:t>
            </a:r>
            <a:r>
              <a:rPr lang="en-US" dirty="0"/>
              <a:t>x</a:t>
            </a:r>
            <a:r>
              <a:rPr lang="ru-RU" baseline="-25000" dirty="0"/>
              <a:t>5</a:t>
            </a:r>
            <a:r>
              <a:rPr lang="en-US" dirty="0"/>
              <a:t> </a:t>
            </a:r>
            <a:r>
              <a:rPr lang="ru-RU" dirty="0"/>
              <a:t>находится в состоянии квантовой неопределенности и может принимать оба значения.</a:t>
            </a:r>
          </a:p>
        </p:txBody>
      </p:sp>
      <p:graphicFrame>
        <p:nvGraphicFramePr>
          <p:cNvPr id="7" name="Объект 4">
            <a:extLst>
              <a:ext uri="{FF2B5EF4-FFF2-40B4-BE49-F238E27FC236}">
                <a16:creationId xmlns:a16="http://schemas.microsoft.com/office/drawing/2014/main" id="{97FABF8B-1E41-4A2B-B76C-6D54AA6488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242874"/>
              </p:ext>
            </p:extLst>
          </p:nvPr>
        </p:nvGraphicFramePr>
        <p:xfrm>
          <a:off x="838200" y="1825625"/>
          <a:ext cx="204354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  <a:gridCol w="408735">
                  <a:extLst>
                    <a:ext uri="{9D8B030D-6E8A-4147-A177-3AD203B41FA5}">
                      <a16:colId xmlns:a16="http://schemas.microsoft.com/office/drawing/2014/main" val="306268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ru-RU" baseline="-25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B152A086-4E05-45BC-B960-E146A3AD51E1}"/>
                  </a:ext>
                </a:extLst>
              </p14:cNvPr>
              <p14:cNvContentPartPr/>
              <p14:nvPr/>
            </p14:nvContentPartPr>
            <p14:xfrm>
              <a:off x="514856" y="2038602"/>
              <a:ext cx="821520" cy="112248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B152A086-4E05-45BC-B960-E146A3AD51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56" y="2029602"/>
                <a:ext cx="839160" cy="11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A2DCE8BA-9B0E-4C20-A872-5F86256E6513}"/>
                  </a:ext>
                </a:extLst>
              </p14:cNvPr>
              <p14:cNvContentPartPr/>
              <p14:nvPr/>
            </p14:nvContentPartPr>
            <p14:xfrm>
              <a:off x="1962776" y="2526762"/>
              <a:ext cx="1040400" cy="6753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A2DCE8BA-9B0E-4C20-A872-5F86256E65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4136" y="2518122"/>
                <a:ext cx="1058040" cy="69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6104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Консенсус с удалением конфликтов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4"/>
            <a:ext cx="9215718" cy="4906870"/>
          </a:xfrm>
        </p:spPr>
        <p:txBody>
          <a:bodyPr>
            <a:normAutofit/>
          </a:bodyPr>
          <a:lstStyle/>
          <a:p>
            <a:r>
              <a:rPr lang="ru-RU" dirty="0"/>
              <a:t>Если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в списке состояний существует состояние </a:t>
            </a:r>
            <a:r>
              <a:rPr lang="en-US" dirty="0"/>
              <a:t>{0,x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</a:t>
            </a:r>
            <a:r>
              <a:rPr lang="ru-RU" dirty="0"/>
              <a:t>, а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ru-RU" baseline="-25000" dirty="0"/>
              <a:t>4</a:t>
            </a:r>
            <a:r>
              <a:rPr lang="en-US" dirty="0"/>
              <a:t>,x</a:t>
            </a:r>
            <a:r>
              <a:rPr lang="ru-RU" baseline="-25000" dirty="0"/>
              <a:t>5</a:t>
            </a:r>
            <a:r>
              <a:rPr lang="en-US" dirty="0"/>
              <a:t>} </a:t>
            </a:r>
            <a:r>
              <a:rPr lang="ru-RU" dirty="0"/>
              <a:t>одновременно существуют три или четыре состояния </a:t>
            </a:r>
            <a:r>
              <a:rPr lang="en-US" dirty="0"/>
              <a:t>{0,</a:t>
            </a:r>
            <a:r>
              <a:rPr lang="ru-RU" dirty="0"/>
              <a:t>0</a:t>
            </a:r>
            <a:r>
              <a:rPr lang="en-US" dirty="0"/>
              <a:t>,</a:t>
            </a:r>
            <a:r>
              <a:rPr lang="ru-RU" dirty="0"/>
              <a:t>0</a:t>
            </a:r>
            <a:r>
              <a:rPr lang="en-US" dirty="0"/>
              <a:t>}</a:t>
            </a:r>
            <a:r>
              <a:rPr lang="ru-RU" dirty="0"/>
              <a:t>, </a:t>
            </a:r>
            <a:r>
              <a:rPr lang="en-US" dirty="0"/>
              <a:t>{0,</a:t>
            </a:r>
            <a:r>
              <a:rPr lang="ru-RU" dirty="0"/>
              <a:t>0</a:t>
            </a:r>
            <a:r>
              <a:rPr lang="en-US" dirty="0"/>
              <a:t>,</a:t>
            </a:r>
            <a:r>
              <a:rPr lang="ru-RU" dirty="0"/>
              <a:t>1</a:t>
            </a:r>
            <a:r>
              <a:rPr lang="en-US" dirty="0"/>
              <a:t>}</a:t>
            </a:r>
            <a:r>
              <a:rPr lang="ru-RU" dirty="0"/>
              <a:t>, </a:t>
            </a:r>
            <a:r>
              <a:rPr lang="en-US" dirty="0"/>
              <a:t>{0,</a:t>
            </a:r>
            <a:r>
              <a:rPr lang="ru-RU" dirty="0"/>
              <a:t>1</a:t>
            </a:r>
            <a:r>
              <a:rPr lang="en-US" dirty="0"/>
              <a:t>,</a:t>
            </a:r>
            <a:r>
              <a:rPr lang="ru-RU" dirty="0"/>
              <a:t>0</a:t>
            </a:r>
            <a:r>
              <a:rPr lang="en-US" dirty="0"/>
              <a:t>}</a:t>
            </a:r>
            <a:r>
              <a:rPr lang="ru-RU" dirty="0"/>
              <a:t> , </a:t>
            </a:r>
            <a:r>
              <a:rPr lang="en-US" dirty="0"/>
              <a:t>{0,</a:t>
            </a:r>
            <a:r>
              <a:rPr lang="ru-RU" dirty="0"/>
              <a:t>1</a:t>
            </a:r>
            <a:r>
              <a:rPr lang="en-US" dirty="0"/>
              <a:t>,1} </a:t>
            </a:r>
            <a:r>
              <a:rPr lang="ru-RU" dirty="0"/>
              <a:t>, то состояния сочетаний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и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ru-RU" baseline="-25000" dirty="0"/>
              <a:t>4</a:t>
            </a:r>
            <a:r>
              <a:rPr lang="en-US" dirty="0"/>
              <a:t>,x</a:t>
            </a:r>
            <a:r>
              <a:rPr lang="ru-RU" baseline="-25000" dirty="0"/>
              <a:t>5</a:t>
            </a:r>
            <a:r>
              <a:rPr lang="en-US" dirty="0"/>
              <a:t>} </a:t>
            </a:r>
            <a:r>
              <a:rPr lang="ru-RU" dirty="0"/>
              <a:t>совместны и результатом их совместности является набор значений переменных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равный </a:t>
            </a:r>
            <a:r>
              <a:rPr lang="en-US" dirty="0"/>
              <a:t>{0,x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</a:t>
            </a:r>
          </a:p>
          <a:p>
            <a:r>
              <a:rPr lang="ru-RU" dirty="0"/>
              <a:t>Значение исследуемого состояния в данной ситуации не расширяется так как значения переменных </a:t>
            </a:r>
            <a:r>
              <a:rPr lang="en-US" dirty="0"/>
              <a:t>x</a:t>
            </a:r>
            <a:r>
              <a:rPr lang="ru-RU" baseline="-25000" dirty="0"/>
              <a:t>4 </a:t>
            </a:r>
            <a:r>
              <a:rPr lang="ru-RU" dirty="0"/>
              <a:t>и </a:t>
            </a:r>
            <a:r>
              <a:rPr lang="en-US" dirty="0"/>
              <a:t>x</a:t>
            </a:r>
            <a:r>
              <a:rPr lang="ru-RU" baseline="-25000" dirty="0"/>
              <a:t>5</a:t>
            </a:r>
            <a:r>
              <a:rPr lang="en-US" dirty="0"/>
              <a:t> </a:t>
            </a:r>
            <a:r>
              <a:rPr lang="ru-RU" dirty="0"/>
              <a:t>находятся в состоянии квантовой неопределенности и могут принимать оба значения.</a:t>
            </a:r>
          </a:p>
        </p:txBody>
      </p:sp>
      <p:graphicFrame>
        <p:nvGraphicFramePr>
          <p:cNvPr id="7" name="Объект 4">
            <a:extLst>
              <a:ext uri="{FF2B5EF4-FFF2-40B4-BE49-F238E27FC236}">
                <a16:creationId xmlns:a16="http://schemas.microsoft.com/office/drawing/2014/main" id="{1D455CDA-A3F6-4D05-BBE3-BE4E61ECB4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746206"/>
              </p:ext>
            </p:extLst>
          </p:nvPr>
        </p:nvGraphicFramePr>
        <p:xfrm>
          <a:off x="838200" y="1825625"/>
          <a:ext cx="204354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  <a:gridCol w="408735">
                  <a:extLst>
                    <a:ext uri="{9D8B030D-6E8A-4147-A177-3AD203B41FA5}">
                      <a16:colId xmlns:a16="http://schemas.microsoft.com/office/drawing/2014/main" val="306268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ru-RU" baseline="-25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64F9087D-5C12-42BA-A39E-0D2C01F3AC46}"/>
                  </a:ext>
                </a:extLst>
              </p14:cNvPr>
              <p14:cNvContentPartPr/>
              <p14:nvPr/>
            </p14:nvContentPartPr>
            <p14:xfrm>
              <a:off x="725456" y="2561682"/>
              <a:ext cx="2121120" cy="93204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64F9087D-5C12-42BA-A39E-0D2C01F3AC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816" y="2553039"/>
                <a:ext cx="2138760" cy="9496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7679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Конечность алгоритма консенсуса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4"/>
            <a:ext cx="11246224" cy="4947211"/>
          </a:xfrm>
        </p:spPr>
        <p:txBody>
          <a:bodyPr>
            <a:normAutofit/>
          </a:bodyPr>
          <a:lstStyle/>
          <a:p>
            <a:r>
              <a:rPr lang="ru-RU" dirty="0"/>
              <a:t>Алгоритм консенсуса с удалением конфликтов конечен. Он завершается на итерации, в которой не осталось конфликтующих состояний. Так как на каждой итерации алгоритм удаляет как минимум одно несовместное состояние, то количество таких итераций не может превышать число возможных состояний, то есть </a:t>
            </a:r>
            <a:r>
              <a:rPr lang="en-US" dirty="0"/>
              <a:t>8n</a:t>
            </a:r>
            <a:r>
              <a:rPr lang="en-US" baseline="30000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436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Конечность алгоритма консенсуса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4"/>
            <a:ext cx="11246224" cy="4956176"/>
          </a:xfrm>
        </p:spPr>
        <p:txBody>
          <a:bodyPr>
            <a:normAutofit/>
          </a:bodyPr>
          <a:lstStyle/>
          <a:p>
            <a:r>
              <a:rPr lang="ru-RU" dirty="0"/>
              <a:t>Алгоритм консенсуса с удалением конфликтов конечен. Он завершается на итерации, в которой не осталось конфликтующих состояний. Так как на каждой итерации алгоритм удаляет как минимум одно несовместное состояние, то количество таких итераций не может превышать число возможных состояний, то есть </a:t>
            </a:r>
            <a:r>
              <a:rPr lang="en-US" dirty="0"/>
              <a:t>8n</a:t>
            </a:r>
            <a:r>
              <a:rPr lang="en-US" baseline="30000" dirty="0"/>
              <a:t>3</a:t>
            </a:r>
            <a:endParaRPr lang="ru-RU" dirty="0"/>
          </a:p>
          <a:p>
            <a:r>
              <a:rPr lang="ru-RU" dirty="0"/>
              <a:t>Алгоритм консенсуса с удалением конфликтов имеет </a:t>
            </a:r>
            <a:r>
              <a:rPr lang="ru-RU" dirty="0" err="1"/>
              <a:t>сложностьв</a:t>
            </a:r>
            <a:r>
              <a:rPr lang="ru-RU" dirty="0"/>
              <a:t> худшем случае </a:t>
            </a:r>
            <a:r>
              <a:rPr lang="en-US" dirty="0"/>
              <a:t>O(</a:t>
            </a:r>
            <a:r>
              <a:rPr lang="ru-RU" dirty="0"/>
              <a:t>64</a:t>
            </a:r>
            <a:r>
              <a:rPr lang="en-US" dirty="0"/>
              <a:t>n</a:t>
            </a:r>
            <a:r>
              <a:rPr lang="en-US" baseline="30000" dirty="0"/>
              <a:t>7</a:t>
            </a:r>
            <a:r>
              <a:rPr lang="en-US" dirty="0"/>
              <a:t>), </a:t>
            </a:r>
            <a:r>
              <a:rPr lang="ru-RU" dirty="0"/>
              <a:t>потому что исследование согласованности одного состояния при маске размером </a:t>
            </a:r>
            <a:r>
              <a:rPr lang="en-US" dirty="0"/>
              <a:t>n</a:t>
            </a:r>
            <a:r>
              <a:rPr lang="ru-RU" dirty="0"/>
              <a:t> в худшем случае занимает 8*</a:t>
            </a:r>
            <a:r>
              <a:rPr lang="en-US" dirty="0"/>
              <a:t>n</a:t>
            </a:r>
            <a:r>
              <a:rPr lang="ru-RU" dirty="0"/>
              <a:t>*</a:t>
            </a:r>
            <a:r>
              <a:rPr lang="en-US" dirty="0"/>
              <a:t>n</a:t>
            </a:r>
            <a:r>
              <a:rPr lang="ru-RU" baseline="30000" dirty="0"/>
              <a:t>3</a:t>
            </a:r>
            <a:r>
              <a:rPr lang="en-US" dirty="0"/>
              <a:t> </a:t>
            </a:r>
            <a:r>
              <a:rPr lang="ru-RU" dirty="0"/>
              <a:t>итераций, так как для вычисления каждого бита маски необходимо исследовать все 8</a:t>
            </a:r>
            <a:r>
              <a:rPr lang="en-US" dirty="0"/>
              <a:t>n</a:t>
            </a:r>
            <a:r>
              <a:rPr lang="en-US" baseline="30000" dirty="0"/>
              <a:t>3</a:t>
            </a:r>
            <a:r>
              <a:rPr lang="ru-RU" dirty="0"/>
              <a:t> состояний. При этом, если на очередной итерации по всем состояниям маска не изменилась, алгоритм завершается.</a:t>
            </a:r>
            <a:endParaRPr lang="ru-RU" baseline="30000" dirty="0"/>
          </a:p>
        </p:txBody>
      </p:sp>
    </p:spTree>
    <p:extLst>
      <p:ext uri="{BB962C8B-B14F-4D97-AF65-F5344CB8AC3E}">
        <p14:creationId xmlns:p14="http://schemas.microsoft.com/office/powerpoint/2010/main" val="383037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истинности трёх переменных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3DB1427-3F6E-4EE2-BC11-37C1E959F0F7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3212843" cy="341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45">
                  <a:extLst>
                    <a:ext uri="{9D8B030D-6E8A-4147-A177-3AD203B41FA5}">
                      <a16:colId xmlns:a16="http://schemas.microsoft.com/office/drawing/2014/main" val="2941955242"/>
                    </a:ext>
                  </a:extLst>
                </a:gridCol>
                <a:gridCol w="716295">
                  <a:extLst>
                    <a:ext uri="{9D8B030D-6E8A-4147-A177-3AD203B41FA5}">
                      <a16:colId xmlns:a16="http://schemas.microsoft.com/office/drawing/2014/main" val="3477095139"/>
                    </a:ext>
                  </a:extLst>
                </a:gridCol>
                <a:gridCol w="709945">
                  <a:extLst>
                    <a:ext uri="{9D8B030D-6E8A-4147-A177-3AD203B41FA5}">
                      <a16:colId xmlns:a16="http://schemas.microsoft.com/office/drawing/2014/main" val="3385174321"/>
                    </a:ext>
                  </a:extLst>
                </a:gridCol>
                <a:gridCol w="1076658">
                  <a:extLst>
                    <a:ext uri="{9D8B030D-6E8A-4147-A177-3AD203B41FA5}">
                      <a16:colId xmlns:a16="http://schemas.microsoft.com/office/drawing/2014/main" val="1268424387"/>
                    </a:ext>
                  </a:extLst>
                </a:gridCol>
              </a:tblGrid>
              <a:tr h="452718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(</a:t>
                      </a:r>
                      <a:r>
                        <a:rPr lang="en-US" baseline="-25000" dirty="0" err="1"/>
                        <a:t>a,b,c</a:t>
                      </a:r>
                      <a:r>
                        <a:rPr lang="en-US" baseline="-25000" dirty="0"/>
                        <a:t>)</a:t>
                      </a:r>
                      <a:endParaRPr lang="ru-RU" baseline="-25000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053135457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860759915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4150455708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1226323421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192077575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186080517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885220943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395735273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930205809"/>
                  </a:ext>
                </a:extLst>
              </a:tr>
            </a:tbl>
          </a:graphicData>
        </a:graphic>
      </p:graphicFrame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3070" y="1825625"/>
            <a:ext cx="7911354" cy="3415150"/>
          </a:xfrm>
        </p:spPr>
        <p:txBody>
          <a:bodyPr/>
          <a:lstStyle/>
          <a:p>
            <a:r>
              <a:rPr lang="ru-RU" dirty="0"/>
              <a:t>Таблица истинности функции трёх переменных тождественно равная 1</a:t>
            </a:r>
            <a:r>
              <a:rPr lang="en-US" dirty="0"/>
              <a:t> (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r>
              <a:rPr lang="en-US" dirty="0"/>
              <a:t>)</a:t>
            </a:r>
            <a:r>
              <a:rPr lang="ru-RU" dirty="0"/>
              <a:t> содержит 8 возможных состояний назначения переменных</a:t>
            </a:r>
          </a:p>
          <a:p>
            <a:r>
              <a:rPr lang="ru-RU" dirty="0"/>
              <a:t>Дана 3-КНФ формула от трёх переменных, например</a:t>
            </a:r>
            <a:r>
              <a:rPr lang="en-US" dirty="0"/>
              <a:t> </a:t>
            </a:r>
            <a:r>
              <a:rPr lang="en-US" dirty="0" err="1"/>
              <a:t>F</a:t>
            </a:r>
            <a:r>
              <a:rPr lang="en-US" baseline="-25000" dirty="0" err="1"/>
              <a:t>abc</a:t>
            </a:r>
            <a:r>
              <a:rPr lang="en-US" dirty="0"/>
              <a:t>= (¬a ∨ b ∨ c)</a:t>
            </a:r>
            <a:r>
              <a:rPr lang="ru-RU" dirty="0"/>
              <a:t>(</a:t>
            </a:r>
            <a:r>
              <a:rPr lang="en-US" dirty="0"/>
              <a:t>¬a ∨ b ∨ ¬c)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766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 алгоритма консенсуса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536699"/>
            <a:ext cx="10148047" cy="4956176"/>
          </a:xfrm>
        </p:spPr>
        <p:txBody>
          <a:bodyPr>
            <a:normAutofit/>
          </a:bodyPr>
          <a:lstStyle/>
          <a:p>
            <a:r>
              <a:rPr lang="ru-RU" dirty="0"/>
              <a:t>Результатом работы алгоритма консенсуса с удалением участников является набор согласованных состояний, являющийся суперпозицией всех возможных решений для данного 3-КНФ. То есть данный алгоритм является </a:t>
            </a:r>
            <a:r>
              <a:rPr lang="en-US" dirty="0"/>
              <a:t>ALL-3-SAT </a:t>
            </a:r>
            <a:r>
              <a:rPr lang="ru-RU" dirty="0"/>
              <a:t>решателем.</a:t>
            </a:r>
          </a:p>
        </p:txBody>
      </p:sp>
    </p:spTree>
    <p:extLst>
      <p:ext uri="{BB962C8B-B14F-4D97-AF65-F5344CB8AC3E}">
        <p14:creationId xmlns:p14="http://schemas.microsoft.com/office/powerpoint/2010/main" val="114852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 алгоритма консенсуса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536699"/>
            <a:ext cx="10148047" cy="4956176"/>
          </a:xfrm>
        </p:spPr>
        <p:txBody>
          <a:bodyPr>
            <a:normAutofit/>
          </a:bodyPr>
          <a:lstStyle/>
          <a:p>
            <a:r>
              <a:rPr lang="ru-RU" dirty="0"/>
              <a:t>Результатом работы алгоритма консенсуса с удалением участников является набор согласованных состояний, являющийся суперпозицией всех возможных решений для данного 3-КНФ. То есть данный алгоритм является </a:t>
            </a:r>
            <a:r>
              <a:rPr lang="en-US" dirty="0"/>
              <a:t>ALL-3-SAT </a:t>
            </a:r>
            <a:r>
              <a:rPr lang="ru-RU" dirty="0"/>
              <a:t>решателем.</a:t>
            </a:r>
          </a:p>
          <a:p>
            <a:r>
              <a:rPr lang="ru-RU" dirty="0"/>
              <a:t>Появление суперпозиции возможных решений объясним тем, что при расчете маски совместности состояний возникают неопределенные биты, которые невозможно установить. При построении бинарного дерева с ветвлением в данных точках мы получаем все возможные решения. Коллапс суперпозиции маски происходит в момент выбора направления ветвления при извлечении конкретного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3689076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ALL-3-SAT </a:t>
            </a:r>
            <a:r>
              <a:rPr lang="ru-RU" dirty="0"/>
              <a:t>за </a:t>
            </a:r>
            <a:r>
              <a:rPr lang="en-US" dirty="0"/>
              <a:t>O(n</a:t>
            </a:r>
            <a:r>
              <a:rPr lang="en-US" baseline="30000" dirty="0"/>
              <a:t>10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536699"/>
            <a:ext cx="10148047" cy="4956176"/>
          </a:xfrm>
        </p:spPr>
        <p:txBody>
          <a:bodyPr>
            <a:normAutofit/>
          </a:bodyPr>
          <a:lstStyle/>
          <a:p>
            <a:r>
              <a:rPr lang="ru-RU" dirty="0"/>
              <a:t>Набор согласованных состояний 3-КНФ формулы может быть использован для получения возможного решения за максимум 8</a:t>
            </a:r>
            <a:r>
              <a:rPr lang="en-US" dirty="0"/>
              <a:t>n</a:t>
            </a:r>
            <a:r>
              <a:rPr lang="en-US" baseline="30000" dirty="0"/>
              <a:t>3 </a:t>
            </a:r>
            <a:r>
              <a:rPr lang="ru-RU" dirty="0"/>
              <a:t>времени. Здесь надо понимать, что время получения всех решений не может быть меньше чем количество этих решений, то есть для пустой 3-КНФ время получения всех решений не может быть меньше чем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. </a:t>
            </a:r>
            <a:r>
              <a:rPr lang="ru-RU" dirty="0"/>
              <a:t>Общая максимальная сложность, включая выполнение алгоритма консенсуса составляет </a:t>
            </a:r>
            <a:r>
              <a:rPr lang="en-US" dirty="0"/>
              <a:t>O(</a:t>
            </a:r>
            <a:r>
              <a:rPr lang="ru-RU" dirty="0"/>
              <a:t>128</a:t>
            </a:r>
            <a:r>
              <a:rPr lang="en-US" dirty="0"/>
              <a:t>n</a:t>
            </a:r>
            <a:r>
              <a:rPr lang="en-US" baseline="30000" dirty="0"/>
              <a:t>10</a:t>
            </a:r>
            <a:r>
              <a:rPr lang="en-US" dirty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0859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ALL-3-SAT </a:t>
            </a:r>
            <a:r>
              <a:rPr lang="ru-RU" dirty="0"/>
              <a:t>за </a:t>
            </a:r>
            <a:r>
              <a:rPr lang="en-US" dirty="0"/>
              <a:t>O(n</a:t>
            </a:r>
            <a:r>
              <a:rPr lang="en-US" baseline="30000" dirty="0"/>
              <a:t>10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536699"/>
            <a:ext cx="10148047" cy="4956176"/>
          </a:xfrm>
        </p:spPr>
        <p:txBody>
          <a:bodyPr>
            <a:normAutofit/>
          </a:bodyPr>
          <a:lstStyle/>
          <a:p>
            <a:r>
              <a:rPr lang="ru-RU" dirty="0"/>
              <a:t>Набор согласованных состояний 3-КНФ формулы может быть использован для получения возможного решения за максимум 8</a:t>
            </a:r>
            <a:r>
              <a:rPr lang="en-US" dirty="0"/>
              <a:t>n</a:t>
            </a:r>
            <a:r>
              <a:rPr lang="en-US" baseline="30000" dirty="0"/>
              <a:t>3 </a:t>
            </a:r>
            <a:r>
              <a:rPr lang="ru-RU" dirty="0"/>
              <a:t>времени. Здесь надо понимать, что время получения всех решений не может быть меньше чем количество этих решений, то есть для пустой 3-КНФ время получения всех решений не может быть меньше чем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. </a:t>
            </a:r>
            <a:r>
              <a:rPr lang="ru-RU" dirty="0"/>
              <a:t>Общая максимальная сложность, включая выполнение алгоритма консенсуса составляет </a:t>
            </a:r>
            <a:r>
              <a:rPr lang="en-US" dirty="0"/>
              <a:t>O(</a:t>
            </a:r>
            <a:r>
              <a:rPr lang="ru-RU" dirty="0"/>
              <a:t>128</a:t>
            </a:r>
            <a:r>
              <a:rPr lang="en-US" dirty="0"/>
              <a:t>n</a:t>
            </a:r>
            <a:r>
              <a:rPr lang="en-US" baseline="30000" dirty="0"/>
              <a:t>10</a:t>
            </a:r>
            <a:r>
              <a:rPr lang="en-US" dirty="0"/>
              <a:t>).</a:t>
            </a:r>
            <a:endParaRPr lang="ru-RU" dirty="0"/>
          </a:p>
          <a:p>
            <a:r>
              <a:rPr lang="ru-RU" dirty="0"/>
              <a:t>Для получения решения необходимо от первого возможного состояния, упорядочив их в определенном порядке, составить маску совместимости. </a:t>
            </a:r>
            <a:r>
              <a:rPr lang="ru-RU"/>
              <a:t>Если маска заполнена полностью, имеется единственное решение.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873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ALL-3-SAT </a:t>
            </a:r>
            <a:r>
              <a:rPr lang="ru-RU" dirty="0"/>
              <a:t>за </a:t>
            </a:r>
            <a:r>
              <a:rPr lang="en-US" dirty="0"/>
              <a:t>O(n</a:t>
            </a:r>
            <a:r>
              <a:rPr lang="en-US" baseline="30000" dirty="0"/>
              <a:t>10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536698"/>
            <a:ext cx="10148047" cy="5249583"/>
          </a:xfrm>
        </p:spPr>
        <p:txBody>
          <a:bodyPr>
            <a:normAutofit/>
          </a:bodyPr>
          <a:lstStyle/>
          <a:p>
            <a:r>
              <a:rPr lang="ru-RU" dirty="0"/>
              <a:t>Для получения решения необходимо от первого возможного состояния, упорядочив их в определенном порядке, составить маску совместимости. Если маска заполнена полностью, имеется единственное решение.</a:t>
            </a:r>
          </a:p>
          <a:p>
            <a:r>
              <a:rPr lang="ru-RU" dirty="0"/>
              <a:t>Если некоторые биты маски находятся в состоянии суперпозиции, необходимо самостоятельно выбрать направление разветвления и продолжить построение с точки перехода в выбранное состояние.</a:t>
            </a:r>
            <a:r>
              <a:rPr lang="en-US" dirty="0"/>
              <a:t> </a:t>
            </a:r>
            <a:r>
              <a:rPr lang="ru-RU" dirty="0"/>
              <a:t>Каждый раз, выбирая в точке ветвления другое состояние, мы получим другое решение. 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239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16AC7-12A0-4B8B-9DAC-882B35DC6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335" y="508560"/>
            <a:ext cx="8933330" cy="3341781"/>
          </a:xfrm>
        </p:spPr>
        <p:txBody>
          <a:bodyPr anchor="t">
            <a:normAutofit/>
          </a:bodyPr>
          <a:lstStyle/>
          <a:p>
            <a:pPr algn="ctr"/>
            <a:r>
              <a:rPr lang="ru-RU" dirty="0"/>
              <a:t>Полиномиальный алгоритм решения </a:t>
            </a:r>
            <a:r>
              <a:rPr lang="en-US" dirty="0"/>
              <a:t>NP</a:t>
            </a:r>
            <a:r>
              <a:rPr lang="ru-RU" dirty="0"/>
              <a:t>-сложных задач</a:t>
            </a:r>
            <a:br>
              <a:rPr lang="en-US" dirty="0"/>
            </a:br>
            <a:br>
              <a:rPr lang="en-US" dirty="0"/>
            </a:br>
            <a:r>
              <a:rPr lang="ru-RU" dirty="0"/>
              <a:t>Требуемое пространство </a:t>
            </a:r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</a:t>
            </a:r>
            <a:br>
              <a:rPr lang="en-US" dirty="0"/>
            </a:br>
            <a:r>
              <a:rPr lang="ru-RU" dirty="0"/>
              <a:t>Требуемое время</a:t>
            </a:r>
            <a:r>
              <a:rPr lang="en-US" dirty="0"/>
              <a:t> (MAX) O(n</a:t>
            </a:r>
            <a:r>
              <a:rPr lang="en-US" baseline="30000" dirty="0"/>
              <a:t>10</a:t>
            </a:r>
            <a:r>
              <a:rPr lang="en-US" dirty="0"/>
              <a:t>)</a:t>
            </a:r>
            <a:endParaRPr lang="ru-RU" baseline="30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FF25B8-35FB-4266-B6DE-A9AF10BB3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54272" y="4478710"/>
            <a:ext cx="5831540" cy="2195513"/>
          </a:xfrm>
        </p:spPr>
        <p:txBody>
          <a:bodyPr/>
          <a:lstStyle/>
          <a:p>
            <a:r>
              <a:rPr lang="ru-RU" dirty="0"/>
              <a:t>Голубин Роман Сергеевич</a:t>
            </a:r>
          </a:p>
          <a:p>
            <a:r>
              <a:rPr lang="ru-RU" dirty="0"/>
              <a:t>+79684497025</a:t>
            </a:r>
          </a:p>
          <a:p>
            <a:r>
              <a:rPr lang="en-US" dirty="0">
                <a:hlinkClick r:id="rId2"/>
              </a:rPr>
              <a:t>grominc@gmail.com</a:t>
            </a:r>
            <a:endParaRPr lang="en-US" dirty="0"/>
          </a:p>
          <a:p>
            <a:r>
              <a:rPr lang="en-US" dirty="0">
                <a:hlinkClick r:id="rId3"/>
              </a:rPr>
              <a:t>https://github.com/gromas/polysat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истинности трёх переменных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3DB1427-3F6E-4EE2-BC11-37C1E959F0F7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3212843" cy="341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45">
                  <a:extLst>
                    <a:ext uri="{9D8B030D-6E8A-4147-A177-3AD203B41FA5}">
                      <a16:colId xmlns:a16="http://schemas.microsoft.com/office/drawing/2014/main" val="2941955242"/>
                    </a:ext>
                  </a:extLst>
                </a:gridCol>
                <a:gridCol w="716295">
                  <a:extLst>
                    <a:ext uri="{9D8B030D-6E8A-4147-A177-3AD203B41FA5}">
                      <a16:colId xmlns:a16="http://schemas.microsoft.com/office/drawing/2014/main" val="3477095139"/>
                    </a:ext>
                  </a:extLst>
                </a:gridCol>
                <a:gridCol w="709945">
                  <a:extLst>
                    <a:ext uri="{9D8B030D-6E8A-4147-A177-3AD203B41FA5}">
                      <a16:colId xmlns:a16="http://schemas.microsoft.com/office/drawing/2014/main" val="3385174321"/>
                    </a:ext>
                  </a:extLst>
                </a:gridCol>
                <a:gridCol w="1076658">
                  <a:extLst>
                    <a:ext uri="{9D8B030D-6E8A-4147-A177-3AD203B41FA5}">
                      <a16:colId xmlns:a16="http://schemas.microsoft.com/office/drawing/2014/main" val="1268424387"/>
                    </a:ext>
                  </a:extLst>
                </a:gridCol>
              </a:tblGrid>
              <a:tr h="452718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(</a:t>
                      </a:r>
                      <a:r>
                        <a:rPr lang="en-US" baseline="-25000" dirty="0" err="1"/>
                        <a:t>a,b,c</a:t>
                      </a:r>
                      <a:r>
                        <a:rPr lang="en-US" baseline="-25000" dirty="0"/>
                        <a:t>)</a:t>
                      </a:r>
                      <a:endParaRPr lang="ru-RU" baseline="-25000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053135457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860759915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4150455708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1226323421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192077575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186080517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885220943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395735273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930205809"/>
                  </a:ext>
                </a:extLst>
              </a:tr>
            </a:tbl>
          </a:graphicData>
        </a:graphic>
      </p:graphicFrame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3070" y="1825625"/>
            <a:ext cx="7911354" cy="3415150"/>
          </a:xfrm>
        </p:spPr>
        <p:txBody>
          <a:bodyPr/>
          <a:lstStyle/>
          <a:p>
            <a:r>
              <a:rPr lang="ru-RU" dirty="0"/>
              <a:t>Таблица истинности функции трёх переменных тождественно равная 1</a:t>
            </a:r>
            <a:r>
              <a:rPr lang="en-US" dirty="0"/>
              <a:t> (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r>
              <a:rPr lang="en-US" dirty="0"/>
              <a:t>)</a:t>
            </a:r>
            <a:r>
              <a:rPr lang="ru-RU" dirty="0"/>
              <a:t> содержит 8 возможных состояний назначения переменных</a:t>
            </a:r>
          </a:p>
          <a:p>
            <a:r>
              <a:rPr lang="ru-RU" dirty="0"/>
              <a:t>Дана 3-КНФ формула от трёх переменных, например</a:t>
            </a:r>
            <a:r>
              <a:rPr lang="en-US" dirty="0"/>
              <a:t> </a:t>
            </a:r>
            <a:r>
              <a:rPr lang="en-US" dirty="0" err="1"/>
              <a:t>F</a:t>
            </a:r>
            <a:r>
              <a:rPr lang="en-US" baseline="-25000" dirty="0" err="1"/>
              <a:t>abc</a:t>
            </a:r>
            <a:r>
              <a:rPr lang="en-US" dirty="0"/>
              <a:t>= (¬a ∨ b ∨ c)</a:t>
            </a:r>
            <a:r>
              <a:rPr lang="ru-RU" dirty="0"/>
              <a:t>(</a:t>
            </a:r>
            <a:r>
              <a:rPr lang="en-US" dirty="0"/>
              <a:t>¬a ∨ b ∨ ¬c)</a:t>
            </a:r>
          </a:p>
          <a:p>
            <a:r>
              <a:rPr lang="ru-RU" dirty="0"/>
              <a:t>Конъюнкция 3-КНФ и </a:t>
            </a:r>
            <a:r>
              <a:rPr lang="en-US" dirty="0"/>
              <a:t>T</a:t>
            </a:r>
            <a:r>
              <a:rPr lang="ru-RU" dirty="0"/>
              <a:t> равна </a:t>
            </a:r>
            <a:r>
              <a:rPr lang="en-US" dirty="0"/>
              <a:t>3-</a:t>
            </a:r>
            <a:r>
              <a:rPr lang="ru-RU" dirty="0"/>
              <a:t>КНФ</a:t>
            </a:r>
          </a:p>
          <a:p>
            <a:r>
              <a:rPr lang="en-US" dirty="0" err="1"/>
              <a:t>F</a:t>
            </a:r>
            <a:r>
              <a:rPr lang="en-US" baseline="-25000" dirty="0" err="1"/>
              <a:t>abc</a:t>
            </a:r>
            <a:r>
              <a:rPr lang="en-US" baseline="-25000" dirty="0"/>
              <a:t>  </a:t>
            </a:r>
            <a:r>
              <a:rPr lang="en-US" dirty="0"/>
              <a:t>∧ 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r>
              <a:rPr lang="en-US" baseline="-25000" dirty="0"/>
              <a:t> </a:t>
            </a:r>
            <a:r>
              <a:rPr lang="en-US" dirty="0"/>
              <a:t>= (¬a ∨ b ∨ c)</a:t>
            </a:r>
            <a:r>
              <a:rPr lang="ru-RU" dirty="0"/>
              <a:t>(</a:t>
            </a:r>
            <a:r>
              <a:rPr lang="en-US" dirty="0"/>
              <a:t>¬a ∨ b ∨ ¬c)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348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истинности трёх переменных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3DB1427-3F6E-4EE2-BC11-37C1E959F0F7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3212843" cy="341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45">
                  <a:extLst>
                    <a:ext uri="{9D8B030D-6E8A-4147-A177-3AD203B41FA5}">
                      <a16:colId xmlns:a16="http://schemas.microsoft.com/office/drawing/2014/main" val="2941955242"/>
                    </a:ext>
                  </a:extLst>
                </a:gridCol>
                <a:gridCol w="716295">
                  <a:extLst>
                    <a:ext uri="{9D8B030D-6E8A-4147-A177-3AD203B41FA5}">
                      <a16:colId xmlns:a16="http://schemas.microsoft.com/office/drawing/2014/main" val="3477095139"/>
                    </a:ext>
                  </a:extLst>
                </a:gridCol>
                <a:gridCol w="709945">
                  <a:extLst>
                    <a:ext uri="{9D8B030D-6E8A-4147-A177-3AD203B41FA5}">
                      <a16:colId xmlns:a16="http://schemas.microsoft.com/office/drawing/2014/main" val="3385174321"/>
                    </a:ext>
                  </a:extLst>
                </a:gridCol>
                <a:gridCol w="1076658">
                  <a:extLst>
                    <a:ext uri="{9D8B030D-6E8A-4147-A177-3AD203B41FA5}">
                      <a16:colId xmlns:a16="http://schemas.microsoft.com/office/drawing/2014/main" val="1268424387"/>
                    </a:ext>
                  </a:extLst>
                </a:gridCol>
              </a:tblGrid>
              <a:tr h="452718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(</a:t>
                      </a:r>
                      <a:r>
                        <a:rPr lang="en-US" baseline="-25000" dirty="0" err="1"/>
                        <a:t>a,b,c</a:t>
                      </a:r>
                      <a:r>
                        <a:rPr lang="en-US" baseline="-25000" dirty="0"/>
                        <a:t>)</a:t>
                      </a:r>
                      <a:endParaRPr lang="ru-RU" baseline="-25000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053135457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860759915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4150455708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1226323421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192077575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186080517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885220943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395735273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930205809"/>
                  </a:ext>
                </a:extLst>
              </a:tr>
            </a:tbl>
          </a:graphicData>
        </a:graphic>
      </p:graphicFrame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3070" y="1825624"/>
            <a:ext cx="7911354" cy="4902387"/>
          </a:xfrm>
        </p:spPr>
        <p:txBody>
          <a:bodyPr>
            <a:normAutofit/>
          </a:bodyPr>
          <a:lstStyle/>
          <a:p>
            <a:r>
              <a:rPr lang="ru-RU" dirty="0"/>
              <a:t>Таблица истинности функции трёх переменных тождественно равная 1</a:t>
            </a:r>
            <a:r>
              <a:rPr lang="en-US" dirty="0"/>
              <a:t> (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r>
              <a:rPr lang="en-US" dirty="0"/>
              <a:t>) </a:t>
            </a:r>
            <a:r>
              <a:rPr lang="ru-RU" dirty="0"/>
              <a:t>содержит 8 возможных состояний назначения переменных</a:t>
            </a:r>
          </a:p>
          <a:p>
            <a:r>
              <a:rPr lang="ru-RU" dirty="0"/>
              <a:t>Дана 3-КНФ формула от трёх переменных, например</a:t>
            </a:r>
            <a:r>
              <a:rPr lang="en-US" dirty="0"/>
              <a:t> </a:t>
            </a:r>
            <a:r>
              <a:rPr lang="en-US" dirty="0" err="1"/>
              <a:t>F</a:t>
            </a:r>
            <a:r>
              <a:rPr lang="en-US" baseline="-25000" dirty="0" err="1"/>
              <a:t>abc</a:t>
            </a:r>
            <a:r>
              <a:rPr lang="en-US" dirty="0"/>
              <a:t>= (¬a ∨ b ∨ c)</a:t>
            </a:r>
            <a:r>
              <a:rPr lang="ru-RU" dirty="0"/>
              <a:t>(</a:t>
            </a:r>
            <a:r>
              <a:rPr lang="en-US" dirty="0"/>
              <a:t>¬a ∨ b ∨ ¬c)</a:t>
            </a:r>
          </a:p>
          <a:p>
            <a:r>
              <a:rPr lang="ru-RU" dirty="0"/>
              <a:t>Конъюнкция 3-КНФ и </a:t>
            </a:r>
            <a:r>
              <a:rPr lang="en-US" dirty="0"/>
              <a:t>T</a:t>
            </a:r>
            <a:r>
              <a:rPr lang="ru-RU" dirty="0"/>
              <a:t> равна </a:t>
            </a:r>
            <a:r>
              <a:rPr lang="en-US" dirty="0"/>
              <a:t>3-</a:t>
            </a:r>
            <a:r>
              <a:rPr lang="ru-RU" dirty="0"/>
              <a:t>КНФ</a:t>
            </a:r>
          </a:p>
          <a:p>
            <a:r>
              <a:rPr lang="en-US" dirty="0" err="1"/>
              <a:t>F</a:t>
            </a:r>
            <a:r>
              <a:rPr lang="en-US" baseline="-25000" dirty="0" err="1"/>
              <a:t>abc</a:t>
            </a:r>
            <a:r>
              <a:rPr lang="en-US" baseline="-25000" dirty="0"/>
              <a:t>  </a:t>
            </a:r>
            <a:r>
              <a:rPr lang="en-US" dirty="0"/>
              <a:t>∧ 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r>
              <a:rPr lang="en-US" baseline="-25000" dirty="0"/>
              <a:t> </a:t>
            </a:r>
            <a:r>
              <a:rPr lang="en-US" dirty="0"/>
              <a:t>= (¬a ∨ b ∨ c)</a:t>
            </a:r>
            <a:r>
              <a:rPr lang="ru-RU" dirty="0"/>
              <a:t>(</a:t>
            </a:r>
            <a:r>
              <a:rPr lang="en-US" dirty="0"/>
              <a:t>¬a ∨ b ∨ ¬c) </a:t>
            </a:r>
          </a:p>
          <a:p>
            <a:r>
              <a:rPr lang="ru-RU" dirty="0"/>
              <a:t>Сократим </a:t>
            </a:r>
            <a:r>
              <a:rPr lang="ru-RU" dirty="0" err="1"/>
              <a:t>клозы</a:t>
            </a:r>
            <a:r>
              <a:rPr lang="ru-RU" dirty="0"/>
              <a:t> 3-КНФ и состояния 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47885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истинности трёх переменных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3DB1427-3F6E-4EE2-BC11-37C1E959F0F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69945702"/>
              </p:ext>
            </p:extLst>
          </p:nvPr>
        </p:nvGraphicFramePr>
        <p:xfrm>
          <a:off x="838200" y="1825625"/>
          <a:ext cx="3212843" cy="341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45">
                  <a:extLst>
                    <a:ext uri="{9D8B030D-6E8A-4147-A177-3AD203B41FA5}">
                      <a16:colId xmlns:a16="http://schemas.microsoft.com/office/drawing/2014/main" val="2941955242"/>
                    </a:ext>
                  </a:extLst>
                </a:gridCol>
                <a:gridCol w="716295">
                  <a:extLst>
                    <a:ext uri="{9D8B030D-6E8A-4147-A177-3AD203B41FA5}">
                      <a16:colId xmlns:a16="http://schemas.microsoft.com/office/drawing/2014/main" val="3477095139"/>
                    </a:ext>
                  </a:extLst>
                </a:gridCol>
                <a:gridCol w="709945">
                  <a:extLst>
                    <a:ext uri="{9D8B030D-6E8A-4147-A177-3AD203B41FA5}">
                      <a16:colId xmlns:a16="http://schemas.microsoft.com/office/drawing/2014/main" val="3385174321"/>
                    </a:ext>
                  </a:extLst>
                </a:gridCol>
                <a:gridCol w="1076658">
                  <a:extLst>
                    <a:ext uri="{9D8B030D-6E8A-4147-A177-3AD203B41FA5}">
                      <a16:colId xmlns:a16="http://schemas.microsoft.com/office/drawing/2014/main" val="1268424387"/>
                    </a:ext>
                  </a:extLst>
                </a:gridCol>
              </a:tblGrid>
              <a:tr h="452718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(</a:t>
                      </a:r>
                      <a:r>
                        <a:rPr lang="en-US" baseline="-25000" dirty="0" err="1"/>
                        <a:t>a,b,c</a:t>
                      </a:r>
                      <a:r>
                        <a:rPr lang="en-US" baseline="-25000" dirty="0"/>
                        <a:t>)</a:t>
                      </a:r>
                      <a:endParaRPr lang="ru-RU" baseline="-25000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053135457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860759915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4150455708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1226323421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192077575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186080517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885220943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395735273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930205809"/>
                  </a:ext>
                </a:extLst>
              </a:tr>
            </a:tbl>
          </a:graphicData>
        </a:graphic>
      </p:graphicFrame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3070" y="1825624"/>
            <a:ext cx="7911354" cy="4956175"/>
          </a:xfrm>
        </p:spPr>
        <p:txBody>
          <a:bodyPr>
            <a:normAutofit/>
          </a:bodyPr>
          <a:lstStyle/>
          <a:p>
            <a:r>
              <a:rPr lang="ru-RU" dirty="0"/>
              <a:t>Таблица истинности функции трёх переменных тождественно равная 1</a:t>
            </a:r>
            <a:r>
              <a:rPr lang="en-US" dirty="0"/>
              <a:t> (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r>
              <a:rPr lang="en-US" dirty="0"/>
              <a:t>)</a:t>
            </a:r>
            <a:r>
              <a:rPr lang="ru-RU" dirty="0"/>
              <a:t> содержит 8 возможных состояний назначения переменных</a:t>
            </a:r>
          </a:p>
          <a:p>
            <a:r>
              <a:rPr lang="ru-RU" dirty="0"/>
              <a:t>Дана 3-КНФ формула от трёх переменных, например</a:t>
            </a:r>
            <a:r>
              <a:rPr lang="en-US" dirty="0"/>
              <a:t> </a:t>
            </a:r>
            <a:r>
              <a:rPr lang="en-US" dirty="0" err="1"/>
              <a:t>F</a:t>
            </a:r>
            <a:r>
              <a:rPr lang="en-US" baseline="-25000" dirty="0" err="1"/>
              <a:t>abc</a:t>
            </a:r>
            <a:r>
              <a:rPr lang="en-US" dirty="0"/>
              <a:t>= (¬a ∨ b ∨ c)</a:t>
            </a:r>
            <a:r>
              <a:rPr lang="ru-RU" dirty="0"/>
              <a:t>(</a:t>
            </a:r>
            <a:r>
              <a:rPr lang="en-US" dirty="0"/>
              <a:t>¬a ∨ b ∨ ¬c)</a:t>
            </a:r>
          </a:p>
          <a:p>
            <a:r>
              <a:rPr lang="ru-RU" dirty="0"/>
              <a:t>Конъюнкция 3-КНФ и </a:t>
            </a:r>
            <a:r>
              <a:rPr lang="en-US" dirty="0"/>
              <a:t>T</a:t>
            </a:r>
            <a:r>
              <a:rPr lang="ru-RU" dirty="0"/>
              <a:t> равна </a:t>
            </a:r>
            <a:r>
              <a:rPr lang="en-US" dirty="0"/>
              <a:t>3-</a:t>
            </a:r>
            <a:r>
              <a:rPr lang="ru-RU" dirty="0"/>
              <a:t>КНФ</a:t>
            </a:r>
          </a:p>
          <a:p>
            <a:r>
              <a:rPr lang="en-US" dirty="0" err="1"/>
              <a:t>F</a:t>
            </a:r>
            <a:r>
              <a:rPr lang="en-US" baseline="-25000" dirty="0" err="1"/>
              <a:t>abc</a:t>
            </a:r>
            <a:r>
              <a:rPr lang="en-US" baseline="-25000" dirty="0"/>
              <a:t>  </a:t>
            </a:r>
            <a:r>
              <a:rPr lang="en-US" dirty="0"/>
              <a:t>∧ 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strike="sngStrike" dirty="0"/>
              <a:t>(¬a ∨ b ∨ c)</a:t>
            </a:r>
            <a:r>
              <a:rPr lang="ru-RU" dirty="0"/>
              <a:t>(</a:t>
            </a:r>
            <a:r>
              <a:rPr lang="en-US" dirty="0"/>
              <a:t>¬a ∨ b ∨ ¬c) </a:t>
            </a:r>
          </a:p>
          <a:p>
            <a:r>
              <a:rPr lang="ru-RU" dirty="0"/>
              <a:t>Сократим </a:t>
            </a:r>
            <a:r>
              <a:rPr lang="ru-RU" dirty="0" err="1"/>
              <a:t>клозы</a:t>
            </a:r>
            <a:r>
              <a:rPr lang="ru-RU" dirty="0"/>
              <a:t> 3-КНФ и состояния 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1648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истинности трёх переменных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3DB1427-3F6E-4EE2-BC11-37C1E959F0F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22337189"/>
              </p:ext>
            </p:extLst>
          </p:nvPr>
        </p:nvGraphicFramePr>
        <p:xfrm>
          <a:off x="838200" y="1825625"/>
          <a:ext cx="3212843" cy="341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45">
                  <a:extLst>
                    <a:ext uri="{9D8B030D-6E8A-4147-A177-3AD203B41FA5}">
                      <a16:colId xmlns:a16="http://schemas.microsoft.com/office/drawing/2014/main" val="2941955242"/>
                    </a:ext>
                  </a:extLst>
                </a:gridCol>
                <a:gridCol w="716295">
                  <a:extLst>
                    <a:ext uri="{9D8B030D-6E8A-4147-A177-3AD203B41FA5}">
                      <a16:colId xmlns:a16="http://schemas.microsoft.com/office/drawing/2014/main" val="3477095139"/>
                    </a:ext>
                  </a:extLst>
                </a:gridCol>
                <a:gridCol w="709945">
                  <a:extLst>
                    <a:ext uri="{9D8B030D-6E8A-4147-A177-3AD203B41FA5}">
                      <a16:colId xmlns:a16="http://schemas.microsoft.com/office/drawing/2014/main" val="3385174321"/>
                    </a:ext>
                  </a:extLst>
                </a:gridCol>
                <a:gridCol w="1076658">
                  <a:extLst>
                    <a:ext uri="{9D8B030D-6E8A-4147-A177-3AD203B41FA5}">
                      <a16:colId xmlns:a16="http://schemas.microsoft.com/office/drawing/2014/main" val="1268424387"/>
                    </a:ext>
                  </a:extLst>
                </a:gridCol>
              </a:tblGrid>
              <a:tr h="452718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(</a:t>
                      </a:r>
                      <a:r>
                        <a:rPr lang="en-US" baseline="-25000" dirty="0" err="1"/>
                        <a:t>a,b,c</a:t>
                      </a:r>
                      <a:r>
                        <a:rPr lang="en-US" baseline="-25000" dirty="0"/>
                        <a:t>)</a:t>
                      </a:r>
                      <a:endParaRPr lang="ru-RU" baseline="-25000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053135457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860759915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4150455708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1226323421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192077575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186080517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885220943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395735273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930205809"/>
                  </a:ext>
                </a:extLst>
              </a:tr>
            </a:tbl>
          </a:graphicData>
        </a:graphic>
      </p:graphicFrame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3070" y="1825624"/>
            <a:ext cx="7911354" cy="4924799"/>
          </a:xfrm>
        </p:spPr>
        <p:txBody>
          <a:bodyPr/>
          <a:lstStyle/>
          <a:p>
            <a:r>
              <a:rPr lang="ru-RU" dirty="0"/>
              <a:t>Таблица истинности функции трёх переменных тождественно равная 1</a:t>
            </a:r>
            <a:r>
              <a:rPr lang="en-US" dirty="0"/>
              <a:t> (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r>
              <a:rPr lang="en-US" dirty="0"/>
              <a:t>)</a:t>
            </a:r>
            <a:r>
              <a:rPr lang="ru-RU" dirty="0"/>
              <a:t> содержит 8 возможных состояний назначения переменных</a:t>
            </a:r>
          </a:p>
          <a:p>
            <a:r>
              <a:rPr lang="ru-RU" dirty="0"/>
              <a:t>Дана 3-КНФ формула от трёх переменных, например</a:t>
            </a:r>
            <a:r>
              <a:rPr lang="en-US" dirty="0"/>
              <a:t> </a:t>
            </a:r>
            <a:r>
              <a:rPr lang="en-US" dirty="0" err="1"/>
              <a:t>F</a:t>
            </a:r>
            <a:r>
              <a:rPr lang="en-US" baseline="-25000" dirty="0" err="1"/>
              <a:t>abc</a:t>
            </a:r>
            <a:r>
              <a:rPr lang="en-US" dirty="0"/>
              <a:t>= (¬a ∨ b ∨ c)</a:t>
            </a:r>
            <a:r>
              <a:rPr lang="ru-RU" dirty="0"/>
              <a:t>(</a:t>
            </a:r>
            <a:r>
              <a:rPr lang="en-US" dirty="0"/>
              <a:t>¬a ∨ b ∨ ¬c)</a:t>
            </a:r>
          </a:p>
          <a:p>
            <a:r>
              <a:rPr lang="ru-RU" dirty="0"/>
              <a:t>Конъюнкция 3-КНФ и </a:t>
            </a:r>
            <a:r>
              <a:rPr lang="en-US" dirty="0"/>
              <a:t>T</a:t>
            </a:r>
            <a:r>
              <a:rPr lang="ru-RU" dirty="0"/>
              <a:t> равна </a:t>
            </a:r>
            <a:r>
              <a:rPr lang="en-US" dirty="0"/>
              <a:t>3-</a:t>
            </a:r>
            <a:r>
              <a:rPr lang="ru-RU" dirty="0"/>
              <a:t>КНФ</a:t>
            </a:r>
          </a:p>
          <a:p>
            <a:r>
              <a:rPr lang="en-US" dirty="0" err="1"/>
              <a:t>F</a:t>
            </a:r>
            <a:r>
              <a:rPr lang="en-US" baseline="-25000" dirty="0" err="1"/>
              <a:t>abc</a:t>
            </a:r>
            <a:r>
              <a:rPr lang="en-US" baseline="-25000" dirty="0"/>
              <a:t>  </a:t>
            </a:r>
            <a:r>
              <a:rPr lang="en-US" dirty="0"/>
              <a:t>∧ 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strike="sngStrike" dirty="0"/>
              <a:t>(¬a ∨ b ∨ c)</a:t>
            </a:r>
            <a:r>
              <a:rPr lang="ru-RU" strike="sngStrike" dirty="0"/>
              <a:t>(</a:t>
            </a:r>
            <a:r>
              <a:rPr lang="en-US" strike="sngStrike" dirty="0"/>
              <a:t>¬a ∨ b ∨ ¬c) </a:t>
            </a:r>
          </a:p>
          <a:p>
            <a:r>
              <a:rPr lang="ru-RU" dirty="0"/>
              <a:t>Сократим </a:t>
            </a:r>
            <a:r>
              <a:rPr lang="ru-RU" dirty="0" err="1"/>
              <a:t>клозы</a:t>
            </a:r>
            <a:r>
              <a:rPr lang="ru-RU" dirty="0"/>
              <a:t> 3-КНФ и состояния 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4792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истинности трёх переменных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3DB1427-3F6E-4EE2-BC11-37C1E959F0F7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3212843" cy="341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45">
                  <a:extLst>
                    <a:ext uri="{9D8B030D-6E8A-4147-A177-3AD203B41FA5}">
                      <a16:colId xmlns:a16="http://schemas.microsoft.com/office/drawing/2014/main" val="2941955242"/>
                    </a:ext>
                  </a:extLst>
                </a:gridCol>
                <a:gridCol w="716295">
                  <a:extLst>
                    <a:ext uri="{9D8B030D-6E8A-4147-A177-3AD203B41FA5}">
                      <a16:colId xmlns:a16="http://schemas.microsoft.com/office/drawing/2014/main" val="3477095139"/>
                    </a:ext>
                  </a:extLst>
                </a:gridCol>
                <a:gridCol w="709945">
                  <a:extLst>
                    <a:ext uri="{9D8B030D-6E8A-4147-A177-3AD203B41FA5}">
                      <a16:colId xmlns:a16="http://schemas.microsoft.com/office/drawing/2014/main" val="3385174321"/>
                    </a:ext>
                  </a:extLst>
                </a:gridCol>
                <a:gridCol w="1076658">
                  <a:extLst>
                    <a:ext uri="{9D8B030D-6E8A-4147-A177-3AD203B41FA5}">
                      <a16:colId xmlns:a16="http://schemas.microsoft.com/office/drawing/2014/main" val="1268424387"/>
                    </a:ext>
                  </a:extLst>
                </a:gridCol>
              </a:tblGrid>
              <a:tr h="452718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(</a:t>
                      </a:r>
                      <a:r>
                        <a:rPr lang="en-US" baseline="-25000" dirty="0" err="1"/>
                        <a:t>a,b,c</a:t>
                      </a:r>
                      <a:r>
                        <a:rPr lang="en-US" baseline="-25000" dirty="0"/>
                        <a:t>)</a:t>
                      </a:r>
                      <a:endParaRPr lang="ru-RU" baseline="-25000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053135457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860759915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4150455708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1226323421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192077575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186080517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885220943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395735273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930205809"/>
                  </a:ext>
                </a:extLst>
              </a:tr>
            </a:tbl>
          </a:graphicData>
        </a:graphic>
      </p:graphicFrame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3070" y="1825624"/>
            <a:ext cx="7911354" cy="5301317"/>
          </a:xfrm>
        </p:spPr>
        <p:txBody>
          <a:bodyPr>
            <a:normAutofit/>
          </a:bodyPr>
          <a:lstStyle/>
          <a:p>
            <a:r>
              <a:rPr lang="ru-RU" dirty="0"/>
              <a:t>Таблица истинности функции трёх переменных тождественно равная 1</a:t>
            </a:r>
            <a:r>
              <a:rPr lang="en-US" dirty="0"/>
              <a:t> (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r>
              <a:rPr lang="en-US" dirty="0"/>
              <a:t>)</a:t>
            </a:r>
            <a:r>
              <a:rPr lang="ru-RU" dirty="0"/>
              <a:t> содержит 8 возможных состояний назначения переменных</a:t>
            </a:r>
          </a:p>
          <a:p>
            <a:r>
              <a:rPr lang="ru-RU" dirty="0"/>
              <a:t>Дана 3-КНФ формула от трёх переменных, например</a:t>
            </a:r>
            <a:r>
              <a:rPr lang="en-US" dirty="0"/>
              <a:t> </a:t>
            </a:r>
            <a:r>
              <a:rPr lang="en-US" dirty="0" err="1"/>
              <a:t>F</a:t>
            </a:r>
            <a:r>
              <a:rPr lang="en-US" baseline="-25000" dirty="0" err="1"/>
              <a:t>abc</a:t>
            </a:r>
            <a:r>
              <a:rPr lang="en-US" dirty="0"/>
              <a:t>= (¬a ∨ b ∨ c)</a:t>
            </a:r>
            <a:r>
              <a:rPr lang="ru-RU" dirty="0"/>
              <a:t>(</a:t>
            </a:r>
            <a:r>
              <a:rPr lang="en-US" dirty="0"/>
              <a:t>¬a ∨ b ∨ ¬c)</a:t>
            </a:r>
          </a:p>
          <a:p>
            <a:r>
              <a:rPr lang="ru-RU" dirty="0"/>
              <a:t>Конъюнкция 3-КНФ и </a:t>
            </a:r>
            <a:r>
              <a:rPr lang="en-US" dirty="0"/>
              <a:t>T</a:t>
            </a:r>
            <a:r>
              <a:rPr lang="ru-RU" dirty="0"/>
              <a:t> равна </a:t>
            </a:r>
            <a:r>
              <a:rPr lang="en-US" dirty="0"/>
              <a:t>3-</a:t>
            </a:r>
            <a:r>
              <a:rPr lang="ru-RU" dirty="0"/>
              <a:t>КНФ</a:t>
            </a:r>
          </a:p>
          <a:p>
            <a:r>
              <a:rPr lang="en-US" dirty="0" err="1"/>
              <a:t>F</a:t>
            </a:r>
            <a:r>
              <a:rPr lang="en-US" baseline="-25000" dirty="0" err="1"/>
              <a:t>abc</a:t>
            </a:r>
            <a:r>
              <a:rPr lang="en-US" baseline="-25000" dirty="0"/>
              <a:t>  </a:t>
            </a:r>
            <a:r>
              <a:rPr lang="en-US" dirty="0"/>
              <a:t>∧ 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strike="sngStrike" dirty="0"/>
              <a:t>(¬a ∨ b ∨ c)</a:t>
            </a:r>
            <a:r>
              <a:rPr lang="ru-RU" strike="sngStrike" dirty="0"/>
              <a:t>(</a:t>
            </a:r>
            <a:r>
              <a:rPr lang="en-US" strike="sngStrike" dirty="0"/>
              <a:t>¬a ∨ b ∨ ¬c) </a:t>
            </a:r>
          </a:p>
          <a:p>
            <a:r>
              <a:rPr lang="ru-RU" dirty="0"/>
              <a:t>Сократим </a:t>
            </a:r>
            <a:r>
              <a:rPr lang="ru-RU" dirty="0" err="1"/>
              <a:t>клозы</a:t>
            </a:r>
            <a:r>
              <a:rPr lang="ru-RU" dirty="0"/>
              <a:t> 3-КНФ и состояния 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endParaRPr lang="en-US" baseline="-25000" dirty="0"/>
          </a:p>
          <a:p>
            <a:r>
              <a:rPr lang="ru-RU" dirty="0"/>
              <a:t>Оставшиеся в 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r>
              <a:rPr lang="en-US" dirty="0"/>
              <a:t> </a:t>
            </a:r>
            <a:r>
              <a:rPr lang="ru-RU" dirty="0"/>
              <a:t>состояния являются возможными локальными состояниями данной нам 3-КНФ формулы</a:t>
            </a:r>
            <a:r>
              <a:rPr lang="en-US" dirty="0"/>
              <a:t> </a:t>
            </a:r>
            <a:r>
              <a:rPr lang="en-US" dirty="0" err="1"/>
              <a:t>F</a:t>
            </a:r>
            <a:r>
              <a:rPr lang="en-US" baseline="-25000" dirty="0" err="1"/>
              <a:t>abc</a:t>
            </a:r>
            <a:r>
              <a:rPr lang="ru-RU" dirty="0"/>
              <a:t>.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395220A4-28DB-4313-B66C-1DA9D1D43462}"/>
                  </a:ext>
                </a:extLst>
              </p14:cNvPr>
              <p14:cNvContentPartPr/>
              <p14:nvPr/>
            </p14:nvContentPartPr>
            <p14:xfrm>
              <a:off x="936416" y="3531522"/>
              <a:ext cx="2646000" cy="1908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395220A4-28DB-4313-B66C-1DA9D1D434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776" y="3522882"/>
                <a:ext cx="26636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C2585B3E-53D5-40F1-8605-501DDCAFE870}"/>
                  </a:ext>
                </a:extLst>
              </p14:cNvPr>
              <p14:cNvContentPartPr/>
              <p14:nvPr/>
            </p14:nvContentPartPr>
            <p14:xfrm>
              <a:off x="985376" y="4297962"/>
              <a:ext cx="2732760" cy="504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C2585B3E-53D5-40F1-8605-501DDCAFE8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6736" y="4288962"/>
                <a:ext cx="2750400" cy="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3275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сочетания </a:t>
            </a:r>
            <a:r>
              <a:rPr lang="en-US" dirty="0"/>
              <a:t>3 </a:t>
            </a:r>
            <a:r>
              <a:rPr lang="ru-RU" dirty="0"/>
              <a:t>переменных по </a:t>
            </a:r>
            <a:r>
              <a:rPr lang="en-US" dirty="0"/>
              <a:t>n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4"/>
            <a:ext cx="9215718" cy="4942729"/>
          </a:xfrm>
        </p:spPr>
        <p:txBody>
          <a:bodyPr/>
          <a:lstStyle/>
          <a:p>
            <a:r>
              <a:rPr lang="ru-RU" dirty="0"/>
              <a:t>Для </a:t>
            </a:r>
            <a:r>
              <a:rPr lang="en-US" dirty="0"/>
              <a:t>n </a:t>
            </a:r>
            <a:r>
              <a:rPr lang="ru-RU" dirty="0"/>
              <a:t>переменных существует </a:t>
            </a:r>
            <a:r>
              <a:rPr lang="en-US" dirty="0"/>
              <a:t>n</a:t>
            </a:r>
            <a:r>
              <a:rPr lang="en-US" baseline="30000" dirty="0"/>
              <a:t>3</a:t>
            </a:r>
            <a:r>
              <a:rPr lang="en-US" dirty="0"/>
              <a:t>-3n</a:t>
            </a:r>
            <a:r>
              <a:rPr lang="en-US" baseline="30000" dirty="0"/>
              <a:t>2</a:t>
            </a:r>
            <a:r>
              <a:rPr lang="en-US" dirty="0"/>
              <a:t>+2n </a:t>
            </a:r>
            <a:r>
              <a:rPr lang="ru-RU" dirty="0"/>
              <a:t>возможных сочетаний из трёх переменных </a:t>
            </a:r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1002380"/>
              </p:ext>
            </p:extLst>
          </p:nvPr>
        </p:nvGraphicFramePr>
        <p:xfrm>
          <a:off x="838200" y="1825625"/>
          <a:ext cx="16348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1915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3352</Words>
  <Application>Microsoft Office PowerPoint</Application>
  <PresentationFormat>Широкоэкранный</PresentationFormat>
  <Paragraphs>714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Тема Office</vt:lpstr>
      <vt:lpstr>Полиномиальный алгоритм решения NP-сложных задач  Требуемое пространство O(n3) Требуемое время (MAX) O(n10)</vt:lpstr>
      <vt:lpstr>Таблица истинности трёх переменных</vt:lpstr>
      <vt:lpstr>Таблица истинности трёх переменных</vt:lpstr>
      <vt:lpstr>Таблица истинности трёх переменных</vt:lpstr>
      <vt:lpstr>Таблица истинности трёх переменных</vt:lpstr>
      <vt:lpstr>Таблица истинности трёх переменных</vt:lpstr>
      <vt:lpstr>Таблица истинности трёх переменных</vt:lpstr>
      <vt:lpstr>Таблица истинности трёх переменных</vt:lpstr>
      <vt:lpstr>Возможные сочетания 3 переменных по n</vt:lpstr>
      <vt:lpstr>Возможные сочетания 3 переменных по n</vt:lpstr>
      <vt:lpstr>Возможные сочетания 3 переменных по n</vt:lpstr>
      <vt:lpstr>Согласованность состояний</vt:lpstr>
      <vt:lpstr>Согласованность состояний</vt:lpstr>
      <vt:lpstr>Согласованность состояний</vt:lpstr>
      <vt:lpstr>Консенсус с удалением конфликтов</vt:lpstr>
      <vt:lpstr>Консенсус с удалением конфликтов</vt:lpstr>
      <vt:lpstr>Консенсус с удалением конфликтов</vt:lpstr>
      <vt:lpstr>Консенсус с удалением конфликтов</vt:lpstr>
      <vt:lpstr>Консенсус с удалением конфликтов</vt:lpstr>
      <vt:lpstr>Консенсус с удалением конфликтов</vt:lpstr>
      <vt:lpstr>Консенсус с удалением конфликтов</vt:lpstr>
      <vt:lpstr>Консенсус с удалением конфликтов</vt:lpstr>
      <vt:lpstr>Консенсус с удалением конфликтов</vt:lpstr>
      <vt:lpstr>Консенсус с удалением конфликтов</vt:lpstr>
      <vt:lpstr>Консенсус с удалением конфликтов</vt:lpstr>
      <vt:lpstr>Консенсус с удалением конфликтов</vt:lpstr>
      <vt:lpstr>Консенсус с удалением конфликтов</vt:lpstr>
      <vt:lpstr>Конечность алгоритма консенсуса</vt:lpstr>
      <vt:lpstr>Конечность алгоритма консенсуса</vt:lpstr>
      <vt:lpstr>Результат работы алгоритма консенсуса</vt:lpstr>
      <vt:lpstr>Результат работы алгоритма консенсуса</vt:lpstr>
      <vt:lpstr>ALL-3-SAT за O(n10)</vt:lpstr>
      <vt:lpstr>ALL-3-SAT за O(n10)</vt:lpstr>
      <vt:lpstr>ALL-3-SAT за O(n10)</vt:lpstr>
      <vt:lpstr>Полиномиальный алгоритм решения NP-сложных задач  Требуемое пространство O(n3) Требуемое время (MAX) O(n10)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Таблица истинности трёх переменных</dc:title>
  <dc:creator>Голубин Роман Сергеевич</dc:creator>
  <cp:lastModifiedBy>Голубин Роман Сергеевич</cp:lastModifiedBy>
  <cp:revision>59</cp:revision>
  <dcterms:created xsi:type="dcterms:W3CDTF">2021-10-06T10:40:58Z</dcterms:created>
  <dcterms:modified xsi:type="dcterms:W3CDTF">2021-10-06T22:22:23Z</dcterms:modified>
</cp:coreProperties>
</file>