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307" r:id="rId7"/>
    <p:sldId id="281" r:id="rId8"/>
    <p:sldId id="282" r:id="rId9"/>
    <p:sldId id="324" r:id="rId10"/>
    <p:sldId id="325" r:id="rId11"/>
    <p:sldId id="314" r:id="rId12"/>
    <p:sldId id="315" r:id="rId13"/>
    <p:sldId id="317" r:id="rId14"/>
    <p:sldId id="318" r:id="rId15"/>
    <p:sldId id="319" r:id="rId16"/>
    <p:sldId id="321"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082553-0837-4656-8E5E-2050B032F364}" v="2" dt="2024-07-20T12:55:54.585"/>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5388" autoAdjust="0"/>
  </p:normalViewPr>
  <p:slideViewPr>
    <p:cSldViewPr snapToGrid="0" snapToObjects="1">
      <p:cViewPr varScale="1">
        <p:scale>
          <a:sx n="45" d="100"/>
          <a:sy n="45" d="100"/>
        </p:scale>
        <p:origin x="53" y="76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kwith jaddu" userId="8052740263d5dfec" providerId="LiveId" clId="{1E082553-0837-4656-8E5E-2050B032F364}"/>
    <pc:docChg chg="undo custSel addSld delSld modSld">
      <pc:chgData name="rikwith jaddu" userId="8052740263d5dfec" providerId="LiveId" clId="{1E082553-0837-4656-8E5E-2050B032F364}" dt="2024-07-21T09:10:09.431" v="47" actId="27636"/>
      <pc:docMkLst>
        <pc:docMk/>
      </pc:docMkLst>
      <pc:sldChg chg="addSp modSp mod">
        <pc:chgData name="rikwith jaddu" userId="8052740263d5dfec" providerId="LiveId" clId="{1E082553-0837-4656-8E5E-2050B032F364}" dt="2024-07-21T09:10:09.431" v="47" actId="27636"/>
        <pc:sldMkLst>
          <pc:docMk/>
          <pc:sldMk cId="1941619646" sldId="317"/>
        </pc:sldMkLst>
        <pc:spChg chg="mod">
          <ac:chgData name="rikwith jaddu" userId="8052740263d5dfec" providerId="LiveId" clId="{1E082553-0837-4656-8E5E-2050B032F364}" dt="2024-07-21T09:10:09.431" v="47" actId="27636"/>
          <ac:spMkLst>
            <pc:docMk/>
            <pc:sldMk cId="1941619646" sldId="317"/>
            <ac:spMk id="5" creationId="{8902CBEA-DD04-5134-8E5A-02EC29B10A5A}"/>
          </ac:spMkLst>
        </pc:spChg>
        <pc:picChg chg="add mod">
          <ac:chgData name="rikwith jaddu" userId="8052740263d5dfec" providerId="LiveId" clId="{1E082553-0837-4656-8E5E-2050B032F364}" dt="2024-07-20T12:54:31.204" v="8" actId="14100"/>
          <ac:picMkLst>
            <pc:docMk/>
            <pc:sldMk cId="1941619646" sldId="317"/>
            <ac:picMk id="6" creationId="{2B6AF112-F839-8E2E-2AE7-250FACE4FC5B}"/>
          </ac:picMkLst>
        </pc:picChg>
      </pc:sldChg>
      <pc:sldChg chg="addSp modSp mod">
        <pc:chgData name="rikwith jaddu" userId="8052740263d5dfec" providerId="LiveId" clId="{1E082553-0837-4656-8E5E-2050B032F364}" dt="2024-07-20T12:56:12.296" v="14" actId="1076"/>
        <pc:sldMkLst>
          <pc:docMk/>
          <pc:sldMk cId="3969996159" sldId="319"/>
        </pc:sldMkLst>
        <pc:picChg chg="add mod">
          <ac:chgData name="rikwith jaddu" userId="8052740263d5dfec" providerId="LiveId" clId="{1E082553-0837-4656-8E5E-2050B032F364}" dt="2024-07-20T12:56:12.296" v="14" actId="1076"/>
          <ac:picMkLst>
            <pc:docMk/>
            <pc:sldMk cId="3969996159" sldId="319"/>
            <ac:picMk id="4" creationId="{D8506D37-53F5-69DC-17D8-7306E654639D}"/>
          </ac:picMkLst>
        </pc:picChg>
      </pc:sldChg>
      <pc:sldChg chg="add del">
        <pc:chgData name="rikwith jaddu" userId="8052740263d5dfec" providerId="LiveId" clId="{1E082553-0837-4656-8E5E-2050B032F364}" dt="2024-07-21T09:07:10.715" v="16" actId="2696"/>
        <pc:sldMkLst>
          <pc:docMk/>
          <pc:sldMk cId="3716968974" sldId="32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Customer Retention  for an Online Store</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CHURN PREDICTION MODEL</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
        <p:nvSpPr>
          <p:cNvPr id="5" name="Content Placeholder 4">
            <a:extLst>
              <a:ext uri="{FF2B5EF4-FFF2-40B4-BE49-F238E27FC236}">
                <a16:creationId xmlns:a16="http://schemas.microsoft.com/office/drawing/2014/main" id="{8902CBEA-DD04-5134-8E5A-02EC29B10A5A}"/>
              </a:ext>
            </a:extLst>
          </p:cNvPr>
          <p:cNvSpPr>
            <a:spLocks noGrp="1"/>
          </p:cNvSpPr>
          <p:nvPr>
            <p:ph sz="half" idx="1"/>
          </p:nvPr>
        </p:nvSpPr>
        <p:spPr>
          <a:xfrm>
            <a:off x="670560" y="2057020"/>
            <a:ext cx="7875549" cy="4390200"/>
          </a:xfrm>
        </p:spPr>
        <p:txBody>
          <a:bodyPr>
            <a:normAutofit lnSpcReduction="10000"/>
          </a:bodyPr>
          <a:lstStyle/>
          <a:p>
            <a:pPr marL="342900" indent="-342900">
              <a:buAutoNum type="arabicPeriod"/>
            </a:pPr>
            <a:r>
              <a:rPr lang="en-IN" dirty="0">
                <a:solidFill>
                  <a:schemeClr val="tx1"/>
                </a:solidFill>
              </a:rPr>
              <a:t>Feature Selection</a:t>
            </a:r>
          </a:p>
          <a:p>
            <a:r>
              <a:rPr lang="en-IN" dirty="0">
                <a:solidFill>
                  <a:schemeClr val="tx1"/>
                </a:solidFill>
              </a:rPr>
              <a:t>NPS, Loyalty Rate, Premium Users, CLV, Engagement Metrics.</a:t>
            </a:r>
          </a:p>
          <a:p>
            <a:r>
              <a:rPr lang="en-IN" dirty="0">
                <a:solidFill>
                  <a:schemeClr val="tx1"/>
                </a:solidFill>
              </a:rPr>
              <a:t>2. Model Training</a:t>
            </a:r>
          </a:p>
          <a:p>
            <a:r>
              <a:rPr lang="en-IN" dirty="0">
                <a:solidFill>
                  <a:schemeClr val="tx1"/>
                </a:solidFill>
              </a:rPr>
              <a:t>Algorithms: Logistic regression, random forests.</a:t>
            </a:r>
          </a:p>
          <a:p>
            <a:r>
              <a:rPr lang="en-IN" dirty="0">
                <a:solidFill>
                  <a:schemeClr val="tx1"/>
                </a:solidFill>
              </a:rPr>
              <a:t>Data: Historical customer data</a:t>
            </a:r>
          </a:p>
          <a:p>
            <a:r>
              <a:rPr lang="en-IN" dirty="0">
                <a:solidFill>
                  <a:schemeClr val="tx1"/>
                </a:solidFill>
              </a:rPr>
              <a:t>3. Model Evaluation</a:t>
            </a:r>
          </a:p>
          <a:p>
            <a:r>
              <a:rPr lang="en-IN" dirty="0">
                <a:solidFill>
                  <a:schemeClr val="tx1"/>
                </a:solidFill>
              </a:rPr>
              <a:t>Metrics: Accuracy, precision, recall, F1-score.</a:t>
            </a:r>
          </a:p>
          <a:p>
            <a:r>
              <a:rPr lang="en-IN" dirty="0">
                <a:solidFill>
                  <a:schemeClr val="tx1"/>
                </a:solidFill>
              </a:rPr>
              <a:t>4. Model Interpretation</a:t>
            </a:r>
          </a:p>
          <a:p>
            <a:r>
              <a:rPr lang="en-IN" dirty="0">
                <a:solidFill>
                  <a:schemeClr val="tx1"/>
                </a:solidFill>
              </a:rPr>
              <a:t>Identify key churn factors for targeted retention strategies.</a:t>
            </a:r>
          </a:p>
          <a:p>
            <a:r>
              <a:rPr lang="en-IN" dirty="0">
                <a:solidFill>
                  <a:schemeClr val="tx1"/>
                </a:solidFill>
              </a:rPr>
              <a:t>GRADIENT BOOSTING MODEL:</a:t>
            </a:r>
            <a:r>
              <a:rPr lang="en-US" dirty="0">
                <a:solidFill>
                  <a:schemeClr val="tx1"/>
                </a:solidFill>
              </a:rPr>
              <a:t>A Gradient Boosting model for customer retention predicts which customers are likely to churn by sequentially correcting errors from previous models, enabling targeted retention strategies such as personalized offers and improved customer service.</a:t>
            </a:r>
            <a:endParaRPr lang="en-IN" dirty="0">
              <a:solidFill>
                <a:schemeClr val="tx1"/>
              </a:solidFill>
            </a:endParaRPr>
          </a:p>
        </p:txBody>
      </p:sp>
      <p:pic>
        <p:nvPicPr>
          <p:cNvPr id="6" name="Picture 5">
            <a:extLst>
              <a:ext uri="{FF2B5EF4-FFF2-40B4-BE49-F238E27FC236}">
                <a16:creationId xmlns:a16="http://schemas.microsoft.com/office/drawing/2014/main" id="{2B6AF112-F839-8E2E-2AE7-250FACE4FC5B}"/>
              </a:ext>
            </a:extLst>
          </p:cNvPr>
          <p:cNvPicPr>
            <a:picLocks noChangeAspect="1"/>
          </p:cNvPicPr>
          <p:nvPr/>
        </p:nvPicPr>
        <p:blipFill>
          <a:blip r:embed="rId3"/>
          <a:stretch>
            <a:fillRect/>
          </a:stretch>
        </p:blipFill>
        <p:spPr>
          <a:xfrm>
            <a:off x="7668512" y="3860800"/>
            <a:ext cx="3757513" cy="2514237"/>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STRATEGIES FOR CUSTOMER RETENTION</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pPr marL="457200" indent="-457200">
              <a:buAutoNum type="arabicPeriod"/>
            </a:pPr>
            <a:r>
              <a:rPr lang="en-US" dirty="0">
                <a:solidFill>
                  <a:schemeClr val="tx1"/>
                </a:solidFill>
              </a:rPr>
              <a:t>Personalized Offers</a:t>
            </a:r>
          </a:p>
          <a:p>
            <a:pPr marL="342900" indent="-342900">
              <a:buFont typeface="Arial" panose="020B0604020202020204" pitchFamily="34" charset="0"/>
              <a:buChar char="•"/>
            </a:pPr>
            <a:r>
              <a:rPr lang="en-US" dirty="0">
                <a:solidFill>
                  <a:schemeClr val="tx1"/>
                </a:solidFill>
              </a:rPr>
              <a:t>Targeted discounts for high-risk customers</a:t>
            </a:r>
          </a:p>
          <a:p>
            <a:r>
              <a:rPr lang="en-US" dirty="0">
                <a:solidFill>
                  <a:schemeClr val="tx1"/>
                </a:solidFill>
              </a:rPr>
              <a:t>2. Loyalty Programs</a:t>
            </a:r>
          </a:p>
          <a:p>
            <a:pPr marL="342900" indent="-342900">
              <a:buFont typeface="Arial" panose="020B0604020202020204" pitchFamily="34" charset="0"/>
              <a:buChar char="•"/>
            </a:pPr>
            <a:r>
              <a:rPr lang="en-US" dirty="0">
                <a:solidFill>
                  <a:schemeClr val="tx1"/>
                </a:solidFill>
              </a:rPr>
              <a:t>Rewards for frequent shoppers.</a:t>
            </a:r>
          </a:p>
          <a:p>
            <a:r>
              <a:rPr lang="en-US" dirty="0">
                <a:solidFill>
                  <a:schemeClr val="tx1"/>
                </a:solidFill>
              </a:rPr>
              <a:t>3. Improved Customer Service</a:t>
            </a:r>
          </a:p>
          <a:p>
            <a:pPr marL="342900" indent="-342900">
              <a:buFont typeface="Arial" panose="020B0604020202020204" pitchFamily="34" charset="0"/>
              <a:buChar char="•"/>
            </a:pPr>
            <a:r>
              <a:rPr lang="en-US" dirty="0">
                <a:solidFill>
                  <a:schemeClr val="tx1"/>
                </a:solidFill>
              </a:rPr>
              <a:t>Quick issue resolution.</a:t>
            </a:r>
          </a:p>
          <a:p>
            <a:r>
              <a:rPr lang="en-US" dirty="0">
                <a:solidFill>
                  <a:schemeClr val="tx1"/>
                </a:solidFill>
              </a:rPr>
              <a:t>4. Engagement Strategies</a:t>
            </a:r>
          </a:p>
          <a:p>
            <a:pPr marL="342900" indent="-342900">
              <a:buFont typeface="Arial" panose="020B0604020202020204" pitchFamily="34" charset="0"/>
              <a:buChar char="•"/>
            </a:pPr>
            <a:r>
              <a:rPr lang="en-US" dirty="0">
                <a:solidFill>
                  <a:schemeClr val="tx1"/>
                </a:solidFill>
              </a:rPr>
              <a:t>Re-engage inactive customers.</a:t>
            </a:r>
          </a:p>
          <a:p>
            <a:r>
              <a:rPr lang="en-US" dirty="0">
                <a:solidFill>
                  <a:schemeClr val="tx1"/>
                </a:solidFill>
              </a:rPr>
              <a:t>5. Regular Communication</a:t>
            </a:r>
          </a:p>
          <a:p>
            <a:pPr marL="342900" indent="-342900">
              <a:buFont typeface="Arial" panose="020B0604020202020204" pitchFamily="34" charset="0"/>
              <a:buChar char="•"/>
            </a:pPr>
            <a:r>
              <a:rPr lang="en-US" dirty="0">
                <a:solidFill>
                  <a:schemeClr val="tx1"/>
                </a:solidFill>
              </a:rPr>
              <a:t>Keep customers informed.</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PERSONALIZED RETENTION STRATEGIES</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
        <p:nvSpPr>
          <p:cNvPr id="7" name="Content Placeholder 6">
            <a:extLst>
              <a:ext uri="{FF2B5EF4-FFF2-40B4-BE49-F238E27FC236}">
                <a16:creationId xmlns:a16="http://schemas.microsoft.com/office/drawing/2014/main" id="{51C2A332-D0D3-D350-1EA7-32C08DB85DFE}"/>
              </a:ext>
            </a:extLst>
          </p:cNvPr>
          <p:cNvSpPr>
            <a:spLocks noGrp="1"/>
          </p:cNvSpPr>
          <p:nvPr>
            <p:ph sz="half" idx="1"/>
          </p:nvPr>
        </p:nvSpPr>
        <p:spPr>
          <a:xfrm>
            <a:off x="457200" y="2070057"/>
            <a:ext cx="10975847" cy="3983551"/>
          </a:xfrm>
        </p:spPr>
        <p:txBody>
          <a:bodyPr>
            <a:normAutofit/>
          </a:bodyPr>
          <a:lstStyle/>
          <a:p>
            <a:pPr marL="0" indent="0">
              <a:buNone/>
            </a:pPr>
            <a:r>
              <a:rPr lang="en-US" sz="2000" dirty="0">
                <a:solidFill>
                  <a:schemeClr val="tx1"/>
                </a:solidFill>
              </a:rPr>
              <a:t>1. Personalized Discounts</a:t>
            </a:r>
          </a:p>
          <a:p>
            <a:r>
              <a:rPr lang="en-US" sz="2000" dirty="0">
                <a:solidFill>
                  <a:schemeClr val="tx1"/>
                </a:solidFill>
              </a:rPr>
              <a:t>Targeted discounts based on purchase history.</a:t>
            </a:r>
          </a:p>
          <a:p>
            <a:pPr marL="0" indent="0">
              <a:buNone/>
            </a:pPr>
            <a:r>
              <a:rPr lang="en-US" sz="2000" dirty="0">
                <a:solidFill>
                  <a:schemeClr val="tx1"/>
                </a:solidFill>
              </a:rPr>
              <a:t>2. Loyalty Programs</a:t>
            </a:r>
          </a:p>
          <a:p>
            <a:r>
              <a:rPr lang="en-US" sz="2000" dirty="0">
                <a:solidFill>
                  <a:schemeClr val="tx1"/>
                </a:solidFill>
              </a:rPr>
              <a:t>Rewards for frequent shoppers.</a:t>
            </a:r>
          </a:p>
          <a:p>
            <a:pPr marL="0" indent="0">
              <a:buNone/>
            </a:pPr>
            <a:r>
              <a:rPr lang="en-US" sz="2000" dirty="0">
                <a:solidFill>
                  <a:schemeClr val="tx1"/>
                </a:solidFill>
              </a:rPr>
              <a:t>3. Exclusive Access</a:t>
            </a:r>
          </a:p>
          <a:p>
            <a:r>
              <a:rPr lang="en-US" sz="2000" dirty="0">
                <a:solidFill>
                  <a:schemeClr val="tx1"/>
                </a:solidFill>
              </a:rPr>
              <a:t>Early access to new products and sales.</a:t>
            </a:r>
          </a:p>
          <a:p>
            <a:pPr marL="0" indent="0">
              <a:buNone/>
            </a:pPr>
            <a:r>
              <a:rPr lang="en-US" sz="2000" dirty="0">
                <a:solidFill>
                  <a:schemeClr val="tx1"/>
                </a:solidFill>
              </a:rPr>
              <a:t>4. Improved Customer Support</a:t>
            </a:r>
          </a:p>
          <a:p>
            <a:r>
              <a:rPr lang="en-US" sz="2000" dirty="0">
                <a:solidFill>
                  <a:schemeClr val="tx1"/>
                </a:solidFill>
              </a:rPr>
              <a:t>Fast and effective issue resolution.</a:t>
            </a:r>
          </a:p>
          <a:p>
            <a:pPr marL="0" indent="0">
              <a:buNone/>
            </a:pPr>
            <a:r>
              <a:rPr lang="en-US" sz="2000" dirty="0">
                <a:solidFill>
                  <a:schemeClr val="tx1"/>
                </a:solidFill>
              </a:rPr>
              <a:t>5. Personalized Communication</a:t>
            </a:r>
          </a:p>
          <a:p>
            <a:r>
              <a:rPr lang="en-US" sz="2000" dirty="0">
                <a:solidFill>
                  <a:schemeClr val="tx1"/>
                </a:solidFill>
              </a:rPr>
              <a:t>Tailored emails and messages.</a:t>
            </a:r>
            <a:endParaRPr lang="en-IN" sz="2000" dirty="0">
              <a:solidFill>
                <a:schemeClr val="tx1"/>
              </a:solidFill>
            </a:endParaRPr>
          </a:p>
        </p:txBody>
      </p:sp>
      <p:pic>
        <p:nvPicPr>
          <p:cNvPr id="4" name="Picture 3">
            <a:extLst>
              <a:ext uri="{FF2B5EF4-FFF2-40B4-BE49-F238E27FC236}">
                <a16:creationId xmlns:a16="http://schemas.microsoft.com/office/drawing/2014/main" id="{D8506D37-53F5-69DC-17D8-7306E654639D}"/>
              </a:ext>
            </a:extLst>
          </p:cNvPr>
          <p:cNvPicPr>
            <a:picLocks noChangeAspect="1"/>
          </p:cNvPicPr>
          <p:nvPr/>
        </p:nvPicPr>
        <p:blipFill>
          <a:blip r:embed="rId3"/>
          <a:stretch>
            <a:fillRect/>
          </a:stretch>
        </p:blipFill>
        <p:spPr>
          <a:xfrm>
            <a:off x="6719880" y="2921424"/>
            <a:ext cx="4706146" cy="3132184"/>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4465137" y="193070"/>
            <a:ext cx="3662863" cy="999746"/>
          </a:xfrm>
        </p:spPr>
        <p:txBody>
          <a:bodyPr/>
          <a:lstStyle/>
          <a:p>
            <a:r>
              <a:rPr lang="en-US" dirty="0"/>
              <a:t>CONCLUSION</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13</a:t>
            </a:fld>
            <a:endParaRPr lang="en-US" dirty="0"/>
          </a:p>
        </p:txBody>
      </p:sp>
      <p:sp>
        <p:nvSpPr>
          <p:cNvPr id="5" name="Content Placeholder 4">
            <a:extLst>
              <a:ext uri="{FF2B5EF4-FFF2-40B4-BE49-F238E27FC236}">
                <a16:creationId xmlns:a16="http://schemas.microsoft.com/office/drawing/2014/main" id="{FB0DF2C5-8D4F-E49A-AFEE-5EF044CF869C}"/>
              </a:ext>
            </a:extLst>
          </p:cNvPr>
          <p:cNvSpPr>
            <a:spLocks noGrp="1"/>
          </p:cNvSpPr>
          <p:nvPr>
            <p:ph sz="half" idx="2"/>
          </p:nvPr>
        </p:nvSpPr>
        <p:spPr>
          <a:xfrm>
            <a:off x="805498" y="1260644"/>
            <a:ext cx="11200235" cy="5404286"/>
          </a:xfrm>
        </p:spPr>
        <p:txBody>
          <a:bodyPr>
            <a:normAutofit/>
          </a:bodyPr>
          <a:lstStyle/>
          <a:p>
            <a:pPr marL="0" indent="0">
              <a:buNone/>
            </a:pPr>
            <a:r>
              <a:rPr lang="en-US" sz="2000" dirty="0">
                <a:solidFill>
                  <a:schemeClr val="tx1"/>
                </a:solidFill>
              </a:rPr>
              <a:t>Summary</a:t>
            </a:r>
          </a:p>
          <a:p>
            <a:r>
              <a:rPr lang="en-US" sz="2000" dirty="0">
                <a:solidFill>
                  <a:schemeClr val="tx1"/>
                </a:solidFill>
              </a:rPr>
              <a:t>Predicted customer churn using data and machine learning.</a:t>
            </a:r>
          </a:p>
          <a:p>
            <a:r>
              <a:rPr lang="en-US" sz="2000" dirty="0">
                <a:solidFill>
                  <a:schemeClr val="tx1"/>
                </a:solidFill>
              </a:rPr>
              <a:t>Identified at-risk customers with key metrics.</a:t>
            </a:r>
          </a:p>
          <a:p>
            <a:pPr marL="0" indent="0">
              <a:buNone/>
            </a:pPr>
            <a:r>
              <a:rPr lang="en-US" sz="2000" dirty="0">
                <a:solidFill>
                  <a:schemeClr val="tx1"/>
                </a:solidFill>
              </a:rPr>
              <a:t>Impact</a:t>
            </a:r>
          </a:p>
          <a:p>
            <a:r>
              <a:rPr lang="en-US" sz="2000" dirty="0">
                <a:solidFill>
                  <a:schemeClr val="tx1"/>
                </a:solidFill>
              </a:rPr>
              <a:t>Implemented personalized retention strategies.</a:t>
            </a:r>
          </a:p>
          <a:p>
            <a:r>
              <a:rPr lang="en-US" sz="2000" dirty="0">
                <a:solidFill>
                  <a:schemeClr val="tx1"/>
                </a:solidFill>
              </a:rPr>
              <a:t>Increased satisfaction and reduced churn.</a:t>
            </a:r>
          </a:p>
          <a:p>
            <a:pPr marL="0" indent="0">
              <a:buNone/>
            </a:pPr>
            <a:r>
              <a:rPr lang="en-US" sz="2000" dirty="0">
                <a:solidFill>
                  <a:schemeClr val="tx1"/>
                </a:solidFill>
              </a:rPr>
              <a:t>Future Steps</a:t>
            </a:r>
          </a:p>
          <a:p>
            <a:r>
              <a:rPr lang="en-US" sz="2000" dirty="0">
                <a:solidFill>
                  <a:schemeClr val="tx1"/>
                </a:solidFill>
              </a:rPr>
              <a:t>Continuously monitor and refine strategies.</a:t>
            </a:r>
            <a:endParaRPr lang="en-IN" sz="2000" dirty="0">
              <a:solidFill>
                <a:schemeClr val="tx1"/>
              </a:solidFill>
            </a:endParaRPr>
          </a:p>
        </p:txBody>
      </p:sp>
    </p:spTree>
    <p:extLst>
      <p:ext uri="{BB962C8B-B14F-4D97-AF65-F5344CB8AC3E}">
        <p14:creationId xmlns:p14="http://schemas.microsoft.com/office/powerpoint/2010/main" val="249802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354668" y="1611782"/>
            <a:ext cx="5715000" cy="2727709"/>
          </a:xfrm>
        </p:spPr>
        <p:txBody>
          <a:bodyPr/>
          <a:lstStyle/>
          <a:p>
            <a:r>
              <a:rPr lang="en-US" sz="7200" dirty="0">
                <a:solidFill>
                  <a:schemeClr val="accent2">
                    <a:lumMod val="75000"/>
                  </a:schemeClr>
                </a:solidFill>
                <a:latin typeface="Algerian" panose="04020705040A02060702" pitchFamily="82" charset="0"/>
              </a:rPr>
              <a:t>Thank </a:t>
            </a:r>
            <a:br>
              <a:rPr lang="en-US" sz="7200" dirty="0">
                <a:solidFill>
                  <a:schemeClr val="accent2">
                    <a:lumMod val="75000"/>
                  </a:schemeClr>
                </a:solidFill>
                <a:latin typeface="Algerian" panose="04020705040A02060702" pitchFamily="82" charset="0"/>
              </a:rPr>
            </a:br>
            <a:r>
              <a:rPr lang="en-US" sz="7200" dirty="0">
                <a:solidFill>
                  <a:schemeClr val="accent2">
                    <a:lumMod val="75000"/>
                  </a:schemeClr>
                </a:solidFill>
                <a:latin typeface="Algerian" panose="04020705040A02060702" pitchFamily="82" charset="0"/>
              </a:rPr>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523999" y="291595"/>
            <a:ext cx="8834437" cy="1049525"/>
          </a:xfrm>
        </p:spPr>
        <p:txBody>
          <a:bodyPr/>
          <a:lstStyle/>
          <a:p>
            <a:r>
              <a:rPr lang="en-US" dirty="0"/>
              <a:t>COUSTOMER RETENTION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0" y="1858185"/>
            <a:ext cx="7254240" cy="3460575"/>
          </a:xfrm>
        </p:spPr>
        <p:txBody>
          <a:bodyPr/>
          <a:lstStyle/>
          <a:p>
            <a:r>
              <a:rPr lang="en-US" sz="2800" dirty="0">
                <a:solidFill>
                  <a:schemeClr val="accent2">
                    <a:lumMod val="75000"/>
                  </a:schemeClr>
                </a:solidFill>
              </a:rPr>
              <a:t>Customer retention is the practice of keeping existing customers engaged and loyal to a business through strategies that encourage repeat purchases and prevent them from switching to competitors.</a:t>
            </a:r>
          </a:p>
          <a:p>
            <a:pPr marL="342900" indent="-342900">
              <a:buFont typeface="Arial" panose="020B0604020202020204" pitchFamily="34" charset="0"/>
              <a:buChar char="•"/>
            </a:pPr>
            <a:endParaRPr lang="en-US" sz="2000" dirty="0"/>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2626868" y="-30480"/>
            <a:ext cx="7364984" cy="861060"/>
          </a:xfrm>
        </p:spPr>
        <p:txBody>
          <a:bodyPr/>
          <a:lstStyle/>
          <a:p>
            <a:r>
              <a:rPr lang="en-US" sz="2400" dirty="0"/>
              <a:t>DATA COLLECTION </a:t>
            </a:r>
          </a:p>
        </p:txBody>
      </p:sp>
      <p:sp>
        <p:nvSpPr>
          <p:cNvPr id="10" name="TextBox 9">
            <a:extLst>
              <a:ext uri="{FF2B5EF4-FFF2-40B4-BE49-F238E27FC236}">
                <a16:creationId xmlns:a16="http://schemas.microsoft.com/office/drawing/2014/main" id="{B7A6C05A-4239-32B3-CBCC-6E48E8987059}"/>
              </a:ext>
            </a:extLst>
          </p:cNvPr>
          <p:cNvSpPr txBox="1"/>
          <p:nvPr/>
        </p:nvSpPr>
        <p:spPr>
          <a:xfrm>
            <a:off x="0" y="830580"/>
            <a:ext cx="11399520" cy="2246769"/>
          </a:xfrm>
          <a:prstGeom prst="rect">
            <a:avLst/>
          </a:prstGeom>
          <a:noFill/>
        </p:spPr>
        <p:txBody>
          <a:bodyPr wrap="square" rtlCol="0">
            <a:spAutoFit/>
          </a:bodyPr>
          <a:lstStyle/>
          <a:p>
            <a:pPr marL="457200" indent="-457200">
              <a:buFont typeface="Arial" panose="020B0604020202020204" pitchFamily="34" charset="0"/>
              <a:buChar char="•"/>
            </a:pPr>
            <a:r>
              <a:rPr lang="en-IN" sz="2800" dirty="0"/>
              <a:t>Process: Gathering and organizing customer data</a:t>
            </a:r>
          </a:p>
          <a:p>
            <a:pPr marL="457200" indent="-457200">
              <a:buFont typeface="Arial" panose="020B0604020202020204" pitchFamily="34" charset="0"/>
              <a:buChar char="•"/>
            </a:pPr>
            <a:r>
              <a:rPr lang="en-IN" sz="2800" dirty="0"/>
              <a:t>Sources: CRM system, web analytics tools, customer support system, email marketing platform</a:t>
            </a:r>
          </a:p>
          <a:p>
            <a:pPr marL="457200" indent="-457200">
              <a:buFont typeface="Arial" panose="020B0604020202020204" pitchFamily="34" charset="0"/>
              <a:buChar char="•"/>
            </a:pPr>
            <a:r>
              <a:rPr lang="en-IN" sz="2800" dirty="0"/>
              <a:t>Importance: Crucial for predicting customer churn and developing retention strategies</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516880" cy="634365"/>
          </a:xfrm>
        </p:spPr>
        <p:txBody>
          <a:bodyPr/>
          <a:lstStyle/>
          <a:p>
            <a:r>
              <a:rPr lang="en-US" dirty="0"/>
              <a:t>DATA SOURCES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905000"/>
            <a:ext cx="5259554" cy="4136983"/>
          </a:xfrm>
        </p:spPr>
        <p:txBody>
          <a:bodyPr/>
          <a:lstStyle/>
          <a:p>
            <a:pPr marL="342900" indent="-342900">
              <a:buFont typeface="Arial" panose="020B0604020202020204" pitchFamily="34" charset="0"/>
              <a:buChar char="•"/>
            </a:pPr>
            <a:r>
              <a:rPr lang="en-US" dirty="0">
                <a:solidFill>
                  <a:schemeClr val="bg1">
                    <a:lumMod val="10000"/>
                  </a:schemeClr>
                </a:solidFill>
              </a:rPr>
              <a:t>CRM System: Customer information and purchase history</a:t>
            </a:r>
          </a:p>
          <a:p>
            <a:pPr marL="342900" indent="-342900">
              <a:buFont typeface="Arial" panose="020B0604020202020204" pitchFamily="34" charset="0"/>
              <a:buChar char="•"/>
            </a:pPr>
            <a:endParaRPr lang="en-US" dirty="0">
              <a:solidFill>
                <a:schemeClr val="bg1">
                  <a:lumMod val="10000"/>
                </a:schemeClr>
              </a:solidFill>
            </a:endParaRPr>
          </a:p>
          <a:p>
            <a:pPr marL="342900" indent="-342900">
              <a:buFont typeface="Arial" panose="020B0604020202020204" pitchFamily="34" charset="0"/>
              <a:buChar char="•"/>
            </a:pPr>
            <a:r>
              <a:rPr lang="en-US" dirty="0">
                <a:solidFill>
                  <a:schemeClr val="bg1">
                    <a:lumMod val="10000"/>
                  </a:schemeClr>
                </a:solidFill>
              </a:rPr>
              <a:t>Web Analytics Tools: User behavior and engagement metrics</a:t>
            </a:r>
          </a:p>
          <a:p>
            <a:pPr marL="342900" indent="-342900">
              <a:buFont typeface="Arial" panose="020B0604020202020204" pitchFamily="34" charset="0"/>
              <a:buChar char="•"/>
            </a:pPr>
            <a:endParaRPr lang="en-US" dirty="0">
              <a:solidFill>
                <a:schemeClr val="bg1">
                  <a:lumMod val="10000"/>
                </a:schemeClr>
              </a:solidFill>
            </a:endParaRPr>
          </a:p>
          <a:p>
            <a:pPr marL="342900" indent="-342900">
              <a:buFont typeface="Arial" panose="020B0604020202020204" pitchFamily="34" charset="0"/>
              <a:buChar char="•"/>
            </a:pPr>
            <a:r>
              <a:rPr lang="en-US" dirty="0">
                <a:solidFill>
                  <a:schemeClr val="bg1">
                    <a:lumMod val="10000"/>
                  </a:schemeClr>
                </a:solidFill>
              </a:rPr>
              <a:t>Customer Support: Support tickets, resolution time, customer feedback</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TYPES OF DATA COLLECTED</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lnSpcReduction="10000"/>
          </a:bodyPr>
          <a:lstStyle/>
          <a:p>
            <a:r>
              <a:rPr lang="en-US" sz="2000" dirty="0">
                <a:solidFill>
                  <a:schemeClr val="tx1"/>
                </a:solidFill>
              </a:rPr>
              <a:t>Customer Information: Customer ID, age, gender, location, income level, account creation date</a:t>
            </a:r>
          </a:p>
          <a:p>
            <a:r>
              <a:rPr lang="en-US" sz="2000" dirty="0">
                <a:solidFill>
                  <a:schemeClr val="tx1"/>
                </a:solidFill>
              </a:rPr>
              <a:t>Purchase History: Transaction ID, purchase date, items purchased, purchase amount</a:t>
            </a:r>
          </a:p>
          <a:p>
            <a:r>
              <a:rPr lang="en-US" sz="2000" dirty="0">
                <a:solidFill>
                  <a:schemeClr val="tx1"/>
                </a:solidFill>
              </a:rPr>
              <a:t>Engagement Metrics: Frequency of visits, time spent on site, pages viewed, interactions</a:t>
            </a:r>
          </a:p>
          <a:p>
            <a:r>
              <a:rPr lang="en-US" sz="2000" dirty="0">
                <a:solidFill>
                  <a:schemeClr val="tx1"/>
                </a:solidFill>
              </a:rPr>
              <a:t>Customer Support: Support tickets, resolution time, customer feedback</a:t>
            </a:r>
          </a:p>
          <a:p>
            <a:r>
              <a:rPr lang="en-US" sz="2000" dirty="0">
                <a:solidFill>
                  <a:schemeClr val="tx1"/>
                </a:solidFill>
              </a:rPr>
              <a:t>Marketing Interactions: Email opens, click-through rate, promotion usage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D8A0DB-6BD5-4625-D4AB-A185DE08C5E0}"/>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4" name="Picture 3">
            <a:extLst>
              <a:ext uri="{FF2B5EF4-FFF2-40B4-BE49-F238E27FC236}">
                <a16:creationId xmlns:a16="http://schemas.microsoft.com/office/drawing/2014/main" id="{7D5237D2-955B-FF6D-0BD4-831267A92A96}"/>
              </a:ext>
            </a:extLst>
          </p:cNvPr>
          <p:cNvPicPr>
            <a:picLocks noChangeAspect="1"/>
          </p:cNvPicPr>
          <p:nvPr/>
        </p:nvPicPr>
        <p:blipFill>
          <a:blip r:embed="rId2"/>
          <a:stretch>
            <a:fillRect/>
          </a:stretch>
        </p:blipFill>
        <p:spPr>
          <a:xfrm>
            <a:off x="4762" y="723900"/>
            <a:ext cx="12182475" cy="5410200"/>
          </a:xfrm>
          <a:prstGeom prst="rect">
            <a:avLst/>
          </a:prstGeom>
        </p:spPr>
      </p:pic>
    </p:spTree>
    <p:extLst>
      <p:ext uri="{BB962C8B-B14F-4D97-AF65-F5344CB8AC3E}">
        <p14:creationId xmlns:p14="http://schemas.microsoft.com/office/powerpoint/2010/main" val="3586436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BB590-544D-F0A4-34D9-12331768026A}"/>
              </a:ext>
            </a:extLst>
          </p:cNvPr>
          <p:cNvSpPr>
            <a:spLocks noGrp="1"/>
          </p:cNvSpPr>
          <p:nvPr>
            <p:ph type="title"/>
          </p:nvPr>
        </p:nvSpPr>
        <p:spPr>
          <a:xfrm>
            <a:off x="1145617" y="-83809"/>
            <a:ext cx="7843837" cy="1012782"/>
          </a:xfrm>
        </p:spPr>
        <p:txBody>
          <a:bodyPr/>
          <a:lstStyle/>
          <a:p>
            <a:r>
              <a:rPr lang="en-US" dirty="0"/>
              <a:t>DETAIL DATA ANALYSIS</a:t>
            </a:r>
            <a:endParaRPr lang="en-IN" dirty="0"/>
          </a:p>
        </p:txBody>
      </p:sp>
      <p:sp>
        <p:nvSpPr>
          <p:cNvPr id="3" name="Content Placeholder 2">
            <a:extLst>
              <a:ext uri="{FF2B5EF4-FFF2-40B4-BE49-F238E27FC236}">
                <a16:creationId xmlns:a16="http://schemas.microsoft.com/office/drawing/2014/main" id="{0883C8FE-A128-DC97-418C-6E36E3E3D063}"/>
              </a:ext>
            </a:extLst>
          </p:cNvPr>
          <p:cNvSpPr>
            <a:spLocks noGrp="1"/>
          </p:cNvSpPr>
          <p:nvPr>
            <p:ph idx="13"/>
          </p:nvPr>
        </p:nvSpPr>
        <p:spPr>
          <a:xfrm>
            <a:off x="304800" y="945906"/>
            <a:ext cx="8075054" cy="5520267"/>
          </a:xfrm>
        </p:spPr>
        <p:txBody>
          <a:bodyPr>
            <a:normAutofit fontScale="85000" lnSpcReduction="10000"/>
          </a:bodyPr>
          <a:lstStyle/>
          <a:p>
            <a:pPr marL="342900" indent="-342900">
              <a:buFont typeface="Wingdings" panose="05000000000000000000" pitchFamily="2" charset="2"/>
              <a:buChar char="Ø"/>
            </a:pPr>
            <a:r>
              <a:rPr lang="en-US" dirty="0">
                <a:solidFill>
                  <a:schemeClr val="tx1"/>
                </a:solidFill>
              </a:rPr>
              <a:t>Net Promoter Score (NPS): 82.1 (-0.7)</a:t>
            </a:r>
          </a:p>
          <a:p>
            <a:pPr marL="342900" indent="-342900">
              <a:buFont typeface="Arial" panose="020B0604020202020204" pitchFamily="34" charset="0"/>
              <a:buChar char="•"/>
            </a:pPr>
            <a:r>
              <a:rPr lang="en-US" dirty="0">
                <a:solidFill>
                  <a:schemeClr val="tx1"/>
                </a:solidFill>
              </a:rPr>
              <a:t>Indicates customer loyalty and likelihood to recommend the store.</a:t>
            </a:r>
          </a:p>
          <a:p>
            <a:pPr marL="342900" indent="-342900">
              <a:buFont typeface="Wingdings" panose="05000000000000000000" pitchFamily="2" charset="2"/>
              <a:buChar char="Ø"/>
            </a:pPr>
            <a:r>
              <a:rPr lang="en-US" dirty="0">
                <a:solidFill>
                  <a:schemeClr val="tx1"/>
                </a:solidFill>
              </a:rPr>
              <a:t>Customer Loyalty Rate: 63.5 (+2.2)</a:t>
            </a:r>
          </a:p>
          <a:p>
            <a:pPr marL="342900" indent="-342900">
              <a:buFont typeface="Arial" panose="020B0604020202020204" pitchFamily="34" charset="0"/>
              <a:buChar char="•"/>
            </a:pPr>
            <a:r>
              <a:rPr lang="en-US" dirty="0">
                <a:solidFill>
                  <a:schemeClr val="tx1"/>
                </a:solidFill>
              </a:rPr>
              <a:t>Percentage of customers who remain loyal.</a:t>
            </a:r>
          </a:p>
          <a:p>
            <a:pPr marL="342900" indent="-342900">
              <a:buFont typeface="Wingdings" panose="05000000000000000000" pitchFamily="2" charset="2"/>
              <a:buChar char="Ø"/>
            </a:pPr>
            <a:r>
              <a:rPr lang="en-US" dirty="0">
                <a:solidFill>
                  <a:schemeClr val="tx1"/>
                </a:solidFill>
              </a:rPr>
              <a:t>Percentage of Premium Users: 55.2 (+2.1)</a:t>
            </a:r>
          </a:p>
          <a:p>
            <a:pPr marL="342900" indent="-342900">
              <a:buFont typeface="Arial" panose="020B0604020202020204" pitchFamily="34" charset="0"/>
              <a:buChar char="•"/>
            </a:pPr>
            <a:r>
              <a:rPr lang="en-US" dirty="0">
                <a:solidFill>
                  <a:schemeClr val="tx1"/>
                </a:solidFill>
              </a:rPr>
              <a:t>Proportion of users subscribed to premium services.</a:t>
            </a:r>
          </a:p>
          <a:p>
            <a:pPr marL="342900" indent="-342900">
              <a:buFont typeface="Wingdings" panose="05000000000000000000" pitchFamily="2" charset="2"/>
              <a:buChar char="Ø"/>
            </a:pPr>
            <a:r>
              <a:rPr lang="en-US" dirty="0">
                <a:solidFill>
                  <a:schemeClr val="tx1"/>
                </a:solidFill>
              </a:rPr>
              <a:t>Customer Lifetime Value (CLV): 3,109.9 (+15.6)</a:t>
            </a:r>
          </a:p>
          <a:p>
            <a:pPr marL="342900" indent="-342900">
              <a:buFont typeface="Arial" panose="020B0604020202020204" pitchFamily="34" charset="0"/>
              <a:buChar char="•"/>
            </a:pPr>
            <a:r>
              <a:rPr lang="en-US" dirty="0">
                <a:solidFill>
                  <a:schemeClr val="tx1"/>
                </a:solidFill>
              </a:rPr>
              <a:t>Total revenue expected from a customer over their lifetime</a:t>
            </a:r>
          </a:p>
          <a:p>
            <a:pPr marL="342900" indent="-342900">
              <a:buFont typeface="Wingdings" panose="05000000000000000000" pitchFamily="2" charset="2"/>
              <a:buChar char="Ø"/>
            </a:pPr>
            <a:r>
              <a:rPr lang="en-US" dirty="0">
                <a:solidFill>
                  <a:schemeClr val="tx1"/>
                </a:solidFill>
              </a:rPr>
              <a:t>Customer Churn Rate:</a:t>
            </a:r>
          </a:p>
          <a:p>
            <a:pPr marL="342900" indent="-342900">
              <a:buFont typeface="Arial" panose="020B0604020202020204" pitchFamily="34" charset="0"/>
              <a:buChar char="•"/>
            </a:pPr>
            <a:r>
              <a:rPr lang="en-US" dirty="0">
                <a:solidFill>
                  <a:schemeClr val="tx1"/>
                </a:solidFill>
              </a:rPr>
              <a:t>Last Month: 2.31% (+1.42)</a:t>
            </a:r>
          </a:p>
          <a:p>
            <a:pPr marL="342900" indent="-342900">
              <a:buFont typeface="Arial" panose="020B0604020202020204" pitchFamily="34" charset="0"/>
              <a:buChar char="•"/>
            </a:pPr>
            <a:r>
              <a:rPr lang="en-US" dirty="0">
                <a:solidFill>
                  <a:schemeClr val="tx1"/>
                </a:solidFill>
              </a:rPr>
              <a:t>Total (Last 12 Months): 18.92%</a:t>
            </a:r>
          </a:p>
          <a:p>
            <a:pPr marL="342900" indent="-342900">
              <a:buFont typeface="Wingdings" panose="05000000000000000000" pitchFamily="2" charset="2"/>
              <a:buChar char="Ø"/>
            </a:pPr>
            <a:r>
              <a:rPr lang="en-US" dirty="0">
                <a:solidFill>
                  <a:schemeClr val="tx1"/>
                </a:solidFill>
              </a:rPr>
              <a:t>Revenue Churn Rate:</a:t>
            </a:r>
          </a:p>
          <a:p>
            <a:pPr marL="342900" indent="-342900">
              <a:buFont typeface="Arial" panose="020B0604020202020204" pitchFamily="34" charset="0"/>
              <a:buChar char="•"/>
            </a:pPr>
            <a:r>
              <a:rPr lang="en-US" dirty="0">
                <a:solidFill>
                  <a:schemeClr val="tx1"/>
                </a:solidFill>
              </a:rPr>
              <a:t>Last Month: -3.63% (+2.10)</a:t>
            </a:r>
          </a:p>
          <a:p>
            <a:pPr marL="342900" indent="-342900">
              <a:buFont typeface="Arial" panose="020B0604020202020204" pitchFamily="34" charset="0"/>
              <a:buChar char="•"/>
            </a:pPr>
            <a:r>
              <a:rPr lang="en-US" dirty="0">
                <a:solidFill>
                  <a:schemeClr val="tx1"/>
                </a:solidFill>
              </a:rPr>
              <a:t>Total (Last 12 Months): -4.91%</a:t>
            </a:r>
          </a:p>
          <a:p>
            <a:pPr marL="342900" indent="-342900">
              <a:buFont typeface="Wingdings" panose="05000000000000000000" pitchFamily="2" charset="2"/>
              <a:buChar char="Ø"/>
            </a:pPr>
            <a:r>
              <a:rPr lang="en-US" dirty="0">
                <a:solidFill>
                  <a:schemeClr val="tx1"/>
                </a:solidFill>
              </a:rPr>
              <a:t>Net Retention:</a:t>
            </a:r>
          </a:p>
          <a:p>
            <a:pPr marL="342900" indent="-342900">
              <a:buFont typeface="Arial" panose="020B0604020202020204" pitchFamily="34" charset="0"/>
              <a:buChar char="•"/>
            </a:pPr>
            <a:r>
              <a:rPr lang="en-US" dirty="0">
                <a:solidFill>
                  <a:schemeClr val="tx1"/>
                </a:solidFill>
              </a:rPr>
              <a:t>Net Gained: -18 (-76)</a:t>
            </a:r>
          </a:p>
          <a:p>
            <a:pPr marL="342900" indent="-342900">
              <a:buFont typeface="Arial" panose="020B0604020202020204" pitchFamily="34" charset="0"/>
              <a:buChar char="•"/>
            </a:pPr>
            <a:r>
              <a:rPr lang="en-US" dirty="0">
                <a:solidFill>
                  <a:schemeClr val="tx1"/>
                </a:solidFill>
              </a:rPr>
              <a:t>Net Retention Rate: 31.11% (-0.12)</a:t>
            </a:r>
          </a:p>
          <a:p>
            <a:pPr marL="342900" indent="-342900">
              <a:buFont typeface="Wingdings" panose="05000000000000000000" pitchFamily="2" charset="2"/>
              <a:buChar char="Ø"/>
            </a:pPr>
            <a:r>
              <a:rPr lang="en-US" dirty="0">
                <a:solidFill>
                  <a:schemeClr val="tx1"/>
                </a:solidFill>
              </a:rPr>
              <a:t>Monthly Recurring Revenue (MRR) Growth:</a:t>
            </a:r>
          </a:p>
          <a:p>
            <a:pPr marL="342900" indent="-342900">
              <a:buFont typeface="Arial" panose="020B0604020202020204" pitchFamily="34" charset="0"/>
              <a:buChar char="•"/>
            </a:pPr>
            <a:r>
              <a:rPr lang="en-US" dirty="0">
                <a:solidFill>
                  <a:schemeClr val="tx1"/>
                </a:solidFill>
              </a:rPr>
              <a:t>Last Month: 4.52% (+1.84)</a:t>
            </a:r>
          </a:p>
          <a:p>
            <a:pPr marL="342900" indent="-342900">
              <a:buFont typeface="Arial" panose="020B0604020202020204" pitchFamily="34" charset="0"/>
              <a:buChar char="•"/>
            </a:pPr>
            <a:r>
              <a:rPr lang="en-US" dirty="0">
                <a:solidFill>
                  <a:schemeClr val="tx1"/>
                </a:solidFill>
              </a:rPr>
              <a:t>Total (Last 12 Months): 8.54%</a:t>
            </a:r>
            <a:endParaRPr lang="en-IN" dirty="0">
              <a:solidFill>
                <a:schemeClr val="tx1"/>
              </a:solidFill>
            </a:endParaRPr>
          </a:p>
        </p:txBody>
      </p:sp>
      <p:pic>
        <p:nvPicPr>
          <p:cNvPr id="7" name="Picture Placeholder 6">
            <a:extLst>
              <a:ext uri="{FF2B5EF4-FFF2-40B4-BE49-F238E27FC236}">
                <a16:creationId xmlns:a16="http://schemas.microsoft.com/office/drawing/2014/main" id="{96AF6140-1622-92AD-1CFC-CA441DA3F247}"/>
              </a:ext>
            </a:extLst>
          </p:cNvPr>
          <p:cNvPicPr>
            <a:picLocks noGrp="1" noChangeAspect="1"/>
          </p:cNvPicPr>
          <p:nvPr>
            <p:ph type="pic" sz="quarter" idx="14"/>
          </p:nvPr>
        </p:nvPicPr>
        <p:blipFill>
          <a:blip r:embed="rId2"/>
          <a:srcRect l="24073" r="24073"/>
          <a:stretch>
            <a:fillRect/>
          </a:stretch>
        </p:blipFill>
        <p:spPr/>
      </p:pic>
      <p:sp>
        <p:nvSpPr>
          <p:cNvPr id="5" name="Slide Number Placeholder 4">
            <a:extLst>
              <a:ext uri="{FF2B5EF4-FFF2-40B4-BE49-F238E27FC236}">
                <a16:creationId xmlns:a16="http://schemas.microsoft.com/office/drawing/2014/main" id="{18581217-7291-F861-2CE0-FC651020D214}"/>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371696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888634" y="226468"/>
            <a:ext cx="7043617" cy="1179097"/>
          </a:xfrm>
        </p:spPr>
        <p:txBody>
          <a:bodyPr/>
          <a:lstStyle/>
          <a:p>
            <a:r>
              <a:rPr lang="en-US" dirty="0"/>
              <a:t>DATA PREPROCESSING STEPS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888634" y="1636296"/>
            <a:ext cx="7519792" cy="4405687"/>
          </a:xfrm>
        </p:spPr>
        <p:txBody>
          <a:bodyPr/>
          <a:lstStyle/>
          <a:p>
            <a:pPr marL="342900" indent="-342900">
              <a:buFont typeface="Arial" panose="020B0604020202020204" pitchFamily="34" charset="0"/>
              <a:buChar char="•"/>
            </a:pPr>
            <a:r>
              <a:rPr lang="en-US" dirty="0">
                <a:solidFill>
                  <a:schemeClr val="tx1"/>
                </a:solidFill>
              </a:rPr>
              <a:t>Data Cleaning: Remove duplicates, handle missing values, ensure data consistency</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Feature Engineering: Average purchase value, recency (time since last purchase), frequency (number of purchases), monetary value (total amount spent)</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Data Splitting: Split data into training and testing sets</a:t>
            </a:r>
          </a:p>
        </p:txBody>
      </p:sp>
    </p:spTree>
    <p:extLst>
      <p:ext uri="{BB962C8B-B14F-4D97-AF65-F5344CB8AC3E}">
        <p14:creationId xmlns:p14="http://schemas.microsoft.com/office/powerpoint/2010/main" val="113171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CUSTOMER SEGMENTATION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399" y="2303028"/>
            <a:ext cx="7796463" cy="3720337"/>
          </a:xfrm>
        </p:spPr>
        <p:txBody>
          <a:bodyPr>
            <a:normAutofit/>
          </a:bodyPr>
          <a:lstStyle/>
          <a:p>
            <a:pPr marL="342900" indent="-342900">
              <a:buFont typeface="Arial" panose="020B0604020202020204" pitchFamily="34" charset="0"/>
              <a:buChar char="•"/>
            </a:pPr>
            <a:r>
              <a:rPr lang="en-US" sz="2400" dirty="0">
                <a:solidFill>
                  <a:schemeClr val="tx1"/>
                </a:solidFill>
              </a:rPr>
              <a:t>Criteria: Customer Loyalty Rate, Percentage of Premium Users, Customer Lifetime Value</a:t>
            </a:r>
          </a:p>
          <a:p>
            <a:pPr marL="342900" indent="-342900">
              <a:buFont typeface="Arial" panose="020B0604020202020204" pitchFamily="34" charset="0"/>
              <a:buChar char="•"/>
            </a:pPr>
            <a:r>
              <a:rPr lang="en-US" sz="2400" dirty="0">
                <a:solidFill>
                  <a:schemeClr val="tx1"/>
                </a:solidFill>
              </a:rPr>
              <a:t>Method: K-means clustering to group customers into categories (e.g., high-value, frequent shoppers, at-risk customers)</a:t>
            </a:r>
          </a:p>
          <a:p>
            <a:pPr marL="342900" indent="-342900">
              <a:buFont typeface="Arial" panose="020B0604020202020204" pitchFamily="34" charset="0"/>
              <a:buChar char="•"/>
            </a:pPr>
            <a:r>
              <a:rPr lang="en-US" sz="2400" dirty="0">
                <a:solidFill>
                  <a:schemeClr val="tx1"/>
                </a:solidFill>
              </a:rPr>
              <a:t>Visualization: Show a chart or graph illustrating different customer segments</a:t>
            </a:r>
          </a:p>
        </p:txBody>
      </p:sp>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{F6EA3722-F15B-4713-B58B-220DE603053C}tf78438558_win32</Template>
  <TotalTime>262</TotalTime>
  <Words>691</Words>
  <Application>Microsoft Office PowerPoint</Application>
  <PresentationFormat>Widescreen</PresentationFormat>
  <Paragraphs>103</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Arial Black</vt:lpstr>
      <vt:lpstr>Calibri</vt:lpstr>
      <vt:lpstr>Sabon Next LT</vt:lpstr>
      <vt:lpstr>Wingdings</vt:lpstr>
      <vt:lpstr>Custom</vt:lpstr>
      <vt:lpstr>Customer Retention  for an Online Store</vt:lpstr>
      <vt:lpstr>COUSTOMER RETENTION</vt:lpstr>
      <vt:lpstr>DATA COLLECTION </vt:lpstr>
      <vt:lpstr>DATA SOURCES</vt:lpstr>
      <vt:lpstr>TYPES OF DATA COLLECTED</vt:lpstr>
      <vt:lpstr>PowerPoint Presentation</vt:lpstr>
      <vt:lpstr>DETAIL DATA ANALYSIS</vt:lpstr>
      <vt:lpstr>DATA PREPROCESSING STEPS</vt:lpstr>
      <vt:lpstr>CUSTOMER SEGMENTATION</vt:lpstr>
      <vt:lpstr>CHURN PREDICTION MODEL</vt:lpstr>
      <vt:lpstr>STRATEGIES FOR CUSTOMER RETENTION</vt:lpstr>
      <vt:lpstr>PERSONALIZED RETENTION STRATEGIES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rikwith jaddu</dc:creator>
  <cp:lastModifiedBy>rikwith jaddu</cp:lastModifiedBy>
  <cp:revision>1</cp:revision>
  <dcterms:created xsi:type="dcterms:W3CDTF">2024-07-20T08:36:22Z</dcterms:created>
  <dcterms:modified xsi:type="dcterms:W3CDTF">2024-07-21T09:10:19Z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