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4" r:id="rId28"/>
    <p:sldId id="287" r:id="rId29"/>
    <p:sldId id="288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98C64-ACAE-41E3-83CB-E96D216D858A}" type="datetimeFigureOut">
              <a:rPr lang="es-ES" smtClean="0"/>
              <a:pPr/>
              <a:t>07/03/2019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19FC-C5DD-455C-AC53-983946285F6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351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919FC-C5DD-455C-AC53-983946285F69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919FC-C5DD-455C-AC53-983946285F69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5D15A6E-25EF-4A4D-ADF3-066F1DEDD6F7}" type="datetime1">
              <a:rPr lang="es-ES" smtClean="0"/>
              <a:t>07/03/2019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Sistemas Operativos - Curso 2014/2015</a:t>
            </a:r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F00CF3-8AB3-40CE-B13D-356BA28A636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5F9F-8052-48E4-94C5-E635962D902F}" type="datetime1">
              <a:rPr lang="es-ES" smtClean="0"/>
              <a:t>07/03/2019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 - Curso 2014/2015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00CF3-8AB3-40CE-B13D-356BA28A636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7CD47E8-56CD-42E7-8FDF-969256A9438A}" type="datetime1">
              <a:rPr lang="es-ES" smtClean="0"/>
              <a:t>07/03/2019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s-ES"/>
              <a:t>Sistemas Operativos - Curso 2014/2015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5F00CF3-8AB3-40CE-B13D-356BA28A636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B20D-BF4F-4EF0-82A0-EAE8E7F44601}" type="datetime1">
              <a:rPr lang="es-ES" smtClean="0"/>
              <a:t>07/03/2019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 - Curso 2014/2015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F00CF3-8AB3-40CE-B13D-356BA28A636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A64A-DFED-478D-9AAD-DF404A91C58B}" type="datetime1">
              <a:rPr lang="es-ES" smtClean="0"/>
              <a:t>07/03/2019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5F00CF3-8AB3-40CE-B13D-356BA28A636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/>
              <a:t>Sistemas Operativos - Curso 2014/2015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244E5C4-4796-4C1A-9BEC-CC0A079AAF7F}" type="datetime1">
              <a:rPr lang="es-ES" smtClean="0"/>
              <a:t>07/03/2019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5F00CF3-8AB3-40CE-B13D-356BA28A636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s-ES"/>
              <a:t>Sistemas Operativos - Curso 2014/2015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A134850-6136-4BBC-8C66-DD9403232440}" type="datetime1">
              <a:rPr lang="es-ES" smtClean="0"/>
              <a:t>07/03/2019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5F00CF3-8AB3-40CE-B13D-356BA28A636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s-ES"/>
              <a:t>Sistemas Operativos - Curso 2014/2015</a:t>
            </a: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E2C5-C91E-4DE0-8AAF-0A36022C8594}" type="datetime1">
              <a:rPr lang="es-ES" smtClean="0"/>
              <a:t>07/03/2019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 - Curso 2014/2015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F00CF3-8AB3-40CE-B13D-356BA28A636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E8C0-2715-4F52-8AC0-5C0131FAF362}" type="datetime1">
              <a:rPr lang="es-ES" smtClean="0"/>
              <a:t>07/03/2019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 - Curso 2014/2015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F00CF3-8AB3-40CE-B13D-356BA28A636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1D43-1E49-4759-B001-14135CF280DF}" type="datetime1">
              <a:rPr lang="es-ES" smtClean="0"/>
              <a:t>07/03/2019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Operativos - Curso 2014/2015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F00CF3-8AB3-40CE-B13D-356BA28A636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CD59D2F-52B3-4A14-A3AA-83E517096427}" type="datetime1">
              <a:rPr lang="es-ES" smtClean="0"/>
              <a:t>07/03/2019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5F00CF3-8AB3-40CE-B13D-356BA28A636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s-ES"/>
              <a:t>Sistemas Operativos - Curso 2014/2015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7933C1-71CD-4A46-B63B-94F5F0481337}" type="datetime1">
              <a:rPr lang="es-ES" smtClean="0"/>
              <a:t>07/03/2019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Sistemas Operativos - Curso 2014/2015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5F00CF3-8AB3-40CE-B13D-356BA28A636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Práctica 2. Intérprete de mandatos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Identificadores de procesos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Un proceso es un </a:t>
            </a:r>
            <a:r>
              <a:rPr lang="es-ES" i="1" dirty="0"/>
              <a:t>programa en ejecución</a:t>
            </a:r>
          </a:p>
          <a:p>
            <a:r>
              <a:rPr lang="es-ES" dirty="0"/>
              <a:t>Todos los procesos tienen un identificador único. Dos primitivas permiten recuperar el identificador de un proceso:</a:t>
            </a:r>
          </a:p>
          <a:p>
            <a:pPr algn="ctr">
              <a:buNone/>
            </a:pP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pid_t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getpid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ctr">
              <a:buNone/>
            </a:pP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pid_t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getppid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ES" dirty="0"/>
              <a:t>Un ejemplo:</a:t>
            </a:r>
          </a:p>
          <a:p>
            <a:endParaRPr lang="es-ES" dirty="0"/>
          </a:p>
          <a:p>
            <a:pPr>
              <a:buNone/>
            </a:pPr>
            <a:r>
              <a:rPr lang="es-ES" sz="25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sys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types.h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5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s-ES" sz="2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s-ES" sz="2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(“Identificador del proceso: %s\n”, 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getpid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s-ES" sz="2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(“Identificador del proceso padre %s\n”, 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getppid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s-ES" sz="2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5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25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buNone/>
            </a:pPr>
            <a:r>
              <a:rPr lang="es-ES" sz="25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2 Marcador de pie de página">
            <a:extLst>
              <a:ext uri="{FF2B5EF4-FFF2-40B4-BE49-F238E27FC236}">
                <a16:creationId xmlns:a16="http://schemas.microsoft.com/office/drawing/2014/main" id="{749C6E21-975B-4F3B-AC47-5B0DA3B1D001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Descriptores de fichero de un proceso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65104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En UNIX / Linux todo proceso tiene abiertos tres descriptores de fichero por defecto:</a:t>
            </a:r>
          </a:p>
          <a:p>
            <a:pPr lvl="1"/>
            <a:r>
              <a:rPr lang="es-ES" dirty="0"/>
              <a:t>Entrada estándar		Valor = 0		(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</a:rPr>
              <a:t>STDIN_FILENO</a:t>
            </a:r>
            <a:r>
              <a:rPr lang="es-ES" dirty="0"/>
              <a:t>)‏</a:t>
            </a:r>
          </a:p>
          <a:p>
            <a:pPr lvl="1"/>
            <a:r>
              <a:rPr lang="es-ES" dirty="0"/>
              <a:t>Salida estándar		Valor = 1		(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</a:rPr>
              <a:t>STDOUT_FILENO</a:t>
            </a:r>
            <a:r>
              <a:rPr lang="es-ES" dirty="0"/>
              <a:t>)‏</a:t>
            </a:r>
          </a:p>
          <a:p>
            <a:pPr lvl="1"/>
            <a:r>
              <a:rPr lang="es-ES" dirty="0"/>
              <a:t>Salida de error estándar		Valor = 2		(</a:t>
            </a:r>
            <a:r>
              <a:rPr lang="es-ES" sz="2400" dirty="0">
                <a:solidFill>
                  <a:srgbClr val="000000"/>
                </a:solidFill>
                <a:latin typeface="Courier New" pitchFamily="49" charset="0"/>
              </a:rPr>
              <a:t>STDERR_FILENO</a:t>
            </a:r>
            <a:r>
              <a:rPr lang="es-ES" dirty="0"/>
              <a:t>)‏</a:t>
            </a:r>
          </a:p>
          <a:p>
            <a:endParaRPr lang="es-ES" dirty="0"/>
          </a:p>
          <a:p>
            <a:r>
              <a:rPr lang="es-ES" dirty="0"/>
              <a:t>Tabla de descriptores de un proceso cuando se crea: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Los mandatos que se ejecutan en una </a:t>
            </a:r>
            <a:r>
              <a:rPr lang="es-ES" dirty="0" err="1"/>
              <a:t>shell</a:t>
            </a:r>
            <a:r>
              <a:rPr lang="es-ES" dirty="0"/>
              <a:t> están escritos para leer y escribir de la entrada / salida estándar.</a:t>
            </a:r>
          </a:p>
          <a:p>
            <a:pPr>
              <a:buNone/>
            </a:pPr>
            <a:endParaRPr lang="es-ES" dirty="0"/>
          </a:p>
          <a:p>
            <a:r>
              <a:rPr lang="es-ES" dirty="0"/>
              <a:t>Es posible </a:t>
            </a:r>
            <a:r>
              <a:rPr lang="es-ES" dirty="0" err="1"/>
              <a:t>redireccionar</a:t>
            </a:r>
            <a:r>
              <a:rPr lang="es-ES" dirty="0"/>
              <a:t> la entrada / salida estándar para leer / escribir de otros ficheros, o para leer / escribir en una tubería.</a:t>
            </a:r>
          </a:p>
          <a:p>
            <a:endParaRPr lang="es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6660232" y="3356992"/>
          <a:ext cx="1586615" cy="7776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2 Marcador de pie de página">
            <a:extLst>
              <a:ext uri="{FF2B5EF4-FFF2-40B4-BE49-F238E27FC236}">
                <a16:creationId xmlns:a16="http://schemas.microsoft.com/office/drawing/2014/main" id="{D1C9A16F-2566-4D4D-A8CD-D5231736360C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Procesos necesarios en el </a:t>
            </a:r>
            <a:r>
              <a:rPr lang="es-ES" dirty="0" err="1"/>
              <a:t>minishell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En el </a:t>
            </a:r>
            <a:r>
              <a:rPr lang="es-ES" dirty="0" err="1"/>
              <a:t>minishell</a:t>
            </a:r>
            <a:r>
              <a:rPr lang="es-ES" dirty="0"/>
              <a:t> toda la creación de procesos se hace a partir del proceso del propio </a:t>
            </a:r>
            <a:r>
              <a:rPr lang="es-ES" dirty="0" err="1"/>
              <a:t>minishell</a:t>
            </a:r>
            <a:r>
              <a:rPr lang="es-ES" dirty="0"/>
              <a:t>.</a:t>
            </a:r>
          </a:p>
          <a:p>
            <a:r>
              <a:rPr lang="es-ES" dirty="0"/>
              <a:t>Ejemplo de ejecución de la orden 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dirty="0"/>
              <a:t>.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 l="895" t="2564" r="2486" b="5128"/>
          <a:stretch>
            <a:fillRect/>
          </a:stretch>
        </p:blipFill>
        <p:spPr bwMode="auto">
          <a:xfrm>
            <a:off x="827584" y="2708920"/>
            <a:ext cx="7776864" cy="2448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4 Marcador de contenido"/>
          <p:cNvSpPr txBox="1">
            <a:spLocks/>
          </p:cNvSpPr>
          <p:nvPr/>
        </p:nvSpPr>
        <p:spPr>
          <a:xfrm>
            <a:off x="611560" y="5445224"/>
            <a:ext cx="8153400" cy="64807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s-E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Cada mandato (por ejemplo: </a:t>
            </a:r>
            <a:r>
              <a:rPr lang="es-ES" sz="2200" dirty="0" err="1"/>
              <a:t>ls</a:t>
            </a:r>
            <a:r>
              <a:rPr kumimoji="0" lang="es-E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será ejecutado en un proceso hijo</a:t>
            </a:r>
            <a:r>
              <a:rPr kumimoji="0" lang="es-ES" sz="29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del </a:t>
            </a:r>
            <a:r>
              <a:rPr kumimoji="0" lang="es-ES" sz="29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minishell</a:t>
            </a:r>
            <a:r>
              <a:rPr lang="es-ES" sz="2900" dirty="0"/>
              <a:t>.</a:t>
            </a:r>
            <a:endParaRPr kumimoji="0" lang="es-E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Marcador de pie de página">
            <a:extLst>
              <a:ext uri="{FF2B5EF4-FFF2-40B4-BE49-F238E27FC236}">
                <a16:creationId xmlns:a16="http://schemas.microsoft.com/office/drawing/2014/main" id="{2237DC7F-C42A-4BB8-9E89-3BB6BB767FB3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Creación de procesos con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fork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/>
              <a:t>Permite generar un nuevo proceso o proceso hijo es una copia exacta del proceso padre: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>
              <a:buNone/>
            </a:pPr>
            <a:endParaRPr lang="es-ES" dirty="0"/>
          </a:p>
          <a:p>
            <a:r>
              <a:rPr lang="es-ES" dirty="0"/>
              <a:t>El proceso hijo </a:t>
            </a:r>
            <a:r>
              <a:rPr lang="es-ES" b="1" dirty="0"/>
              <a:t>hereda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Los valores de manipulación de señales.</a:t>
            </a:r>
          </a:p>
          <a:p>
            <a:pPr lvl="1"/>
            <a:r>
              <a:rPr lang="es-ES" dirty="0"/>
              <a:t>La clase del proceso.</a:t>
            </a:r>
          </a:p>
          <a:p>
            <a:pPr lvl="1"/>
            <a:r>
              <a:rPr lang="es-ES" dirty="0"/>
              <a:t>Los segmentos de memoria compartida.</a:t>
            </a:r>
          </a:p>
          <a:p>
            <a:pPr lvl="1"/>
            <a:r>
              <a:rPr lang="es-ES" dirty="0"/>
              <a:t>La máscara de creación de ficheros, etc.</a:t>
            </a:r>
          </a:p>
          <a:p>
            <a:r>
              <a:rPr lang="es-ES" dirty="0"/>
              <a:t>El proceso hijo </a:t>
            </a:r>
            <a:r>
              <a:rPr lang="es-ES" b="1" dirty="0"/>
              <a:t>difiere</a:t>
            </a:r>
            <a:r>
              <a:rPr lang="es-ES" dirty="0"/>
              <a:t> en: </a:t>
            </a:r>
          </a:p>
          <a:p>
            <a:pPr lvl="1"/>
            <a:r>
              <a:rPr lang="es-ES" dirty="0"/>
              <a:t>El hijo tiene un ID de proceso único.</a:t>
            </a:r>
          </a:p>
          <a:p>
            <a:pPr lvl="1"/>
            <a:r>
              <a:rPr lang="es-ES" sz="2900" b="1" dirty="0"/>
              <a:t>Dispone de una copia privada de los descriptores de ficheros abiertos por el padre.</a:t>
            </a:r>
          </a:p>
          <a:p>
            <a:pPr lvl="1"/>
            <a:r>
              <a:rPr lang="es-ES" dirty="0"/>
              <a:t>El conjunto de señales pendientes del proceso hijo es vaciado.</a:t>
            </a:r>
          </a:p>
          <a:p>
            <a:pPr lvl="1"/>
            <a:r>
              <a:rPr lang="es-ES" dirty="0"/>
              <a:t>El hijo no hereda los bloqueos establecidos por el padre.</a:t>
            </a:r>
          </a:p>
          <a:p>
            <a:endParaRPr lang="es-ES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475656" y="2276872"/>
            <a:ext cx="2088232" cy="864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-179388" algn="l"/>
                <a:tab pos="358775" algn="l"/>
                <a:tab pos="630238" algn="l"/>
                <a:tab pos="900113" algn="l"/>
                <a:tab pos="1447800" algn="l"/>
                <a:tab pos="2171700" algn="l"/>
                <a:tab pos="2895600" algn="l"/>
              </a:tabLst>
            </a:pP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-179388" algn="l"/>
                <a:tab pos="358775" algn="l"/>
                <a:tab pos="630238" algn="l"/>
                <a:tab pos="900113" algn="l"/>
                <a:tab pos="1447800" algn="l"/>
                <a:tab pos="2171700" algn="l"/>
                <a:tab pos="289560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pid_t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fork()</a:t>
            </a:r>
            <a:r>
              <a:rPr lang="ar-SA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644008" y="2132856"/>
            <a:ext cx="3600450" cy="10801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69875" indent="-269875">
              <a:spcBef>
                <a:spcPts val="575"/>
              </a:spcBef>
              <a:spcAft>
                <a:spcPts val="575"/>
              </a:spcAft>
              <a:buSzPct val="82000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1400" b="1" dirty="0" err="1">
                <a:solidFill>
                  <a:srgbClr val="000000"/>
                </a:solidFill>
              </a:rPr>
              <a:t>Devuelve</a:t>
            </a:r>
            <a:r>
              <a:rPr lang="en-US" sz="1400" b="1" dirty="0">
                <a:solidFill>
                  <a:srgbClr val="000000"/>
                </a:solidFill>
              </a:rPr>
              <a:t>: </a:t>
            </a:r>
          </a:p>
          <a:p>
            <a:pPr marL="485775" lvl="1" indent="-269875">
              <a:spcBef>
                <a:spcPts val="575"/>
              </a:spcBef>
              <a:spcAft>
                <a:spcPts val="575"/>
              </a:spcAft>
              <a:buSzPct val="82000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0</a:t>
            </a:r>
            <a:r>
              <a:rPr lang="en-US" sz="1400" dirty="0">
                <a:solidFill>
                  <a:srgbClr val="000000"/>
                </a:solidFill>
              </a:rPr>
              <a:t>		</a:t>
            </a:r>
            <a:r>
              <a:rPr lang="en-US" sz="14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400" dirty="0">
                <a:solidFill>
                  <a:srgbClr val="000000"/>
                </a:solidFill>
              </a:rPr>
              <a:t> Si </a:t>
            </a:r>
            <a:r>
              <a:rPr lang="en-US" sz="1400" dirty="0" err="1">
                <a:solidFill>
                  <a:srgbClr val="000000"/>
                </a:solidFill>
              </a:rPr>
              <a:t>es</a:t>
            </a:r>
            <a:r>
              <a:rPr lang="en-US" sz="1400" dirty="0">
                <a:solidFill>
                  <a:srgbClr val="000000"/>
                </a:solidFill>
              </a:rPr>
              <a:t> el </a:t>
            </a:r>
            <a:r>
              <a:rPr lang="en-US" sz="1400" dirty="0" err="1">
                <a:solidFill>
                  <a:srgbClr val="000000"/>
                </a:solidFill>
              </a:rPr>
              <a:t>hijo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 marL="485775" lvl="1" indent="-269875">
              <a:spcBef>
                <a:spcPts val="575"/>
              </a:spcBef>
              <a:spcAft>
                <a:spcPts val="575"/>
              </a:spcAft>
              <a:buSzPct val="82000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1400" b="1" dirty="0" err="1">
                <a:solidFill>
                  <a:srgbClr val="000000"/>
                </a:solidFill>
              </a:rPr>
              <a:t>pid</a:t>
            </a:r>
            <a:r>
              <a:rPr lang="en-US" sz="1400" b="1" dirty="0">
                <a:solidFill>
                  <a:srgbClr val="000000"/>
                </a:solidFill>
              </a:rPr>
              <a:t>		</a:t>
            </a:r>
            <a:r>
              <a:rPr lang="en-US" sz="14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400" dirty="0">
                <a:solidFill>
                  <a:srgbClr val="000000"/>
                </a:solidFill>
              </a:rPr>
              <a:t> Si </a:t>
            </a:r>
            <a:r>
              <a:rPr lang="en-US" sz="1400" dirty="0" err="1">
                <a:solidFill>
                  <a:srgbClr val="000000"/>
                </a:solidFill>
              </a:rPr>
              <a:t>es</a:t>
            </a:r>
            <a:r>
              <a:rPr lang="en-US" sz="1400" dirty="0">
                <a:solidFill>
                  <a:srgbClr val="000000"/>
                </a:solidFill>
              </a:rPr>
              <a:t> el padre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marL="269875" indent="-269875" algn="just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7 Flecha derecha"/>
          <p:cNvSpPr/>
          <p:nvPr/>
        </p:nvSpPr>
        <p:spPr>
          <a:xfrm>
            <a:off x="3563888" y="2564904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2 Marcador de pie de página">
            <a:extLst>
              <a:ext uri="{FF2B5EF4-FFF2-40B4-BE49-F238E27FC236}">
                <a16:creationId xmlns:a16="http://schemas.microsoft.com/office/drawing/2014/main" id="{0174679B-D49F-4614-B1F9-5AC8BF410EDA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Ejemplo creación de procesos con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fork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48245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sys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type.h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unistd.h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s-ES" sz="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estado;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200" b="1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s-E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sz="1200" b="1" dirty="0" err="1">
                <a:latin typeface="Courier New" pitchFamily="49" charset="0"/>
                <a:cs typeface="Courier New" pitchFamily="49" charset="0"/>
              </a:rPr>
              <a:t>fork</a:t>
            </a:r>
            <a:r>
              <a:rPr lang="es-ES" sz="1200" b="1" dirty="0">
                <a:latin typeface="Courier New" pitchFamily="49" charset="0"/>
                <a:cs typeface="Courier New" pitchFamily="49" charset="0"/>
              </a:rPr>
              <a:t>();</a:t>
            </a:r>
            <a:endParaRPr lang="es-ES" sz="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switch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" sz="1100" b="1" dirty="0">
                <a:latin typeface="Courier New" pitchFamily="49" charset="0"/>
                <a:cs typeface="Courier New" pitchFamily="49" charset="0"/>
              </a:rPr>
              <a:t>case -1: /* error */</a:t>
            </a:r>
            <a:endParaRPr lang="es-ES" sz="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perror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(“Error en el 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fork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(-1);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" sz="1100" b="1" dirty="0">
                <a:latin typeface="Courier New" pitchFamily="49" charset="0"/>
                <a:cs typeface="Courier New" pitchFamily="49" charset="0"/>
              </a:rPr>
              <a:t>case 0: /* hijo */</a:t>
            </a:r>
            <a:endParaRPr lang="es-ES" sz="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(“El proceso HIJO se duerme 10 segundos\n”);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sleep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("Fin del proceso HIJO\n”);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" sz="1100" b="1" dirty="0">
                <a:latin typeface="Courier New" pitchFamily="49" charset="0"/>
                <a:cs typeface="Courier New" pitchFamily="49" charset="0"/>
              </a:rPr>
              <a:t>default: /* padre */</a:t>
            </a:r>
            <a:endParaRPr lang="es-ES" sz="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wait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(&amp;estado) == -1) //el padre espera por el hijo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perror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(“Error en el 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wait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(“Fin del proceso PADRE\n”);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900" dirty="0" err="1">
                <a:latin typeface="Courier New" pitchFamily="49" charset="0"/>
                <a:cs typeface="Courier New" pitchFamily="49" charset="0"/>
              </a:rPr>
              <a:t>exit</a:t>
            </a:r>
            <a:r>
              <a:rPr lang="es-ES" sz="900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s-ES" sz="9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4324" y="1700808"/>
            <a:ext cx="3898843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2 Marcador de pie de página">
            <a:extLst>
              <a:ext uri="{FF2B5EF4-FFF2-40B4-BE49-F238E27FC236}">
                <a16:creationId xmlns:a16="http://schemas.microsoft.com/office/drawing/2014/main" id="{F5CD7DCA-ACAA-46F1-86FB-83017D89EA9E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Ejecución de procesos con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execvp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65104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La función </a:t>
            </a:r>
            <a:r>
              <a:rPr lang="es-ES" sz="2600" dirty="0" err="1">
                <a:solidFill>
                  <a:srgbClr val="000000"/>
                </a:solidFill>
                <a:latin typeface="Courier New" pitchFamily="49" charset="0"/>
              </a:rPr>
              <a:t>execvp</a:t>
            </a:r>
            <a:r>
              <a:rPr lang="es-ES" dirty="0"/>
              <a:t> reemplaza la imagen del proceso que la invoca con una nueva. Esta imagen nueva corresponderá al mandato que se desea ejecutar.</a:t>
            </a:r>
          </a:p>
          <a:p>
            <a:endParaRPr lang="es-ES" dirty="0"/>
          </a:p>
          <a:p>
            <a:pPr algn="ctr">
              <a:buNone/>
            </a:pPr>
            <a:r>
              <a:rPr lang="es-E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urier New" pitchFamily="49" charset="0"/>
              </a:rPr>
              <a:t>execvp</a:t>
            </a:r>
            <a:r>
              <a:rPr lang="es-ES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b="1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s-E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s-ES" b="1" dirty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s-ES" b="1" dirty="0" err="1">
                <a:solidFill>
                  <a:srgbClr val="000000"/>
                </a:solidFill>
                <a:latin typeface="Courier New" pitchFamily="49" charset="0"/>
              </a:rPr>
              <a:t>file</a:t>
            </a:r>
            <a:r>
              <a:rPr lang="es-ES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s-ES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s-ES" b="1" dirty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s-ES" b="1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s-E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urier New" pitchFamily="49" charset="0"/>
              </a:rPr>
              <a:t>argv</a:t>
            </a:r>
            <a:r>
              <a:rPr lang="es-ES" b="1" dirty="0">
                <a:solidFill>
                  <a:srgbClr val="000000"/>
                </a:solidFill>
                <a:latin typeface="Courier New" pitchFamily="49" charset="0"/>
              </a:rPr>
              <a:t>[]);</a:t>
            </a:r>
          </a:p>
          <a:p>
            <a:endParaRPr lang="es-ES" dirty="0"/>
          </a:p>
          <a:p>
            <a:r>
              <a:rPr lang="es-ES" dirty="0"/>
              <a:t>Argumentos:</a:t>
            </a:r>
          </a:p>
          <a:p>
            <a:pPr lvl="1"/>
            <a:r>
              <a:rPr lang="es-ES" dirty="0" err="1">
                <a:solidFill>
                  <a:srgbClr val="000000"/>
                </a:solidFill>
                <a:latin typeface="Courier New" pitchFamily="49" charset="0"/>
              </a:rPr>
              <a:t>file</a:t>
            </a:r>
            <a:r>
              <a:rPr lang="es-ES" dirty="0"/>
              <a:t> 	</a:t>
            </a:r>
            <a:r>
              <a:rPr lang="es-ES" dirty="0">
                <a:sym typeface="Wingdings" pitchFamily="2" charset="2"/>
              </a:rPr>
              <a:t></a:t>
            </a:r>
            <a:r>
              <a:rPr lang="es-ES" dirty="0"/>
              <a:t> Ruta del fichero que contiene el comando que va a ser</a:t>
            </a:r>
          </a:p>
          <a:p>
            <a:pPr lvl="1">
              <a:buNone/>
            </a:pPr>
            <a:r>
              <a:rPr lang="es-ES" dirty="0"/>
              <a:t>			ejecutado. Si no hay ruta busca dentro del 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</a:rPr>
              <a:t>PATH</a:t>
            </a:r>
            <a:r>
              <a:rPr lang="es-ES" dirty="0"/>
              <a:t>.</a:t>
            </a:r>
          </a:p>
          <a:p>
            <a:pPr lvl="1"/>
            <a:r>
              <a:rPr lang="es-ES" dirty="0" err="1">
                <a:solidFill>
                  <a:srgbClr val="000000"/>
                </a:solidFill>
                <a:latin typeface="Courier New" pitchFamily="49" charset="0"/>
              </a:rPr>
              <a:t>argv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</a:rPr>
              <a:t>[]</a:t>
            </a:r>
            <a:r>
              <a:rPr lang="es-ES" dirty="0"/>
              <a:t> 	</a:t>
            </a:r>
            <a:r>
              <a:rPr lang="es-ES" dirty="0">
                <a:sym typeface="Wingdings" pitchFamily="2" charset="2"/>
              </a:rPr>
              <a:t></a:t>
            </a:r>
            <a:r>
              <a:rPr lang="es-ES" dirty="0"/>
              <a:t> Lista de argumentos disponibles para el nuevo programa. El</a:t>
            </a:r>
          </a:p>
          <a:p>
            <a:pPr lvl="1">
              <a:buNone/>
            </a:pPr>
            <a:r>
              <a:rPr lang="es-ES" dirty="0"/>
              <a:t>			primer argumento por convenio debe apuntar al nombre del fichero</a:t>
            </a:r>
          </a:p>
          <a:p>
            <a:pPr lvl="1">
              <a:buNone/>
            </a:pPr>
            <a:r>
              <a:rPr lang="es-ES" dirty="0"/>
              <a:t>			que se va a ejecutar.</a:t>
            </a:r>
          </a:p>
          <a:p>
            <a:endParaRPr lang="es-ES" dirty="0"/>
          </a:p>
          <a:p>
            <a:r>
              <a:rPr lang="es-ES" dirty="0"/>
              <a:t>Retorno:</a:t>
            </a:r>
          </a:p>
          <a:p>
            <a:pPr lvl="1"/>
            <a:r>
              <a:rPr lang="es-ES" dirty="0"/>
              <a:t>Si la función retorna algo es porque ha ocurrido un error.</a:t>
            </a:r>
          </a:p>
          <a:p>
            <a:pPr lvl="1"/>
            <a:r>
              <a:rPr lang="es-ES" dirty="0"/>
              <a:t>Devuelve -1 y el código de error está en la variable global </a:t>
            </a:r>
            <a:r>
              <a:rPr lang="es-ES" dirty="0" err="1">
                <a:solidFill>
                  <a:srgbClr val="000000"/>
                </a:solidFill>
                <a:latin typeface="Courier New" pitchFamily="49" charset="0"/>
              </a:rPr>
              <a:t>errno</a:t>
            </a:r>
            <a:r>
              <a:rPr lang="es-ES" dirty="0"/>
              <a:t>.     </a:t>
            </a:r>
          </a:p>
          <a:p>
            <a:endParaRPr lang="es-ES" dirty="0"/>
          </a:p>
        </p:txBody>
      </p:sp>
      <p:sp>
        <p:nvSpPr>
          <p:cNvPr id="6" name="2 Marcador de pie de página">
            <a:extLst>
              <a:ext uri="{FF2B5EF4-FFF2-40B4-BE49-F238E27FC236}">
                <a16:creationId xmlns:a16="http://schemas.microsoft.com/office/drawing/2014/main" id="{BAA260F4-217C-40E1-B21F-B1E3B8AAD788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Ejemplo de ejecución de procesos con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execvp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sys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type.h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unistd.h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s-ES" sz="4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s-ES" sz="4000" b="1" dirty="0">
                <a:latin typeface="Courier New" pitchFamily="49" charset="0"/>
                <a:cs typeface="Courier New" pitchFamily="49" charset="0"/>
              </a:rPr>
              <a:t>argumentos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[3] = {“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”, “-l”, “NULL”};</a:t>
            </a:r>
          </a:p>
          <a:p>
            <a:pPr>
              <a:buNone/>
            </a:pPr>
            <a:endParaRPr lang="es-ES" sz="4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fork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switch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	case -1: /* error */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perror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(“Error en el 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fork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exit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	case 0: /* hijo */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4800" b="1" dirty="0" err="1">
                <a:latin typeface="Courier New" pitchFamily="49" charset="0"/>
                <a:cs typeface="Courier New" pitchFamily="49" charset="0"/>
              </a:rPr>
              <a:t>execvp</a:t>
            </a:r>
            <a:r>
              <a:rPr lang="es-ES" sz="4800" b="1" dirty="0">
                <a:latin typeface="Courier New" pitchFamily="49" charset="0"/>
                <a:cs typeface="Courier New" pitchFamily="49" charset="0"/>
              </a:rPr>
              <a:t>(argumentos[0], argumentos);</a:t>
            </a:r>
            <a:endParaRPr lang="es-ES" sz="4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perror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(“Error en el 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exec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. Si todo ha ido bien esto nunca debería ejecutarse”);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	default: /* padre */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(“Soy el proceso padre\n”);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4000" dirty="0" err="1">
                <a:latin typeface="Courier New" pitchFamily="49" charset="0"/>
                <a:cs typeface="Courier New" pitchFamily="49" charset="0"/>
              </a:rPr>
              <a:t>exit</a:t>
            </a:r>
            <a:r>
              <a:rPr lang="es-ES" sz="4000" dirty="0">
                <a:latin typeface="Courier New" pitchFamily="49" charset="0"/>
                <a:cs typeface="Courier New" pitchFamily="49" charset="0"/>
              </a:rPr>
              <a:t> (0);</a:t>
            </a:r>
          </a:p>
          <a:p>
            <a:pPr>
              <a:buNone/>
            </a:pPr>
            <a:r>
              <a:rPr lang="es-ES" sz="4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2 Marcador de pie de página">
            <a:extLst>
              <a:ext uri="{FF2B5EF4-FFF2-40B4-BE49-F238E27FC236}">
                <a16:creationId xmlns:a16="http://schemas.microsoft.com/office/drawing/2014/main" id="{3F46F611-A3E8-40FB-B1AA-521AAA246C1D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Finalización y espera de procesos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La finalización de un proceso puede hacerse con las sentencias: </a:t>
            </a:r>
          </a:p>
          <a:p>
            <a:pPr lvl="1">
              <a:buNone/>
            </a:pPr>
            <a:r>
              <a:rPr lang="es-E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status;</a:t>
            </a:r>
          </a:p>
          <a:p>
            <a:pPr lvl="1">
              <a:buNone/>
            </a:pP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exit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status);</a:t>
            </a:r>
          </a:p>
          <a:p>
            <a:pPr lvl="1">
              <a:buNone/>
            </a:pP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abort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r>
              <a:rPr lang="es-ES" sz="2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dirty="0"/>
              <a:t>	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/>
              <a:t>Finalización anormal del proceso.</a:t>
            </a:r>
          </a:p>
          <a:p>
            <a:endParaRPr lang="es-ES" dirty="0"/>
          </a:p>
          <a:p>
            <a:r>
              <a:rPr lang="es-ES" dirty="0"/>
              <a:t>Los procesos pueden esperar a la finalización de otros procesos. </a:t>
            </a:r>
          </a:p>
          <a:p>
            <a:pPr algn="ctr">
              <a:buNone/>
            </a:pP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pid_t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waitpid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pid_t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pid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*status, 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options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ctr">
              <a:buNone/>
            </a:pPr>
            <a:endParaRPr lang="es-ES" sz="23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dirty="0"/>
              <a:t>Normalmente los procesos padres siempre esperan a que </a:t>
            </a:r>
            <a:r>
              <a:rPr lang="es-ES" dirty="0" err="1"/>
              <a:t>finalizen</a:t>
            </a:r>
            <a:r>
              <a:rPr lang="es-ES" dirty="0"/>
              <a:t> los hijos.</a:t>
            </a:r>
          </a:p>
          <a:p>
            <a:pPr algn="ctr">
              <a:buNone/>
            </a:pPr>
            <a:r>
              <a:rPr lang="es-ES" sz="2300" b="1" dirty="0" err="1">
                <a:solidFill>
                  <a:srgbClr val="000000"/>
                </a:solidFill>
                <a:latin typeface="Courier New" pitchFamily="49" charset="0"/>
              </a:rPr>
              <a:t>pid_t</a:t>
            </a:r>
            <a:r>
              <a:rPr lang="es-ES" sz="23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2300" b="1" dirty="0" err="1">
                <a:solidFill>
                  <a:srgbClr val="000000"/>
                </a:solidFill>
                <a:latin typeface="Courier New" pitchFamily="49" charset="0"/>
              </a:rPr>
              <a:t>wait</a:t>
            </a:r>
            <a:r>
              <a:rPr lang="es-ES" sz="23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23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2300" b="1" dirty="0">
                <a:solidFill>
                  <a:srgbClr val="000000"/>
                </a:solidFill>
                <a:latin typeface="Courier New" pitchFamily="49" charset="0"/>
              </a:rPr>
              <a:t> *status);</a:t>
            </a:r>
          </a:p>
          <a:p>
            <a:pPr algn="ctr">
              <a:buNone/>
            </a:pPr>
            <a:endParaRPr lang="es-ES" sz="23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dirty="0"/>
              <a:t>Si un proceso finaliza y su proceso padre no ha hecho </a:t>
            </a:r>
            <a:r>
              <a:rPr lang="es-ES" dirty="0" err="1"/>
              <a:t>wait</a:t>
            </a:r>
            <a:r>
              <a:rPr lang="es-ES" dirty="0"/>
              <a:t> esperando por él, pasa a estado ZOMBIE.</a:t>
            </a:r>
          </a:p>
          <a:p>
            <a:pPr>
              <a:buNone/>
            </a:pPr>
            <a:r>
              <a:rPr lang="es-ES" sz="23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300" dirty="0" err="1">
                <a:solidFill>
                  <a:srgbClr val="000000"/>
                </a:solidFill>
                <a:latin typeface="Courier New" pitchFamily="49" charset="0"/>
              </a:rPr>
              <a:t>ps</a:t>
            </a:r>
            <a:r>
              <a:rPr lang="es-ES" sz="23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2300" dirty="0" err="1">
                <a:solidFill>
                  <a:srgbClr val="000000"/>
                </a:solidFill>
                <a:latin typeface="Courier New" pitchFamily="49" charset="0"/>
              </a:rPr>
              <a:t>axf</a:t>
            </a:r>
            <a:r>
              <a:rPr lang="es-ES" sz="23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600" dirty="0">
                <a:sym typeface="Wingdings" pitchFamily="2" charset="2"/>
              </a:rPr>
              <a:t> Permite v</a:t>
            </a:r>
            <a:r>
              <a:rPr lang="es-ES" sz="2600" dirty="0"/>
              <a:t>isualizar </a:t>
            </a:r>
            <a:r>
              <a:rPr lang="es-ES" sz="2500" dirty="0"/>
              <a:t>los procesos </a:t>
            </a:r>
            <a:r>
              <a:rPr lang="es-ES" sz="2500" dirty="0" err="1"/>
              <a:t>zombie</a:t>
            </a:r>
            <a:r>
              <a:rPr lang="es-ES" sz="2500" dirty="0"/>
              <a:t>.</a:t>
            </a:r>
            <a:endParaRPr lang="es-ES" sz="23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s-ES" sz="23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300" dirty="0" err="1">
                <a:solidFill>
                  <a:srgbClr val="000000"/>
                </a:solidFill>
                <a:latin typeface="Courier New" pitchFamily="49" charset="0"/>
              </a:rPr>
              <a:t>kill</a:t>
            </a:r>
            <a:r>
              <a:rPr lang="es-ES" sz="2300" dirty="0">
                <a:solidFill>
                  <a:srgbClr val="000000"/>
                </a:solidFill>
                <a:latin typeface="Courier New" pitchFamily="49" charset="0"/>
              </a:rPr>
              <a:t> -9 &lt;</a:t>
            </a:r>
            <a:r>
              <a:rPr lang="es-ES" sz="2300" dirty="0" err="1">
                <a:solidFill>
                  <a:srgbClr val="000000"/>
                </a:solidFill>
                <a:latin typeface="Courier New" pitchFamily="49" charset="0"/>
              </a:rPr>
              <a:t>pid</a:t>
            </a:r>
            <a:r>
              <a:rPr lang="es-ES" sz="2300" dirty="0">
                <a:solidFill>
                  <a:srgbClr val="000000"/>
                </a:solidFill>
                <a:latin typeface="Courier New" pitchFamily="49" charset="0"/>
              </a:rPr>
              <a:t>&gt;	</a:t>
            </a:r>
            <a:r>
              <a:rPr lang="es-ES" sz="2600" dirty="0">
                <a:sym typeface="Wingdings" pitchFamily="2" charset="2"/>
              </a:rPr>
              <a:t> Permite matar un proceso.</a:t>
            </a:r>
          </a:p>
          <a:p>
            <a:endParaRPr lang="es-ES" dirty="0"/>
          </a:p>
        </p:txBody>
      </p:sp>
      <p:sp>
        <p:nvSpPr>
          <p:cNvPr id="6" name="2 Marcador de pie de página">
            <a:extLst>
              <a:ext uri="{FF2B5EF4-FFF2-40B4-BE49-F238E27FC236}">
                <a16:creationId xmlns:a16="http://schemas.microsoft.com/office/drawing/2014/main" id="{CEF73B87-EE80-4AB4-A843-762ADD73526F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dirty="0"/>
              <a:t>Ejemplo de finalización y espera de procesos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48245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ES" sz="10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sys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type.h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0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unistd.h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0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0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sys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wait.h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&gt;</a:t>
            </a:r>
            <a:endParaRPr lang="es-ES" sz="10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() {</a:t>
            </a:r>
            <a:endParaRPr lang="es-ES" sz="10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pid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000" b="1" dirty="0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s-ES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s-ES" sz="1000" b="1" dirty="0">
                <a:latin typeface="Courier New" pitchFamily="49" charset="0"/>
                <a:cs typeface="Courier New" pitchFamily="49" charset="0"/>
              </a:rPr>
              <a:t>argumentos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[3] = {“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”, “-l”, “NULL”};</a:t>
            </a:r>
            <a:endParaRPr lang="es-ES" sz="10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pid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fork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switch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pid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	case -1: /* error */</a:t>
            </a: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perror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(“Error en el 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fork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”);</a:t>
            </a:r>
            <a:endParaRPr lang="es-ES" sz="10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exit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(-1);</a:t>
            </a: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	case 0: /* hijo */</a:t>
            </a: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execvp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(argumentos[0], argumentos);</a:t>
            </a:r>
          </a:p>
          <a:p>
            <a:pPr>
              <a:buNone/>
            </a:pPr>
            <a:r>
              <a:rPr lang="es-ES" sz="1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perror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(“Error en el </a:t>
            </a:r>
            <a:r>
              <a:rPr lang="es-ES" sz="1000" dirty="0" err="1">
                <a:latin typeface="Courier New" pitchFamily="49" charset="0"/>
                <a:cs typeface="Courier New" pitchFamily="49" charset="0"/>
              </a:rPr>
              <a:t>exec</a:t>
            </a:r>
            <a:r>
              <a:rPr lang="es-ES" sz="1000" dirty="0">
                <a:latin typeface="Courier New" pitchFamily="49" charset="0"/>
                <a:cs typeface="Courier New" pitchFamily="49" charset="0"/>
              </a:rPr>
              <a:t>. Si todo ha ido bien esto nunca debería ejecutarse”);</a:t>
            </a:r>
          </a:p>
          <a:p>
            <a:pPr>
              <a:buNone/>
            </a:pPr>
            <a:r>
              <a:rPr lang="es-ES" sz="1000" dirty="0"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	default: /* padre */</a:t>
            </a: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s-ES" sz="13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s-ES" sz="1300" b="1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s-ES" sz="1300" b="1" dirty="0" err="1">
                <a:solidFill>
                  <a:srgbClr val="000000"/>
                </a:solidFill>
                <a:latin typeface="Courier New" pitchFamily="49" charset="0"/>
              </a:rPr>
              <a:t>wait</a:t>
            </a:r>
            <a:r>
              <a:rPr lang="es-ES" sz="1300" b="1" dirty="0">
                <a:solidFill>
                  <a:srgbClr val="000000"/>
                </a:solidFill>
                <a:latin typeface="Courier New" pitchFamily="49" charset="0"/>
              </a:rPr>
              <a:t>(&amp;status) != </a:t>
            </a:r>
            <a:r>
              <a:rPr lang="es-ES" sz="1300" b="1" dirty="0" err="1">
                <a:solidFill>
                  <a:srgbClr val="000000"/>
                </a:solidFill>
                <a:latin typeface="Courier New" pitchFamily="49" charset="0"/>
              </a:rPr>
              <a:t>pid</a:t>
            </a:r>
            <a:r>
              <a:rPr lang="es-ES" sz="13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s-ES" sz="1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 (status == 0) 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(“Ejecución normal del hijo\n”);</a:t>
            </a: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(“Ejecución anormal del hijo \n”);</a:t>
            </a: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1000" dirty="0" err="1">
                <a:solidFill>
                  <a:srgbClr val="000000"/>
                </a:solidFill>
                <a:latin typeface="Courier New" pitchFamily="49" charset="0"/>
              </a:rPr>
              <a:t>exit</a:t>
            </a: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 (0);</a:t>
            </a:r>
          </a:p>
          <a:p>
            <a:pPr>
              <a:buNone/>
            </a:pPr>
            <a:r>
              <a:rPr lang="es-ES" sz="10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2 Marcador de pie de página">
            <a:extLst>
              <a:ext uri="{FF2B5EF4-FFF2-40B4-BE49-F238E27FC236}">
                <a16:creationId xmlns:a16="http://schemas.microsoft.com/office/drawing/2014/main" id="{382EB934-9069-4DBC-B0A7-3E930BD0D31D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Ejecución en </a:t>
            </a:r>
            <a:r>
              <a:rPr lang="es-ES" dirty="0" err="1"/>
              <a:t>background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dirty="0"/>
              <a:t>Un mandato puede ser ejecutado en </a:t>
            </a:r>
            <a:r>
              <a:rPr lang="es-ES" dirty="0" err="1"/>
              <a:t>background</a:t>
            </a:r>
            <a:r>
              <a:rPr lang="es-ES" dirty="0"/>
              <a:t> desde la línea de comandos indicando al final un </a:t>
            </a:r>
            <a:r>
              <a:rPr lang="es-ES" b="1" dirty="0">
                <a:solidFill>
                  <a:srgbClr val="FF0000"/>
                </a:solidFill>
              </a:rPr>
              <a:t>&amp;</a:t>
            </a:r>
            <a:r>
              <a:rPr lang="es-ES" dirty="0"/>
              <a:t>. Por ejemplo:</a:t>
            </a:r>
          </a:p>
          <a:p>
            <a:pPr algn="ctr">
              <a:buNone/>
            </a:pPr>
            <a:r>
              <a:rPr lang="es-E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sleep</a:t>
            </a:r>
            <a:r>
              <a:rPr lang="es-E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10 &amp;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endParaRPr lang="es-ES" dirty="0"/>
          </a:p>
          <a:p>
            <a:r>
              <a:rPr lang="es-ES" dirty="0"/>
              <a:t>En este caso el proceso padre no se bloquea esperando la finalización del proceso hijo.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La orden </a:t>
            </a:r>
            <a:r>
              <a:rPr lang="es-ES" sz="2300" dirty="0" err="1">
                <a:solidFill>
                  <a:srgbClr val="000000"/>
                </a:solidFill>
                <a:latin typeface="Courier New" pitchFamily="49" charset="0"/>
              </a:rPr>
              <a:t>fg</a:t>
            </a:r>
            <a:r>
              <a:rPr lang="es-ES" sz="2300" dirty="0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es-ES" sz="2300" dirty="0" err="1">
                <a:solidFill>
                  <a:srgbClr val="000000"/>
                </a:solidFill>
                <a:latin typeface="Courier New" pitchFamily="49" charset="0"/>
              </a:rPr>
              <a:t>job_id</a:t>
            </a:r>
            <a:r>
              <a:rPr lang="es-ES" sz="2300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es-ES" dirty="0"/>
              <a:t>permite recuperar un proceso en </a:t>
            </a:r>
            <a:r>
              <a:rPr lang="es-ES" dirty="0" err="1"/>
              <a:t>background</a:t>
            </a:r>
            <a:r>
              <a:rPr lang="es-ES" dirty="0"/>
              <a:t>. Recibe un id de trabajo, no un </a:t>
            </a:r>
            <a:r>
              <a:rPr lang="es-ES" dirty="0" err="1"/>
              <a:t>pid</a:t>
            </a:r>
            <a:r>
              <a:rPr lang="es-ES" b="1" dirty="0"/>
              <a:t>.</a:t>
            </a:r>
          </a:p>
          <a:p>
            <a:pPr lvl="1"/>
            <a:r>
              <a:rPr lang="es-ES" sz="2300" dirty="0" err="1">
                <a:solidFill>
                  <a:srgbClr val="000000"/>
                </a:solidFill>
                <a:latin typeface="Courier New" pitchFamily="49" charset="0"/>
              </a:rPr>
              <a:t>fg</a:t>
            </a:r>
            <a:r>
              <a:rPr lang="es-ES" dirty="0"/>
              <a:t> 	</a:t>
            </a:r>
            <a:r>
              <a:rPr lang="es-ES" dirty="0">
                <a:sym typeface="Wingdings" pitchFamily="2" charset="2"/>
              </a:rPr>
              <a:t> N</a:t>
            </a:r>
            <a:r>
              <a:rPr lang="es-ES" dirty="0"/>
              <a:t>o entra en esta práctica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924944"/>
            <a:ext cx="5472608" cy="2152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2 Marcador de pie de página">
            <a:extLst>
              <a:ext uri="{FF2B5EF4-FFF2-40B4-BE49-F238E27FC236}">
                <a16:creationId xmlns:a16="http://schemas.microsoft.com/office/drawing/2014/main" id="{BBBF9242-56B8-4CAB-94E7-52E190CF777F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/>
              <a:t>Desarrollo de un intérprete de mandatos (</a:t>
            </a:r>
            <a:r>
              <a:rPr lang="es-ES" dirty="0" err="1"/>
              <a:t>minishell</a:t>
            </a:r>
            <a:r>
              <a:rPr lang="es-ES" dirty="0"/>
              <a:t>) en UNIX/Linux en lenguaje C.</a:t>
            </a:r>
          </a:p>
          <a:p>
            <a:r>
              <a:rPr lang="es-ES" dirty="0"/>
              <a:t>Debe permitir:</a:t>
            </a:r>
          </a:p>
          <a:p>
            <a:pPr lvl="1"/>
            <a:r>
              <a:rPr lang="es-ES" dirty="0"/>
              <a:t>Ejecución de mandatos simples</a:t>
            </a:r>
          </a:p>
          <a:p>
            <a:pPr algn="ctr">
              <a:buNone/>
            </a:pP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mv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, […].</a:t>
            </a:r>
          </a:p>
          <a:p>
            <a:pPr lvl="1"/>
            <a:r>
              <a:rPr lang="es-ES" dirty="0"/>
              <a:t>Ejecución de secuencias de mandatos</a:t>
            </a:r>
          </a:p>
          <a:p>
            <a:pPr algn="ctr">
              <a:buNone/>
            </a:pP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wc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-l</a:t>
            </a:r>
          </a:p>
          <a:p>
            <a:pPr algn="ctr">
              <a:buNone/>
            </a:pP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sort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wc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-l</a:t>
            </a:r>
          </a:p>
          <a:p>
            <a:pPr lvl="1"/>
            <a:r>
              <a:rPr lang="es-ES" dirty="0"/>
              <a:t>Ejecución de mandatos simples o secuencias en </a:t>
            </a:r>
            <a:r>
              <a:rPr lang="es-ES" dirty="0" err="1"/>
              <a:t>background</a:t>
            </a:r>
            <a:r>
              <a:rPr lang="es-ES" dirty="0"/>
              <a:t> (&amp;)‏</a:t>
            </a:r>
          </a:p>
          <a:p>
            <a:pPr algn="ctr">
              <a:buNone/>
            </a:pP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&amp;</a:t>
            </a:r>
          </a:p>
          <a:p>
            <a:pPr algn="ctr">
              <a:buNone/>
            </a:pP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sort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wc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-l &amp;</a:t>
            </a:r>
          </a:p>
          <a:p>
            <a:pPr lvl="1"/>
            <a:r>
              <a:rPr lang="es-ES" dirty="0"/>
              <a:t>Ejecución de mandatos simples o secuencias con redirección de entrada, salida o salida de error</a:t>
            </a:r>
          </a:p>
          <a:p>
            <a:pPr algn="ctr">
              <a:buNone/>
            </a:pP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&gt; fichero</a:t>
            </a:r>
          </a:p>
          <a:p>
            <a:pPr algn="ctr">
              <a:buNone/>
            </a:pP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cat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| more &lt; fichero</a:t>
            </a:r>
          </a:p>
          <a:p>
            <a:pPr algn="ctr">
              <a:buNone/>
            </a:pP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| grep </a:t>
            </a: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mio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mis_entradas</a:t>
            </a:r>
            <a:endParaRPr lang="es-ES" sz="3300" dirty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make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install</a:t>
            </a:r>
            <a:r>
              <a:rPr lang="es-ES" sz="3300" dirty="0">
                <a:latin typeface="Courier New" pitchFamily="49" charset="0"/>
                <a:cs typeface="Courier New" pitchFamily="49" charset="0"/>
              </a:rPr>
              <a:t> 2&gt; </a:t>
            </a:r>
            <a:r>
              <a:rPr lang="es-ES" sz="3300" dirty="0" err="1">
                <a:latin typeface="Courier New" pitchFamily="49" charset="0"/>
                <a:cs typeface="Courier New" pitchFamily="49" charset="0"/>
              </a:rPr>
              <a:t>salida_error</a:t>
            </a:r>
            <a:endParaRPr lang="es-ES" sz="3300" dirty="0">
              <a:latin typeface="Courier New" pitchFamily="49" charset="0"/>
              <a:cs typeface="Courier New" pitchFamily="49" charset="0"/>
            </a:endParaRPr>
          </a:p>
          <a:p>
            <a:endParaRPr lang="es-ES" dirty="0"/>
          </a:p>
        </p:txBody>
      </p:sp>
      <p:sp>
        <p:nvSpPr>
          <p:cNvPr id="6" name="2 Marcador de pie de página">
            <a:extLst>
              <a:ext uri="{FF2B5EF4-FFF2-40B4-BE49-F238E27FC236}">
                <a16:creationId xmlns:a16="http://schemas.microsoft.com/office/drawing/2014/main" id="{4BC753AD-F24D-4876-896F-981AC20485F5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Secuencias de mandatos con tuberías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88840"/>
          </a:xfrm>
        </p:spPr>
        <p:txBody>
          <a:bodyPr>
            <a:normAutofit fontScale="55000" lnSpcReduction="20000"/>
          </a:bodyPr>
          <a:lstStyle/>
          <a:p>
            <a:r>
              <a:rPr lang="es-ES" dirty="0"/>
              <a:t>Las secuencias de mandatos se separan por un pipe o tubería </a:t>
            </a:r>
            <a:r>
              <a:rPr lang="es-ES" b="1" dirty="0">
                <a:solidFill>
                  <a:srgbClr val="FF0000"/>
                </a:solidFill>
              </a:rPr>
              <a:t>|</a:t>
            </a:r>
            <a:r>
              <a:rPr lang="es-ES" dirty="0"/>
              <a:t> . Por ejemplo:</a:t>
            </a:r>
          </a:p>
          <a:p>
            <a:pPr algn="ctr">
              <a:buNone/>
            </a:pP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 -las | 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wc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 -l</a:t>
            </a:r>
          </a:p>
          <a:p>
            <a:endParaRPr lang="es-ES" b="1" dirty="0"/>
          </a:p>
          <a:p>
            <a:r>
              <a:rPr lang="es-ES" dirty="0"/>
              <a:t>¿Cómo funciona una tubería?</a:t>
            </a:r>
          </a:p>
          <a:p>
            <a:pPr lvl="1"/>
            <a:r>
              <a:rPr lang="es-ES" dirty="0"/>
              <a:t>La salida estándar de cada mandato se conecta a la entrada estándar del siguiente.</a:t>
            </a:r>
          </a:p>
          <a:p>
            <a:pPr lvl="1"/>
            <a:r>
              <a:rPr lang="es-ES" dirty="0"/>
              <a:t>El primer mandato lee de la entrada estándar (teclado) si no existe redirección de entrada.</a:t>
            </a:r>
          </a:p>
          <a:p>
            <a:pPr lvl="1"/>
            <a:r>
              <a:rPr lang="es-ES" dirty="0"/>
              <a:t>El último mandato escribe en la salida estándar (pantalla) si no existe redirección de salida.</a:t>
            </a:r>
          </a:p>
          <a:p>
            <a:pPr lvl="1"/>
            <a:endParaRPr lang="es-ES" dirty="0"/>
          </a:p>
          <a:p>
            <a:pPr lvl="1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444" t="3571"/>
          <a:stretch>
            <a:fillRect/>
          </a:stretch>
        </p:blipFill>
        <p:spPr bwMode="auto">
          <a:xfrm>
            <a:off x="1403648" y="3789040"/>
            <a:ext cx="6599441" cy="2232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2 Marcador de pie de página">
            <a:extLst>
              <a:ext uri="{FF2B5EF4-FFF2-40B4-BE49-F238E27FC236}">
                <a16:creationId xmlns:a16="http://schemas.microsoft.com/office/drawing/2014/main" id="{3C06C768-A02C-412A-9D23-B9DBB204AD1C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Creación de tuberías con 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pipe()</a:t>
            </a:r>
            <a:endParaRPr lang="es-ES" sz="3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s-ES" dirty="0"/>
              <a:t>Para la creación de tuberías sin nombre se utiliza la primitiva 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pipe</a:t>
            </a:r>
            <a:r>
              <a:rPr lang="es-ES" dirty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s-ES" sz="17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500" b="1" dirty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es-ES" sz="2500" b="1" dirty="0" err="1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es-ES" sz="2500" b="1" dirty="0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es-ES" sz="2500" b="1" dirty="0" err="1">
                <a:solidFill>
                  <a:srgbClr val="000000"/>
                </a:solidFill>
                <a:latin typeface="Courier New" pitchFamily="49" charset="0"/>
              </a:rPr>
              <a:t>unistd.h</a:t>
            </a:r>
            <a:r>
              <a:rPr lang="es-ES" sz="25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170000"/>
              </a:lnSpc>
              <a:buNone/>
            </a:pPr>
            <a:r>
              <a:rPr lang="es-ES" sz="25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5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2500" b="1" dirty="0">
                <a:solidFill>
                  <a:srgbClr val="000000"/>
                </a:solidFill>
                <a:latin typeface="Courier New" pitchFamily="49" charset="0"/>
              </a:rPr>
              <a:t> pipe(</a:t>
            </a:r>
            <a:r>
              <a:rPr lang="es-ES" sz="25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25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2500" b="1" dirty="0" err="1">
                <a:solidFill>
                  <a:srgbClr val="000000"/>
                </a:solidFill>
                <a:latin typeface="Courier New" pitchFamily="49" charset="0"/>
              </a:rPr>
              <a:t>descf</a:t>
            </a:r>
            <a:r>
              <a:rPr lang="es-ES" sz="2500" b="1" dirty="0">
                <a:solidFill>
                  <a:srgbClr val="000000"/>
                </a:solidFill>
                <a:latin typeface="Courier New" pitchFamily="49" charset="0"/>
              </a:rPr>
              <a:t>[2])</a:t>
            </a:r>
          </a:p>
          <a:p>
            <a:pPr>
              <a:lnSpc>
                <a:spcPct val="170000"/>
              </a:lnSpc>
            </a:pPr>
            <a:endParaRPr lang="es-ES" dirty="0"/>
          </a:p>
          <a:p>
            <a:pPr>
              <a:lnSpc>
                <a:spcPct val="170000"/>
              </a:lnSpc>
            </a:pPr>
            <a:r>
              <a:rPr lang="es-ES" dirty="0"/>
              <a:t>Recibe un </a:t>
            </a:r>
            <a:r>
              <a:rPr lang="es-ES" dirty="0" err="1"/>
              <a:t>array</a:t>
            </a:r>
            <a:r>
              <a:rPr lang="es-ES" dirty="0"/>
              <a:t> con los descriptores de ficheros para entrada y salida.</a:t>
            </a:r>
          </a:p>
          <a:p>
            <a:pPr>
              <a:lnSpc>
                <a:spcPct val="170000"/>
              </a:lnSpc>
              <a:buNone/>
            </a:pPr>
            <a:r>
              <a:rPr lang="es-ES" dirty="0"/>
              <a:t>	</a:t>
            </a:r>
            <a:r>
              <a:rPr lang="es-ES" sz="2200" dirty="0" err="1">
                <a:solidFill>
                  <a:srgbClr val="000000"/>
                </a:solidFill>
                <a:latin typeface="Courier New" pitchFamily="49" charset="0"/>
              </a:rPr>
              <a:t>descf</a:t>
            </a:r>
            <a:r>
              <a:rPr lang="es-ES" sz="2200" dirty="0">
                <a:solidFill>
                  <a:srgbClr val="000000"/>
                </a:solidFill>
                <a:latin typeface="Courier New" pitchFamily="49" charset="0"/>
              </a:rPr>
              <a:t>[0]</a:t>
            </a:r>
            <a:r>
              <a:rPr lang="es-ES" dirty="0"/>
              <a:t> → Descriptor de entrada (lectura).</a:t>
            </a:r>
          </a:p>
          <a:p>
            <a:pPr>
              <a:lnSpc>
                <a:spcPct val="170000"/>
              </a:lnSpc>
              <a:buNone/>
            </a:pPr>
            <a:r>
              <a:rPr lang="es-ES" dirty="0"/>
              <a:t>	</a:t>
            </a:r>
            <a:r>
              <a:rPr lang="es-ES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descf</a:t>
            </a:r>
            <a:r>
              <a:rPr lang="es-ES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[1]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/>
              <a:t>→ Descriptor de salida (escritura).</a:t>
            </a:r>
          </a:p>
          <a:p>
            <a:pPr>
              <a:lnSpc>
                <a:spcPct val="170000"/>
              </a:lnSpc>
              <a:buNone/>
            </a:pPr>
            <a:endParaRPr lang="es-ES" dirty="0"/>
          </a:p>
          <a:p>
            <a:pPr>
              <a:lnSpc>
                <a:spcPct val="170000"/>
              </a:lnSpc>
              <a:buNone/>
            </a:pPr>
            <a:endParaRPr lang="es-ES" dirty="0"/>
          </a:p>
          <a:p>
            <a:pPr>
              <a:lnSpc>
                <a:spcPct val="170000"/>
              </a:lnSpc>
              <a:buNone/>
            </a:pPr>
            <a:r>
              <a:rPr lang="es-ES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4643" r="4617"/>
          <a:stretch>
            <a:fillRect/>
          </a:stretch>
        </p:blipFill>
        <p:spPr bwMode="auto">
          <a:xfrm>
            <a:off x="5220072" y="4005064"/>
            <a:ext cx="3528392" cy="1998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220022" y="2132856"/>
            <a:ext cx="3168402" cy="10801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69875" indent="-269875">
              <a:spcBef>
                <a:spcPts val="575"/>
              </a:spcBef>
              <a:spcAft>
                <a:spcPts val="575"/>
              </a:spcAft>
              <a:buSzPct val="82000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1400" b="1" dirty="0" err="1">
                <a:solidFill>
                  <a:srgbClr val="000000"/>
                </a:solidFill>
              </a:rPr>
              <a:t>Devuelve</a:t>
            </a:r>
            <a:r>
              <a:rPr lang="en-US" sz="1400" b="1" dirty="0">
                <a:solidFill>
                  <a:srgbClr val="000000"/>
                </a:solidFill>
              </a:rPr>
              <a:t>: </a:t>
            </a:r>
          </a:p>
          <a:p>
            <a:pPr marL="485775" lvl="1" indent="-269875">
              <a:spcBef>
                <a:spcPts val="575"/>
              </a:spcBef>
              <a:spcAft>
                <a:spcPts val="575"/>
              </a:spcAft>
              <a:buSzPct val="82000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-1</a:t>
            </a:r>
            <a:r>
              <a:rPr lang="en-US" sz="1400" dirty="0">
                <a:solidFill>
                  <a:srgbClr val="000000"/>
                </a:solidFill>
              </a:rPr>
              <a:t>		</a:t>
            </a:r>
            <a:r>
              <a:rPr lang="en-US" sz="14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400" dirty="0">
                <a:solidFill>
                  <a:srgbClr val="000000"/>
                </a:solidFill>
              </a:rPr>
              <a:t> Si error.</a:t>
            </a:r>
          </a:p>
          <a:p>
            <a:pPr marL="485775" lvl="1" indent="-269875">
              <a:spcBef>
                <a:spcPts val="575"/>
              </a:spcBef>
              <a:spcAft>
                <a:spcPts val="575"/>
              </a:spcAft>
              <a:buSzPct val="82000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1400" b="1" dirty="0">
                <a:solidFill>
                  <a:srgbClr val="000000"/>
                </a:solidFill>
              </a:rPr>
              <a:t>0		</a:t>
            </a:r>
            <a:r>
              <a:rPr lang="en-US" sz="14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400" dirty="0">
                <a:solidFill>
                  <a:srgbClr val="000000"/>
                </a:solidFill>
              </a:rPr>
              <a:t> En </a:t>
            </a:r>
            <a:r>
              <a:rPr lang="en-US" sz="1400" dirty="0" err="1">
                <a:solidFill>
                  <a:srgbClr val="000000"/>
                </a:solidFill>
              </a:rPr>
              <a:t>cualquier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otro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caso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marL="269875" indent="-269875" algn="just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7 Flecha derecha"/>
          <p:cNvSpPr/>
          <p:nvPr/>
        </p:nvSpPr>
        <p:spPr>
          <a:xfrm>
            <a:off x="4211960" y="2564904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2 Marcador de pie de página">
            <a:extLst>
              <a:ext uri="{FF2B5EF4-FFF2-40B4-BE49-F238E27FC236}">
                <a16:creationId xmlns:a16="http://schemas.microsoft.com/office/drawing/2014/main" id="{EC2DD6C8-AB01-42AD-AB08-1477A399472F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Primitivas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dup</a:t>
            </a:r>
            <a:r>
              <a:rPr lang="es-ES" dirty="0"/>
              <a:t> y 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dup2</a:t>
            </a:r>
            <a:endParaRPr lang="es-ES" sz="3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22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2736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Las primitivas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dup</a:t>
            </a:r>
            <a:r>
              <a:rPr lang="es-ES" dirty="0"/>
              <a:t> y 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dup2</a:t>
            </a:r>
            <a:r>
              <a:rPr lang="es-ES" dirty="0"/>
              <a:t> permiten duplicar descriptores de ficheros.</a:t>
            </a:r>
          </a:p>
          <a:p>
            <a:pPr>
              <a:buNone/>
            </a:pPr>
            <a:r>
              <a:rPr lang="es-ES" sz="22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unistd.h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dup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oldfd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buNone/>
            </a:pP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dup2(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oldfd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2200" b="1" dirty="0" err="1">
                <a:solidFill>
                  <a:srgbClr val="000000"/>
                </a:solidFill>
                <a:latin typeface="Courier New" pitchFamily="49" charset="0"/>
              </a:rPr>
              <a:t>newfd</a:t>
            </a:r>
            <a:r>
              <a:rPr lang="es-ES" sz="22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95536" y="2924944"/>
            <a:ext cx="8253926" cy="64633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ES" b="1" dirty="0"/>
              <a:t>La primitiva </a:t>
            </a:r>
            <a:r>
              <a:rPr lang="es-ES" b="1" dirty="0" err="1">
                <a:latin typeface="Courier New" pitchFamily="49" charset="0"/>
                <a:cs typeface="Courier New" pitchFamily="49" charset="0"/>
              </a:rPr>
              <a:t>dup</a:t>
            </a:r>
            <a:r>
              <a:rPr lang="es-ES" b="1" dirty="0"/>
              <a:t> utiliza el primer descriptor disponible de la tabla al abrir un fichero.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563888" y="4077072"/>
            <a:ext cx="4968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es-ES" sz="1500" dirty="0" err="1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es-ES" sz="1500" dirty="0" err="1">
                <a:solidFill>
                  <a:srgbClr val="000000"/>
                </a:solidFill>
                <a:latin typeface="Courier New" pitchFamily="49" charset="0"/>
              </a:rPr>
              <a:t>unistd.h</a:t>
            </a: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es-ES" sz="1500" dirty="0" err="1">
                <a:solidFill>
                  <a:srgbClr val="000000"/>
                </a:solidFill>
                <a:latin typeface="Courier New" pitchFamily="49" charset="0"/>
              </a:rPr>
              <a:t>include</a:t>
            </a: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 &lt;</a:t>
            </a:r>
            <a:r>
              <a:rPr lang="es-ES" sz="1500" dirty="0" err="1">
                <a:solidFill>
                  <a:srgbClr val="000000"/>
                </a:solidFill>
                <a:latin typeface="Courier New" pitchFamily="49" charset="0"/>
              </a:rPr>
              <a:t>stdio.h</a:t>
            </a: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s-ES" sz="15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500" dirty="0" err="1">
                <a:solidFill>
                  <a:srgbClr val="000000"/>
                </a:solidFill>
                <a:latin typeface="Courier New" pitchFamily="49" charset="0"/>
              </a:rPr>
              <a:t>main</a:t>
            </a: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() {</a:t>
            </a:r>
          </a:p>
          <a:p>
            <a:pPr>
              <a:buNone/>
            </a:pP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15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 fd1, fd2, fd3;</a:t>
            </a:r>
          </a:p>
          <a:p>
            <a:pPr>
              <a:buNone/>
            </a:pP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	fd1 = open(“./</a:t>
            </a:r>
            <a:r>
              <a:rPr lang="es-ES" sz="1500" dirty="0" err="1">
                <a:solidFill>
                  <a:srgbClr val="000000"/>
                </a:solidFill>
                <a:latin typeface="Courier New" pitchFamily="49" charset="0"/>
              </a:rPr>
              <a:t>file_a</a:t>
            </a: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”, O_READ);</a:t>
            </a:r>
          </a:p>
          <a:p>
            <a:pPr>
              <a:buNone/>
            </a:pP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	fd2 = open(“./</a:t>
            </a:r>
            <a:r>
              <a:rPr lang="es-ES" sz="1500" dirty="0" err="1">
                <a:solidFill>
                  <a:srgbClr val="000000"/>
                </a:solidFill>
                <a:latin typeface="Courier New" pitchFamily="49" charset="0"/>
              </a:rPr>
              <a:t>file_b</a:t>
            </a: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”, O_READ);</a:t>
            </a:r>
          </a:p>
          <a:p>
            <a:pPr>
              <a:buNone/>
            </a:pP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	fd3 = </a:t>
            </a:r>
            <a:r>
              <a:rPr lang="es-ES" sz="1500" dirty="0" err="1">
                <a:solidFill>
                  <a:srgbClr val="000000"/>
                </a:solidFill>
                <a:latin typeface="Courier New" pitchFamily="49" charset="0"/>
              </a:rPr>
              <a:t>dup</a:t>
            </a: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(fd2);</a:t>
            </a:r>
          </a:p>
          <a:p>
            <a:pPr>
              <a:buNone/>
            </a:pPr>
            <a:r>
              <a:rPr lang="es-ES" sz="15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789040"/>
            <a:ext cx="1944216" cy="2770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10 Conector recto de flecha"/>
          <p:cNvCxnSpPr/>
          <p:nvPr/>
        </p:nvCxnSpPr>
        <p:spPr>
          <a:xfrm flipH="1">
            <a:off x="2771800" y="5157192"/>
            <a:ext cx="1728192" cy="144016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2771800" y="5373216"/>
            <a:ext cx="1728192" cy="216024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>
            <a:off x="2771800" y="6021288"/>
            <a:ext cx="720080" cy="0"/>
          </a:xfrm>
          <a:prstGeom prst="straightConnector1">
            <a:avLst/>
          </a:prstGeom>
          <a:ln w="15875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 flipV="1">
            <a:off x="3491880" y="5733256"/>
            <a:ext cx="0" cy="288032"/>
          </a:xfrm>
          <a:prstGeom prst="straightConnector1">
            <a:avLst/>
          </a:prstGeom>
          <a:ln w="15875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 flipH="1">
            <a:off x="2771800" y="5733256"/>
            <a:ext cx="720080" cy="0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2 Marcador de pie de página">
            <a:extLst>
              <a:ext uri="{FF2B5EF4-FFF2-40B4-BE49-F238E27FC236}">
                <a16:creationId xmlns:a16="http://schemas.microsoft.com/office/drawing/2014/main" id="{067A1A81-ACA0-409B-A5BC-73C1EC34CB90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pipe</a:t>
            </a:r>
            <a:r>
              <a:rPr lang="es-ES" dirty="0"/>
              <a:t> +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dup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pipe</a:t>
            </a:r>
          </a:p>
          <a:p>
            <a:pPr marL="834390" lvl="1" indent="-514350">
              <a:buNone/>
            </a:pPr>
            <a:r>
              <a:rPr lang="es-ES" sz="2000" dirty="0">
                <a:solidFill>
                  <a:srgbClr val="000000"/>
                </a:solidFill>
                <a:latin typeface="Courier New" pitchFamily="49" charset="0"/>
              </a:rPr>
              <a:t>	pipe(pipe)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close</a:t>
            </a:r>
            <a:endParaRPr lang="es-ES" dirty="0"/>
          </a:p>
          <a:p>
            <a:pPr marL="834390" lvl="1" indent="-514350">
              <a:buNone/>
            </a:pPr>
            <a:r>
              <a:rPr lang="es-ES" sz="2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2000" dirty="0" err="1">
                <a:solidFill>
                  <a:srgbClr val="000000"/>
                </a:solidFill>
                <a:latin typeface="Courier New" pitchFamily="49" charset="0"/>
              </a:rPr>
              <a:t>close</a:t>
            </a:r>
            <a:r>
              <a:rPr lang="es-ES" sz="2000" dirty="0">
                <a:solidFill>
                  <a:srgbClr val="000000"/>
                </a:solidFill>
                <a:latin typeface="Courier New" pitchFamily="49" charset="0"/>
              </a:rPr>
              <a:t>(STDOUT_FILENO)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dup</a:t>
            </a:r>
            <a:endParaRPr lang="es-ES" dirty="0"/>
          </a:p>
          <a:p>
            <a:pPr marL="834390" lvl="1" indent="-514350">
              <a:buNone/>
            </a:pPr>
            <a:r>
              <a:rPr lang="es-ES" sz="2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2000" dirty="0" err="1">
                <a:solidFill>
                  <a:srgbClr val="000000"/>
                </a:solidFill>
                <a:latin typeface="Courier New" pitchFamily="49" charset="0"/>
              </a:rPr>
              <a:t>dup</a:t>
            </a:r>
            <a:r>
              <a:rPr lang="es-ES" sz="2000" dirty="0">
                <a:solidFill>
                  <a:srgbClr val="000000"/>
                </a:solidFill>
                <a:latin typeface="Courier New" pitchFamily="49" charset="0"/>
              </a:rPr>
              <a:t>(pipe[1])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close</a:t>
            </a:r>
            <a:endParaRPr lang="es-ES" dirty="0"/>
          </a:p>
          <a:p>
            <a:pPr marL="834390" lvl="1" indent="-514350">
              <a:buNone/>
            </a:pPr>
            <a:r>
              <a:rPr lang="es-ES" sz="2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2000" dirty="0" err="1">
                <a:solidFill>
                  <a:srgbClr val="000000"/>
                </a:solidFill>
                <a:latin typeface="Courier New" pitchFamily="49" charset="0"/>
              </a:rPr>
              <a:t>close</a:t>
            </a:r>
            <a:r>
              <a:rPr lang="es-ES" sz="2000" dirty="0">
                <a:solidFill>
                  <a:srgbClr val="000000"/>
                </a:solidFill>
                <a:latin typeface="Courier New" pitchFamily="49" charset="0"/>
              </a:rPr>
              <a:t>(pipe[0])</a:t>
            </a:r>
          </a:p>
          <a:p>
            <a:pPr marL="834390" lvl="1" indent="-514350">
              <a:buNone/>
            </a:pPr>
            <a:r>
              <a:rPr lang="es-ES" sz="2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2000" dirty="0" err="1">
                <a:solidFill>
                  <a:srgbClr val="000000"/>
                </a:solidFill>
                <a:latin typeface="Courier New" pitchFamily="49" charset="0"/>
              </a:rPr>
              <a:t>close</a:t>
            </a:r>
            <a:r>
              <a:rPr lang="es-ES" sz="2000" dirty="0">
                <a:solidFill>
                  <a:srgbClr val="000000"/>
                </a:solidFill>
                <a:latin typeface="Courier New" pitchFamily="49" charset="0"/>
              </a:rPr>
              <a:t>(pipe[1])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7092280" y="1628800"/>
          <a:ext cx="1586615" cy="12961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PIPE[0]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PIPE[1]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7092280" y="3284984"/>
          <a:ext cx="1586615" cy="12961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strike="sngStrike" dirty="0">
                          <a:solidFill>
                            <a:srgbClr val="FF0000"/>
                          </a:solidFill>
                        </a:rPr>
                        <a:t>STD_OUT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PIPE[0]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PIPE[1]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4716016" y="3284983"/>
          <a:ext cx="1586615" cy="12961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/>
                        <a:t>PIPE[1]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PIPE[0]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PIPE[1]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4716016" y="4941167"/>
          <a:ext cx="1586615" cy="12961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/>
                        <a:t>PIPE[1]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strike="sngStrike" dirty="0">
                          <a:solidFill>
                            <a:srgbClr val="FF0000"/>
                          </a:solidFill>
                        </a:rPr>
                        <a:t>PIPE[0]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strike="sngStrike" dirty="0">
                          <a:solidFill>
                            <a:srgbClr val="FF0000"/>
                          </a:solidFill>
                        </a:rPr>
                        <a:t>PIPE[1]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7092280" y="4869160"/>
          <a:ext cx="1586615" cy="12961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/>
                        <a:t>PIPE[1]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5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4716016" y="1628800"/>
          <a:ext cx="1586615" cy="12961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r>
                        <a:rPr lang="es-E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STD_ERR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" name="15 Conector recto de flecha" descr="1"/>
          <p:cNvCxnSpPr/>
          <p:nvPr/>
        </p:nvCxnSpPr>
        <p:spPr>
          <a:xfrm>
            <a:off x="6300192" y="2348880"/>
            <a:ext cx="792088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5436096" y="4581128"/>
            <a:ext cx="0" cy="36004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H="1">
            <a:off x="6300192" y="3933056"/>
            <a:ext cx="792088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6300192" y="5517232"/>
            <a:ext cx="720080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>
            <a:off x="7812360" y="2924944"/>
            <a:ext cx="0" cy="36004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6516216" y="1988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7452320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6588224" y="35730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508104" y="45811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21" name="2 Marcador de pie de página">
            <a:extLst>
              <a:ext uri="{FF2B5EF4-FFF2-40B4-BE49-F238E27FC236}">
                <a16:creationId xmlns:a16="http://schemas.microsoft.com/office/drawing/2014/main" id="{CE2A8BDB-9DA9-4D96-8DF3-F5E828A7B77B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Ejemplo de uso de tuberías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24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>
            <a:normAutofit fontScale="40000" lnSpcReduction="20000"/>
          </a:bodyPr>
          <a:lstStyle/>
          <a:p>
            <a:r>
              <a:rPr lang="es-ES" dirty="0"/>
              <a:t>Ejemplo de tubería para el comando: 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 | more. </a:t>
            </a:r>
            <a:r>
              <a:rPr lang="es-ES" dirty="0">
                <a:solidFill>
                  <a:prstClr val="black"/>
                </a:solidFill>
              </a:rPr>
              <a:t>El hijo ejecuta el comando </a:t>
            </a:r>
            <a:r>
              <a:rPr lang="es-E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more</a:t>
            </a:r>
            <a:r>
              <a:rPr lang="es-ES" dirty="0">
                <a:solidFill>
                  <a:prstClr val="black"/>
                </a:solidFill>
              </a:rPr>
              <a:t> el padre ejecuta el comando </a:t>
            </a:r>
            <a:r>
              <a:rPr lang="es-E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s-ES" dirty="0">
                <a:solidFill>
                  <a:prstClr val="black"/>
                </a:solidFill>
              </a:rPr>
              <a:t>.</a:t>
            </a:r>
            <a:endParaRPr lang="es-ES" sz="25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endParaRPr lang="es-ES" sz="25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main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argc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argv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[]) {</a:t>
            </a:r>
          </a:p>
          <a:p>
            <a:pPr>
              <a:buNone/>
            </a:pP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fd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[2];</a:t>
            </a:r>
          </a:p>
          <a:p>
            <a:pPr>
              <a:buNone/>
            </a:pP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 *argumentos1[2]={“more”, “NULL”};</a:t>
            </a:r>
          </a:p>
          <a:p>
            <a:pPr>
              <a:buNone/>
            </a:pP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 *argumentos2[3]={“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”, “NULL”};</a:t>
            </a:r>
          </a:p>
          <a:p>
            <a:pPr>
              <a:buNone/>
            </a:pP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2500" b="1" dirty="0">
                <a:solidFill>
                  <a:srgbClr val="000000"/>
                </a:solidFill>
                <a:latin typeface="Courier New" pitchFamily="49" charset="0"/>
              </a:rPr>
              <a:t>pipe(</a:t>
            </a:r>
            <a:r>
              <a:rPr lang="es-ES" sz="2500" b="1" dirty="0" err="1">
                <a:solidFill>
                  <a:srgbClr val="000000"/>
                </a:solidFill>
                <a:latin typeface="Courier New" pitchFamily="49" charset="0"/>
              </a:rPr>
              <a:t>fd</a:t>
            </a:r>
            <a:r>
              <a:rPr lang="es-ES" sz="25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buNone/>
            </a:pP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fork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() == 0) {</a:t>
            </a:r>
          </a:p>
          <a:p>
            <a:pPr>
              <a:buNone/>
            </a:pP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close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(STDIN_FILENO);</a:t>
            </a:r>
          </a:p>
          <a:p>
            <a:pPr>
              <a:buNone/>
            </a:pP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500" b="1" dirty="0" err="1">
                <a:solidFill>
                  <a:srgbClr val="000000"/>
                </a:solidFill>
                <a:latin typeface="Courier New" pitchFamily="49" charset="0"/>
              </a:rPr>
              <a:t>dup</a:t>
            </a:r>
            <a:r>
              <a:rPr lang="es-ES" sz="25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2500" b="1" dirty="0" err="1">
                <a:solidFill>
                  <a:srgbClr val="000000"/>
                </a:solidFill>
                <a:latin typeface="Courier New" pitchFamily="49" charset="0"/>
              </a:rPr>
              <a:t>fd</a:t>
            </a:r>
            <a:r>
              <a:rPr lang="es-ES" sz="2500" b="1" dirty="0">
                <a:solidFill>
                  <a:srgbClr val="000000"/>
                </a:solidFill>
                <a:latin typeface="Courier New" pitchFamily="49" charset="0"/>
              </a:rPr>
              <a:t>[0]);</a:t>
            </a:r>
          </a:p>
          <a:p>
            <a:pPr>
              <a:buNone/>
            </a:pP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close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fd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[1]);</a:t>
            </a:r>
          </a:p>
          <a:p>
            <a:pPr>
              <a:buNone/>
            </a:pP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execvp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(argumentos1[0], argumentos1);</a:t>
            </a:r>
          </a:p>
          <a:p>
            <a:pPr>
              <a:buNone/>
            </a:pP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>
              <a:buNone/>
            </a:pP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>
              <a:buNone/>
            </a:pP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close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(STDOUT_FILENO);</a:t>
            </a:r>
          </a:p>
          <a:p>
            <a:pPr>
              <a:buNone/>
            </a:pP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500" b="1" dirty="0" err="1">
                <a:solidFill>
                  <a:srgbClr val="000000"/>
                </a:solidFill>
                <a:latin typeface="Courier New" pitchFamily="49" charset="0"/>
              </a:rPr>
              <a:t>dup</a:t>
            </a:r>
            <a:r>
              <a:rPr lang="es-ES" sz="25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2500" b="1" dirty="0" err="1">
                <a:solidFill>
                  <a:srgbClr val="000000"/>
                </a:solidFill>
                <a:latin typeface="Courier New" pitchFamily="49" charset="0"/>
              </a:rPr>
              <a:t>fd</a:t>
            </a:r>
            <a:r>
              <a:rPr lang="es-ES" sz="2500" b="1" dirty="0">
                <a:solidFill>
                  <a:srgbClr val="000000"/>
                </a:solidFill>
                <a:latin typeface="Courier New" pitchFamily="49" charset="0"/>
              </a:rPr>
              <a:t>[1]);</a:t>
            </a:r>
          </a:p>
          <a:p>
            <a:pPr>
              <a:buNone/>
            </a:pP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close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fd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[0]);</a:t>
            </a:r>
          </a:p>
          <a:p>
            <a:pPr>
              <a:buNone/>
            </a:pP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execvp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(argumentos2[0], argumentos2);</a:t>
            </a:r>
          </a:p>
          <a:p>
            <a:pPr>
              <a:buNone/>
            </a:pP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>
              <a:buNone/>
            </a:pP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("ERROR: %d\n", </a:t>
            </a:r>
            <a:r>
              <a:rPr lang="es-ES" sz="2500" dirty="0" err="1">
                <a:solidFill>
                  <a:srgbClr val="000000"/>
                </a:solidFill>
                <a:latin typeface="Courier New" pitchFamily="49" charset="0"/>
              </a:rPr>
              <a:t>errno</a:t>
            </a: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buNone/>
            </a:pPr>
            <a:r>
              <a:rPr lang="es-ES" sz="25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780928"/>
            <a:ext cx="381642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2 Marcador de pie de página">
            <a:extLst>
              <a:ext uri="{FF2B5EF4-FFF2-40B4-BE49-F238E27FC236}">
                <a16:creationId xmlns:a16="http://schemas.microsoft.com/office/drawing/2014/main" id="{097FEF1F-EA08-411D-9C4E-3D849BB8503E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Redirecciones de entrada, salida y error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25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061048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Es posible </a:t>
            </a:r>
            <a:r>
              <a:rPr lang="es-ES" dirty="0" err="1"/>
              <a:t>redireccionar</a:t>
            </a:r>
            <a:r>
              <a:rPr lang="es-ES" dirty="0"/>
              <a:t> la entrada / salida estándar para escribir / leer de otros ficheros.</a:t>
            </a:r>
          </a:p>
          <a:p>
            <a:endParaRPr lang="es-ES" dirty="0"/>
          </a:p>
          <a:p>
            <a:pPr lvl="1"/>
            <a:r>
              <a:rPr lang="es-ES" dirty="0"/>
              <a:t>La redirección de entrada (</a:t>
            </a:r>
            <a:r>
              <a:rPr lang="es-ES" b="1" dirty="0">
                <a:solidFill>
                  <a:srgbClr val="FF0000"/>
                </a:solidFill>
              </a:rPr>
              <a:t>&lt;</a:t>
            </a:r>
            <a:r>
              <a:rPr lang="es-ES" dirty="0"/>
              <a:t>) sólo afecta al primer mandato.</a:t>
            </a:r>
          </a:p>
          <a:p>
            <a:pPr lvl="2"/>
            <a:r>
              <a:rPr lang="es-ES" dirty="0"/>
              <a:t>Abre un fichero en modo lectura y lo usa como entrada estándar.</a:t>
            </a:r>
          </a:p>
          <a:p>
            <a:pPr lvl="1">
              <a:buNone/>
            </a:pP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100" dirty="0" err="1">
                <a:solidFill>
                  <a:srgbClr val="000000"/>
                </a:solidFill>
                <a:latin typeface="Courier New" pitchFamily="49" charset="0"/>
              </a:rPr>
              <a:t>close</a:t>
            </a: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 (STDIN_FILENO);</a:t>
            </a:r>
          </a:p>
          <a:p>
            <a:pPr lvl="1">
              <a:buNone/>
            </a:pP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100" dirty="0" err="1">
                <a:solidFill>
                  <a:srgbClr val="000000"/>
                </a:solidFill>
                <a:latin typeface="Courier New" pitchFamily="49" charset="0"/>
              </a:rPr>
              <a:t>df</a:t>
            </a: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 = open(“./</a:t>
            </a:r>
            <a:r>
              <a:rPr lang="es-ES" sz="2100" dirty="0" err="1">
                <a:solidFill>
                  <a:srgbClr val="000000"/>
                </a:solidFill>
                <a:latin typeface="Courier New" pitchFamily="49" charset="0"/>
              </a:rPr>
              <a:t>fichero_entrada</a:t>
            </a: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”, O_RDONLY);</a:t>
            </a:r>
            <a:endParaRPr lang="es-ES" dirty="0"/>
          </a:p>
          <a:p>
            <a:pPr lvl="1"/>
            <a:r>
              <a:rPr lang="es-ES" dirty="0"/>
              <a:t>La redirección de salida (</a:t>
            </a:r>
            <a:r>
              <a:rPr lang="es-ES" b="1" dirty="0">
                <a:solidFill>
                  <a:srgbClr val="FF0000"/>
                </a:solidFill>
              </a:rPr>
              <a:t>&gt;</a:t>
            </a:r>
            <a:r>
              <a:rPr lang="es-ES" dirty="0"/>
              <a:t>) sólo afecta al último mandato.</a:t>
            </a:r>
          </a:p>
          <a:p>
            <a:pPr lvl="2"/>
            <a:r>
              <a:rPr lang="es-ES" dirty="0"/>
              <a:t>Abre un fichero en modo escritura y lo usa como salida estándar.</a:t>
            </a:r>
          </a:p>
          <a:p>
            <a:pPr lvl="1">
              <a:buNone/>
            </a:pP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100" dirty="0" err="1">
                <a:solidFill>
                  <a:srgbClr val="000000"/>
                </a:solidFill>
                <a:latin typeface="Courier New" pitchFamily="49" charset="0"/>
              </a:rPr>
              <a:t>close</a:t>
            </a: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 (STDOUT_FILENO);</a:t>
            </a:r>
          </a:p>
          <a:p>
            <a:pPr lvl="1">
              <a:buNone/>
            </a:pP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100" dirty="0" err="1">
                <a:solidFill>
                  <a:srgbClr val="000000"/>
                </a:solidFill>
                <a:latin typeface="Courier New" pitchFamily="49" charset="0"/>
              </a:rPr>
              <a:t>df</a:t>
            </a: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 = open(“./</a:t>
            </a:r>
            <a:r>
              <a:rPr lang="es-ES" sz="2100" dirty="0" err="1">
                <a:solidFill>
                  <a:srgbClr val="000000"/>
                </a:solidFill>
                <a:latin typeface="Courier New" pitchFamily="49" charset="0"/>
              </a:rPr>
              <a:t>fichero_salida</a:t>
            </a: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”, O_CREAT| O_WRONLY, 0666);</a:t>
            </a:r>
            <a:endParaRPr lang="es-ES" dirty="0"/>
          </a:p>
          <a:p>
            <a:pPr lvl="1"/>
            <a:r>
              <a:rPr lang="es-ES" dirty="0"/>
              <a:t>Las redirecciones de salida error (</a:t>
            </a:r>
            <a:r>
              <a:rPr lang="es-ES" b="1" dirty="0">
                <a:solidFill>
                  <a:srgbClr val="FF0000"/>
                </a:solidFill>
              </a:rPr>
              <a:t>&gt;&amp;</a:t>
            </a:r>
            <a:r>
              <a:rPr lang="es-ES" dirty="0"/>
              <a:t>) afectan a cualquier mandato.</a:t>
            </a:r>
          </a:p>
          <a:p>
            <a:pPr lvl="2"/>
            <a:r>
              <a:rPr lang="es-ES" dirty="0"/>
              <a:t>Abre un fichero en modo escritura y lo usa como salida de error.</a:t>
            </a:r>
          </a:p>
          <a:p>
            <a:pPr lvl="1">
              <a:buNone/>
            </a:pP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100" dirty="0" err="1">
                <a:solidFill>
                  <a:srgbClr val="000000"/>
                </a:solidFill>
                <a:latin typeface="Courier New" pitchFamily="49" charset="0"/>
              </a:rPr>
              <a:t>close</a:t>
            </a: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 (STERR_FILENO);</a:t>
            </a:r>
          </a:p>
          <a:p>
            <a:pPr lvl="1">
              <a:buNone/>
            </a:pP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sz="2100" dirty="0" err="1">
                <a:solidFill>
                  <a:srgbClr val="000000"/>
                </a:solidFill>
                <a:latin typeface="Courier New" pitchFamily="49" charset="0"/>
              </a:rPr>
              <a:t>df</a:t>
            </a: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 = open(“./</a:t>
            </a:r>
            <a:r>
              <a:rPr lang="es-ES" sz="2100" dirty="0" err="1">
                <a:solidFill>
                  <a:srgbClr val="000000"/>
                </a:solidFill>
                <a:latin typeface="Courier New" pitchFamily="49" charset="0"/>
              </a:rPr>
              <a:t>fichero_error</a:t>
            </a:r>
            <a:r>
              <a:rPr lang="es-ES" sz="2100" dirty="0">
                <a:solidFill>
                  <a:srgbClr val="000000"/>
                </a:solidFill>
                <a:latin typeface="Courier New" pitchFamily="49" charset="0"/>
              </a:rPr>
              <a:t>”, O_CREAT| O_WRONLY, 0666);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3528" y="5661248"/>
            <a:ext cx="8568952" cy="360040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spcBef>
                <a:spcPts val="575"/>
              </a:spcBef>
              <a:spcAft>
                <a:spcPts val="57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b="1" dirty="0"/>
              <a:t>La </a:t>
            </a:r>
            <a:r>
              <a:rPr lang="en-US" sz="1600" b="1" dirty="0" err="1"/>
              <a:t>primitiva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open</a:t>
            </a:r>
            <a:r>
              <a:rPr lang="en-US" sz="1600" b="1" dirty="0"/>
              <a:t> </a:t>
            </a:r>
            <a:r>
              <a:rPr lang="en-US" sz="1600" b="1" dirty="0" err="1"/>
              <a:t>utiliza</a:t>
            </a:r>
            <a:r>
              <a:rPr lang="en-US" sz="1600" b="1" dirty="0"/>
              <a:t> el primer descriptor </a:t>
            </a:r>
            <a:r>
              <a:rPr lang="en-US" sz="1600" b="1" dirty="0" err="1"/>
              <a:t>disponible</a:t>
            </a:r>
            <a:r>
              <a:rPr lang="en-US" sz="1600" b="1" dirty="0"/>
              <a:t> de la </a:t>
            </a:r>
            <a:r>
              <a:rPr lang="en-US" sz="1600" b="1" dirty="0" err="1"/>
              <a:t>tabla</a:t>
            </a:r>
            <a:r>
              <a:rPr lang="en-US" sz="1600" b="1" dirty="0"/>
              <a:t> al </a:t>
            </a:r>
            <a:r>
              <a:rPr lang="en-US" sz="1600" b="1" dirty="0" err="1"/>
              <a:t>abrir</a:t>
            </a:r>
            <a:r>
              <a:rPr lang="en-US" sz="1600" b="1" dirty="0"/>
              <a:t> un </a:t>
            </a:r>
            <a:r>
              <a:rPr lang="en-US" sz="1600" b="1" dirty="0" err="1"/>
              <a:t>fichero</a:t>
            </a:r>
            <a:r>
              <a:rPr lang="en-US" sz="1600" b="1" dirty="0"/>
              <a:t>.</a:t>
            </a:r>
          </a:p>
        </p:txBody>
      </p:sp>
      <p:sp>
        <p:nvSpPr>
          <p:cNvPr id="8" name="2 Marcador de pie de página">
            <a:extLst>
              <a:ext uri="{FF2B5EF4-FFF2-40B4-BE49-F238E27FC236}">
                <a16:creationId xmlns:a16="http://schemas.microsoft.com/office/drawing/2014/main" id="{B6D0238C-59BD-4828-B69A-88090F759E2B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Mandatos internos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Un mandato interno es aquel que o bien se corresponde con una llamada al sistema o bien es un complemento que ofrece el propio </a:t>
            </a:r>
            <a:r>
              <a:rPr lang="es-ES" dirty="0" err="1"/>
              <a:t>minishell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Su función ha de ser implementada dentro del propio </a:t>
            </a:r>
            <a:r>
              <a:rPr lang="es-ES" dirty="0" err="1"/>
              <a:t>minishell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Deberá analizarse la entrada de los mandatos. ¡¡El </a:t>
            </a:r>
            <a:r>
              <a:rPr lang="es-ES" dirty="0" err="1"/>
              <a:t>parser</a:t>
            </a:r>
            <a:r>
              <a:rPr lang="es-ES" dirty="0"/>
              <a:t> no lo hace!!</a:t>
            </a:r>
          </a:p>
          <a:p>
            <a:endParaRPr lang="es-ES" dirty="0"/>
          </a:p>
          <a:p>
            <a:r>
              <a:rPr lang="es-ES" dirty="0"/>
              <a:t>Se ejecutarán en el proceso </a:t>
            </a:r>
            <a:r>
              <a:rPr lang="es-ES" dirty="0" err="1"/>
              <a:t>minishell</a:t>
            </a:r>
            <a:r>
              <a:rPr lang="es-ES" dirty="0"/>
              <a:t>: no se hace </a:t>
            </a:r>
            <a:r>
              <a:rPr lang="es-ES" dirty="0" err="1"/>
              <a:t>fork</a:t>
            </a:r>
            <a:r>
              <a:rPr lang="es-ES" dirty="0"/>
              <a:t>() con la funcionalidad, sino que es ejecutada por la propia </a:t>
            </a:r>
            <a:r>
              <a:rPr lang="es-ES" dirty="0" err="1"/>
              <a:t>minishell</a:t>
            </a:r>
            <a:r>
              <a:rPr lang="es-ES" dirty="0"/>
              <a:t> (que en caso de </a:t>
            </a:r>
            <a:r>
              <a:rPr lang="es-ES" dirty="0" err="1"/>
              <a:t>mytime</a:t>
            </a:r>
            <a:r>
              <a:rPr lang="es-ES" dirty="0"/>
              <a:t>, creará un proceso, pero la medición se realizará en el proceso </a:t>
            </a:r>
            <a:r>
              <a:rPr lang="es-ES" dirty="0" err="1"/>
              <a:t>msh</a:t>
            </a:r>
            <a:r>
              <a:rPr lang="es-ES" dirty="0"/>
              <a:t>).</a:t>
            </a:r>
          </a:p>
          <a:p>
            <a:pPr>
              <a:buNone/>
            </a:pPr>
            <a:endParaRPr lang="es-ES" dirty="0"/>
          </a:p>
        </p:txBody>
      </p:sp>
      <p:sp>
        <p:nvSpPr>
          <p:cNvPr id="6" name="2 Marcador de pie de página">
            <a:extLst>
              <a:ext uri="{FF2B5EF4-FFF2-40B4-BE49-F238E27FC236}">
                <a16:creationId xmlns:a16="http://schemas.microsoft.com/office/drawing/2014/main" id="{375287A1-6872-4695-BC58-C68C7987AFD1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Mandatos internos del </a:t>
            </a:r>
            <a:r>
              <a:rPr lang="es-ES" dirty="0" err="1"/>
              <a:t>minishell</a:t>
            </a:r>
            <a:r>
              <a:rPr lang="es-ES" dirty="0"/>
              <a:t>: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mytime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27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El </a:t>
            </a:r>
            <a:r>
              <a:rPr lang="es-ES" dirty="0" err="1"/>
              <a:t>minishell</a:t>
            </a:r>
            <a:r>
              <a:rPr lang="es-ES" dirty="0"/>
              <a:t> debe proporcionar el comando interno 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mytime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Como argumento recibe el comando a medir con sus </a:t>
            </a:r>
            <a:r>
              <a:rPr lang="es-ES" dirty="0" err="1"/>
              <a:t>flags</a:t>
            </a:r>
            <a:r>
              <a:rPr lang="es-ES" dirty="0"/>
              <a:t> o propios parámetros</a:t>
            </a:r>
          </a:p>
          <a:p>
            <a:pPr lvl="1"/>
            <a:r>
              <a:rPr lang="es-ES" dirty="0"/>
              <a:t>Muestra por pantalla el tiempo que tarda el proceso lanzado en ejecutarse.</a:t>
            </a:r>
          </a:p>
          <a:p>
            <a:pPr lvl="1"/>
            <a:r>
              <a:rPr lang="es-ES" dirty="0"/>
              <a:t>El formato de salida es el siguiente: “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Time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spent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: %f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secs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.\n</a:t>
            </a:r>
            <a:r>
              <a:rPr lang="es-ES" dirty="0"/>
              <a:t>”.</a:t>
            </a:r>
          </a:p>
          <a:p>
            <a:pPr lvl="1"/>
            <a:r>
              <a:rPr lang="es-ES" dirty="0"/>
              <a:t>En caso de error: “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Usage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mytime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command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&gt;&gt;\n</a:t>
            </a:r>
            <a:r>
              <a:rPr lang="es-ES" dirty="0"/>
              <a:t>”.</a:t>
            </a:r>
          </a:p>
          <a:p>
            <a:pPr algn="ctr">
              <a:buNone/>
            </a:pPr>
            <a:endParaRPr lang="es-ES" sz="2600" dirty="0">
              <a:latin typeface="Courier New" pitchFamily="49" charset="0"/>
              <a:cs typeface="Courier New" pitchFamily="49" charset="0"/>
            </a:endParaRPr>
          </a:p>
          <a:p>
            <a:r>
              <a:rPr lang="es-ES" dirty="0"/>
              <a:t>Cuando se detecte este mandato:</a:t>
            </a:r>
          </a:p>
          <a:p>
            <a:pPr lvl="1"/>
            <a:r>
              <a:rPr lang="es-ES" dirty="0"/>
              <a:t>Comenzar a medir el tiempo.</a:t>
            </a:r>
          </a:p>
          <a:p>
            <a:pPr lvl="1"/>
            <a:r>
              <a:rPr lang="es-ES" dirty="0"/>
              <a:t>Lanzar un proceso hijo que ejecute el comando dado por parámetros.</a:t>
            </a:r>
          </a:p>
          <a:p>
            <a:pPr lvl="1"/>
            <a:r>
              <a:rPr lang="es-ES" dirty="0"/>
              <a:t>El padre debe esperar a que el hijo termine, y cuando haya esperado, terminar de contar el tiempo y mostrar el mensaje. </a:t>
            </a:r>
          </a:p>
          <a:p>
            <a:pPr marL="0" indent="0">
              <a:buNone/>
            </a:pPr>
            <a:endParaRPr lang="es-ES" dirty="0"/>
          </a:p>
          <a:p>
            <a:pPr>
              <a:buNone/>
            </a:pPr>
            <a:endParaRPr lang="es-ES" dirty="0"/>
          </a:p>
        </p:txBody>
      </p:sp>
      <p:sp>
        <p:nvSpPr>
          <p:cNvPr id="6" name="2 Marcador de pie de página">
            <a:extLst>
              <a:ext uri="{FF2B5EF4-FFF2-40B4-BE49-F238E27FC236}">
                <a16:creationId xmlns:a16="http://schemas.microsoft.com/office/drawing/2014/main" id="{424E16A8-EF14-43D9-8E50-22392714C9A4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Sistemas Operativos - Curso 2018/2019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Mandatos internos del </a:t>
            </a:r>
            <a:r>
              <a:rPr lang="es-ES" dirty="0" err="1"/>
              <a:t>minishell</a:t>
            </a:r>
            <a:r>
              <a:rPr lang="es-ES" dirty="0"/>
              <a:t>: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mypwd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6" name="2 Marcador de pie de página">
            <a:extLst>
              <a:ext uri="{FF2B5EF4-FFF2-40B4-BE49-F238E27FC236}">
                <a16:creationId xmlns:a16="http://schemas.microsoft.com/office/drawing/2014/main" id="{FFA91B66-87F0-442F-A938-A7CC088B4ADB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  <p:sp>
        <p:nvSpPr>
          <p:cNvPr id="10" name="4 Marcador de contenido">
            <a:extLst>
              <a:ext uri="{FF2B5EF4-FFF2-40B4-BE49-F238E27FC236}">
                <a16:creationId xmlns:a16="http://schemas.microsoft.com/office/drawing/2014/main" id="{D6163CB9-C060-4BD1-B885-5C9CC7A0C47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156883" cy="4835434"/>
          </a:xfrm>
        </p:spPr>
        <p:txBody>
          <a:bodyPr>
            <a:normAutofit/>
          </a:bodyPr>
          <a:lstStyle/>
          <a:p>
            <a:r>
              <a:rPr lang="es-ES" dirty="0"/>
              <a:t>El </a:t>
            </a:r>
            <a:r>
              <a:rPr lang="es-ES" dirty="0" err="1"/>
              <a:t>minishell</a:t>
            </a:r>
            <a:r>
              <a:rPr lang="es-ES" dirty="0"/>
              <a:t> debe proporcionar el comando interno 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mypwd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Este mandato no acepta argumentos, por lo que detectarlos sería una condición de error, y para todos los casos: “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Mypwd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error</a:t>
            </a:r>
            <a:r>
              <a:rPr lang="es-ES" dirty="0"/>
              <a:t>”.</a:t>
            </a:r>
          </a:p>
          <a:p>
            <a:pPr lvl="1"/>
            <a:r>
              <a:rPr lang="es-ES" dirty="0"/>
              <a:t>Si se ejecuta correctamente debe mostrar la ruta en la que está operando el </a:t>
            </a:r>
            <a:r>
              <a:rPr lang="es-ES" dirty="0" err="1"/>
              <a:t>minishell</a:t>
            </a:r>
            <a:r>
              <a:rPr lang="es-ES" dirty="0"/>
              <a:t> en ese momento: “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Current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dir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: %s\n</a:t>
            </a:r>
            <a:r>
              <a:rPr lang="es-ES" dirty="0"/>
              <a:t>”.</a:t>
            </a:r>
          </a:p>
          <a:p>
            <a:pPr lvl="1"/>
            <a:r>
              <a:rPr lang="es-ES" dirty="0"/>
              <a:t>Se recomienda hacer uso de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getcwd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s-ES" dirty="0"/>
              <a:t>para su implementación.</a:t>
            </a:r>
          </a:p>
          <a:p>
            <a:pPr algn="ctr">
              <a:buNone/>
            </a:pPr>
            <a:endParaRPr lang="es-ES" sz="2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s-ES" dirty="0"/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2153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Corrector del </a:t>
            </a:r>
            <a:r>
              <a:rPr lang="es-ES" dirty="0" err="1"/>
              <a:t>minishell</a:t>
            </a:r>
            <a:r>
              <a:rPr lang="es-ES" dirty="0"/>
              <a:t>: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29</a:t>
            </a:fld>
            <a:endParaRPr lang="es-ES"/>
          </a:p>
        </p:txBody>
      </p:sp>
      <p:sp>
        <p:nvSpPr>
          <p:cNvPr id="6" name="2 Marcador de pie de página">
            <a:extLst>
              <a:ext uri="{FF2B5EF4-FFF2-40B4-BE49-F238E27FC236}">
                <a16:creationId xmlns:a16="http://schemas.microsoft.com/office/drawing/2014/main" id="{FFA91B66-87F0-442F-A938-A7CC088B4ADB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  <p:sp>
        <p:nvSpPr>
          <p:cNvPr id="10" name="4 Marcador de contenido">
            <a:extLst>
              <a:ext uri="{FF2B5EF4-FFF2-40B4-BE49-F238E27FC236}">
                <a16:creationId xmlns:a16="http://schemas.microsoft.com/office/drawing/2014/main" id="{D6163CB9-C060-4BD1-B885-5C9CC7A0C47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156883" cy="4835434"/>
          </a:xfrm>
        </p:spPr>
        <p:txBody>
          <a:bodyPr>
            <a:normAutofit lnSpcReduction="10000"/>
          </a:bodyPr>
          <a:lstStyle/>
          <a:p>
            <a:r>
              <a:rPr lang="es-ES" sz="2700" dirty="0"/>
              <a:t>El corrector está implementado en un </a:t>
            </a:r>
            <a:r>
              <a:rPr lang="es-ES" sz="2700" dirty="0" err="1"/>
              <a:t>bash</a:t>
            </a:r>
            <a:r>
              <a:rPr lang="es-ES" sz="2700" dirty="0"/>
              <a:t>-script y se debe ejecutar como:</a:t>
            </a:r>
          </a:p>
          <a:p>
            <a:pPr lvl="2"/>
            <a:r>
              <a:rPr lang="es-ES" sz="2000" dirty="0">
                <a:latin typeface="Courier New" pitchFamily="49" charset="0"/>
                <a:cs typeface="Courier New" pitchFamily="49" charset="0"/>
              </a:rPr>
              <a:t>./corrector_ssoo_p2-v2.sh   ssoo_p2_xxxx.zip</a:t>
            </a:r>
          </a:p>
          <a:p>
            <a:pPr lvl="2"/>
            <a:r>
              <a:rPr lang="es-ES" sz="2000" dirty="0"/>
              <a:t>El fichero .zip debe seguir el formato descrito en el enunciado.</a:t>
            </a:r>
          </a:p>
          <a:p>
            <a:pPr lvl="2"/>
            <a:r>
              <a:rPr lang="es-ES" sz="2000" dirty="0"/>
              <a:t>Para dar permisos de ejecución al corrector: </a:t>
            </a:r>
          </a:p>
          <a:p>
            <a:pPr lvl="3"/>
            <a:r>
              <a:rPr lang="es-ES" sz="1700" dirty="0" err="1">
                <a:latin typeface="Courier New" pitchFamily="49" charset="0"/>
                <a:cs typeface="Courier New" pitchFamily="49" charset="0"/>
              </a:rPr>
              <a:t>chmod</a:t>
            </a:r>
            <a:r>
              <a:rPr lang="es-ES" sz="1700" dirty="0">
                <a:latin typeface="Courier New" pitchFamily="49" charset="0"/>
                <a:cs typeface="Courier New" pitchFamily="49" charset="0"/>
              </a:rPr>
              <a:t> +x corrector_ssoo_p2-v2.sh</a:t>
            </a:r>
          </a:p>
          <a:p>
            <a:r>
              <a:rPr lang="es-ES" sz="2700" dirty="0"/>
              <a:t>El corrector ejecutará una serie de pruebas básicas sobre la funcionalidad y dará un resultado resumido en formato 0/1 (error/correcto).</a:t>
            </a:r>
          </a:p>
          <a:p>
            <a:r>
              <a:rPr lang="es-ES" sz="2700" dirty="0"/>
              <a:t>Este corrector es una pequeña parte del que utilizarán los profesores. Pasar todas las pruebas no garantiza tener un 10 en la parte práctica.</a:t>
            </a:r>
          </a:p>
          <a:p>
            <a:pPr marL="0" indent="0">
              <a:buNone/>
            </a:pPr>
            <a:endParaRPr lang="es-ES" dirty="0"/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97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 de desarrollo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Se recomienda un </a:t>
            </a:r>
            <a:r>
              <a:rPr lang="es-ES" b="1" dirty="0"/>
              <a:t>desarrollo incremental</a:t>
            </a:r>
            <a:r>
              <a:rPr lang="es-ES" dirty="0"/>
              <a:t>.</a:t>
            </a:r>
          </a:p>
          <a:p>
            <a:pPr marL="880110" lvl="1" indent="-514350">
              <a:lnSpc>
                <a:spcPct val="160000"/>
              </a:lnSpc>
              <a:buFont typeface="+mj-lt"/>
              <a:buAutoNum type="arabicPeriod"/>
            </a:pPr>
            <a:r>
              <a:rPr lang="es-ES" dirty="0"/>
              <a:t>Soporte para mandatos simples: </a:t>
            </a:r>
            <a:r>
              <a:rPr lang="es-ES" sz="23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sz="23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2300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s-ES" sz="23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2300" dirty="0" err="1">
                <a:latin typeface="Courier New" pitchFamily="49" charset="0"/>
                <a:cs typeface="Courier New" pitchFamily="49" charset="0"/>
              </a:rPr>
              <a:t>mv</a:t>
            </a:r>
            <a:r>
              <a:rPr lang="es-ES" sz="2300" dirty="0">
                <a:latin typeface="Courier New" pitchFamily="49" charset="0"/>
                <a:cs typeface="Courier New" pitchFamily="49" charset="0"/>
              </a:rPr>
              <a:t>, […].</a:t>
            </a:r>
          </a:p>
          <a:p>
            <a:pPr marL="880110" lvl="1" indent="-514350">
              <a:lnSpc>
                <a:spcPct val="160000"/>
              </a:lnSpc>
              <a:buFont typeface="+mj-lt"/>
              <a:buAutoNum type="arabicPeriod"/>
            </a:pPr>
            <a:r>
              <a:rPr lang="es-ES" dirty="0"/>
              <a:t>Soporte para ejecución de mandatos simples en </a:t>
            </a:r>
            <a:r>
              <a:rPr lang="es-ES" dirty="0" err="1"/>
              <a:t>background</a:t>
            </a:r>
            <a:r>
              <a:rPr lang="es-ES" dirty="0"/>
              <a:t> (&amp;).</a:t>
            </a:r>
          </a:p>
          <a:p>
            <a:pPr marL="880110" lvl="1" indent="-514350">
              <a:lnSpc>
                <a:spcPct val="160000"/>
              </a:lnSpc>
              <a:buFont typeface="+mj-lt"/>
              <a:buAutoNum type="arabicPeriod"/>
            </a:pPr>
            <a:r>
              <a:rPr lang="es-ES" dirty="0"/>
              <a:t>Ejecución de mandatos simples con redirecciones.</a:t>
            </a:r>
          </a:p>
          <a:p>
            <a:pPr marL="880110" lvl="1" indent="-514350">
              <a:lnSpc>
                <a:spcPct val="160000"/>
              </a:lnSpc>
              <a:buFont typeface="+mj-lt"/>
              <a:buAutoNum type="arabicPeriod"/>
            </a:pPr>
            <a:r>
              <a:rPr lang="es-ES" dirty="0"/>
              <a:t>Soporte de secuencias de mandatos.</a:t>
            </a:r>
          </a:p>
          <a:p>
            <a:pPr marL="880110" lvl="1" indent="-514350">
              <a:lnSpc>
                <a:spcPct val="160000"/>
              </a:lnSpc>
              <a:buFont typeface="+mj-lt"/>
              <a:buAutoNum type="arabicPeriod"/>
            </a:pPr>
            <a:r>
              <a:rPr lang="es-ES" dirty="0"/>
              <a:t>Soporte para secuencias de mandatos en </a:t>
            </a:r>
            <a:r>
              <a:rPr lang="es-ES" dirty="0" err="1"/>
              <a:t>background</a:t>
            </a:r>
            <a:r>
              <a:rPr lang="es-ES" dirty="0"/>
              <a:t> (&amp;).</a:t>
            </a:r>
          </a:p>
          <a:p>
            <a:pPr marL="880110" lvl="1" indent="-514350">
              <a:lnSpc>
                <a:spcPct val="160000"/>
              </a:lnSpc>
              <a:buFont typeface="+mj-lt"/>
              <a:buAutoNum type="arabicPeriod"/>
            </a:pPr>
            <a:r>
              <a:rPr lang="es-ES" dirty="0"/>
              <a:t>Soporte para redirecciones sobre mandatos simples y secuencias de mandatos.</a:t>
            </a:r>
          </a:p>
          <a:p>
            <a:pPr marL="880110" lvl="1" indent="-514350">
              <a:lnSpc>
                <a:spcPct val="160000"/>
              </a:lnSpc>
              <a:buFont typeface="+mj-lt"/>
              <a:buAutoNum type="arabicPeriod"/>
            </a:pPr>
            <a:r>
              <a:rPr lang="es-ES" dirty="0"/>
              <a:t>Mandatos internos</a:t>
            </a:r>
          </a:p>
          <a:p>
            <a:pPr marL="1154430" lvl="2" indent="-514350">
              <a:buNone/>
            </a:pPr>
            <a:r>
              <a:rPr lang="es-E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mytime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mypwd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6" name="2 Marcador de pie de página">
            <a:extLst>
              <a:ext uri="{FF2B5EF4-FFF2-40B4-BE49-F238E27FC236}">
                <a16:creationId xmlns:a16="http://schemas.microsoft.com/office/drawing/2014/main" id="{317903D7-29EC-4736-ABC4-D2AD854E285F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Material proporcionado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Para el desarrollo de la práctica se proporcionará código adicional que puede descargar de aula global</a:t>
            </a:r>
          </a:p>
          <a:p>
            <a:r>
              <a:rPr lang="es-ES" dirty="0"/>
              <a:t>Los ficheros proporcionados son:</a:t>
            </a:r>
          </a:p>
          <a:p>
            <a:pPr>
              <a:buNone/>
            </a:pPr>
            <a:r>
              <a:rPr lang="es-ES" dirty="0"/>
              <a:t>	</a:t>
            </a:r>
            <a:r>
              <a:rPr lang="es-ES" sz="2300" dirty="0">
                <a:latin typeface="Courier New" pitchFamily="49" charset="0"/>
                <a:cs typeface="Courier New" pitchFamily="49" charset="0"/>
              </a:rPr>
              <a:t>p2_minishell_2019/</a:t>
            </a:r>
          </a:p>
          <a:p>
            <a:pPr>
              <a:buNone/>
            </a:pPr>
            <a:r>
              <a:rPr lang="es-ES" sz="23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2300" dirty="0" err="1">
                <a:latin typeface="Courier New" pitchFamily="49" charset="0"/>
                <a:cs typeface="Courier New" pitchFamily="49" charset="0"/>
              </a:rPr>
              <a:t>y.c</a:t>
            </a:r>
            <a:endParaRPr lang="es-ES" sz="23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23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2300" dirty="0" err="1">
                <a:latin typeface="Courier New" pitchFamily="49" charset="0"/>
                <a:cs typeface="Courier New" pitchFamily="49" charset="0"/>
              </a:rPr>
              <a:t>Makefile</a:t>
            </a:r>
            <a:endParaRPr lang="es-ES" sz="23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23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2300" dirty="0" err="1">
                <a:latin typeface="Courier New" pitchFamily="49" charset="0"/>
                <a:cs typeface="Courier New" pitchFamily="49" charset="0"/>
              </a:rPr>
              <a:t>parser.y</a:t>
            </a:r>
            <a:endParaRPr lang="es-ES" sz="23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23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2300" dirty="0" err="1">
                <a:latin typeface="Courier New" pitchFamily="49" charset="0"/>
                <a:cs typeface="Courier New" pitchFamily="49" charset="0"/>
              </a:rPr>
              <a:t>scanner.l</a:t>
            </a:r>
            <a:endParaRPr lang="es-ES" sz="23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23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s-ES" sz="2300" dirty="0" err="1">
                <a:latin typeface="Courier New" pitchFamily="49" charset="0"/>
                <a:cs typeface="Courier New" pitchFamily="49" charset="0"/>
              </a:rPr>
              <a:t>msh.c</a:t>
            </a:r>
            <a:endParaRPr lang="es-ES" sz="23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2300" dirty="0">
                <a:latin typeface="Courier New" pitchFamily="49" charset="0"/>
                <a:cs typeface="Courier New" pitchFamily="49" charset="0"/>
              </a:rPr>
              <a:t>			unzip_script.sh</a:t>
            </a:r>
          </a:p>
          <a:p>
            <a:pPr>
              <a:buNone/>
            </a:pPr>
            <a:r>
              <a:rPr lang="es-ES" sz="2300" dirty="0">
                <a:latin typeface="Courier New" pitchFamily="49" charset="0"/>
                <a:cs typeface="Courier New" pitchFamily="49" charset="0"/>
              </a:rPr>
              <a:t>			corrector_ssoo_p2-v2.sh</a:t>
            </a:r>
          </a:p>
          <a:p>
            <a:r>
              <a:rPr lang="es-ES" dirty="0"/>
              <a:t>Para compilar la práctica simplemente ejecutar el comando </a:t>
            </a:r>
            <a:r>
              <a:rPr lang="es-ES" sz="2300" dirty="0" err="1">
                <a:latin typeface="Courier New" pitchFamily="49" charset="0"/>
                <a:cs typeface="Courier New" pitchFamily="49" charset="0"/>
              </a:rPr>
              <a:t>make</a:t>
            </a:r>
            <a:r>
              <a:rPr lang="es-ES" dirty="0"/>
              <a:t>.</a:t>
            </a:r>
          </a:p>
          <a:p>
            <a:r>
              <a:rPr lang="es-ES" dirty="0"/>
              <a:t>El alumno sólo debe:</a:t>
            </a:r>
          </a:p>
          <a:p>
            <a:pPr lvl="1"/>
            <a:r>
              <a:rPr lang="es-ES" dirty="0"/>
              <a:t>Modificar el fichero </a:t>
            </a:r>
            <a:r>
              <a:rPr lang="es-ES" sz="2300" dirty="0" err="1">
                <a:latin typeface="Courier New" pitchFamily="49" charset="0"/>
                <a:cs typeface="Courier New" pitchFamily="49" charset="0"/>
              </a:rPr>
              <a:t>msh.c</a:t>
            </a:r>
            <a:r>
              <a:rPr lang="es-ES" dirty="0"/>
              <a:t> para incluir la funcionalidad pedida.</a:t>
            </a:r>
          </a:p>
        </p:txBody>
      </p:sp>
      <p:sp>
        <p:nvSpPr>
          <p:cNvPr id="6" name="2 Marcador de pie de página">
            <a:extLst>
              <a:ext uri="{FF2B5EF4-FFF2-40B4-BE49-F238E27FC236}">
                <a16:creationId xmlns:a16="http://schemas.microsoft.com/office/drawing/2014/main" id="{D9C76124-DD8C-4B50-9CD1-EA7FB77D36CA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6377B705-6960-478C-9DE2-090CEF51A91D}"/>
              </a:ext>
            </a:extLst>
          </p:cNvPr>
          <p:cNvSpPr/>
          <p:nvPr/>
        </p:nvSpPr>
        <p:spPr>
          <a:xfrm>
            <a:off x="5652120" y="4293096"/>
            <a:ext cx="144016" cy="57606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28F063A-9CB2-4CBF-9884-4A9DC5EBD544}"/>
              </a:ext>
            </a:extLst>
          </p:cNvPr>
          <p:cNvSpPr txBox="1"/>
          <p:nvPr/>
        </p:nvSpPr>
        <p:spPr>
          <a:xfrm>
            <a:off x="5831618" y="4324454"/>
            <a:ext cx="2556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Archivos del corrector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9373EDB-61C1-4AE5-B923-8EBA8A4101E8}"/>
              </a:ext>
            </a:extLst>
          </p:cNvPr>
          <p:cNvCxnSpPr/>
          <p:nvPr/>
        </p:nvCxnSpPr>
        <p:spPr>
          <a:xfrm>
            <a:off x="3275856" y="4077072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E6A425-64E9-4297-A4EF-CCA0DCDBD2EA}"/>
              </a:ext>
            </a:extLst>
          </p:cNvPr>
          <p:cNvSpPr txBox="1"/>
          <p:nvPr/>
        </p:nvSpPr>
        <p:spPr>
          <a:xfrm>
            <a:off x="5831619" y="3913311"/>
            <a:ext cx="2556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Único fichero editable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de mandatos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Para la recuperación de las órdenes se utiliza un analizador sintáctico. Éste comprueba si la secuencia de órdenes  tiene una estructura correcta y permite recuperar el contenido a través de una función.</a:t>
            </a:r>
          </a:p>
          <a:p>
            <a:pPr algn="ctr">
              <a:buNone/>
            </a:pP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obtain_order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 ***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argvv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 **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filev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bg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" dirty="0"/>
          </a:p>
          <a:p>
            <a:r>
              <a:rPr lang="es-ES" dirty="0"/>
              <a:t>Devuelve</a:t>
            </a:r>
          </a:p>
          <a:p>
            <a:pPr>
              <a:buNone/>
            </a:pPr>
            <a:r>
              <a:rPr lang="es-ES" dirty="0"/>
              <a:t>		0 	En caso de EOF (CTRL + D)‏: para finalizar la </a:t>
            </a:r>
            <a:r>
              <a:rPr lang="es-ES" dirty="0" err="1"/>
              <a:t>minishell</a:t>
            </a:r>
            <a:endParaRPr lang="es-ES" dirty="0"/>
          </a:p>
          <a:p>
            <a:pPr>
              <a:buNone/>
            </a:pPr>
            <a:r>
              <a:rPr lang="es-ES" dirty="0"/>
              <a:t>		-1	En caso de error</a:t>
            </a:r>
          </a:p>
          <a:p>
            <a:pPr>
              <a:buNone/>
            </a:pPr>
            <a:r>
              <a:rPr lang="es-ES" dirty="0"/>
              <a:t>		n	Número de mandatos tecleados más uno.</a:t>
            </a:r>
          </a:p>
          <a:p>
            <a:pPr>
              <a:buNone/>
            </a:pPr>
            <a:endParaRPr lang="es-ES" dirty="0"/>
          </a:p>
          <a:p>
            <a:r>
              <a:rPr lang="es-ES" dirty="0"/>
              <a:t>Ejemplos:</a:t>
            </a:r>
          </a:p>
          <a:p>
            <a:pPr lvl="1"/>
            <a:r>
              <a:rPr lang="es-E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sort</a:t>
            </a:r>
            <a:r>
              <a:rPr lang="es-ES" sz="2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dirty="0"/>
              <a:t>	</a:t>
            </a:r>
            <a:r>
              <a:rPr lang="es-ES" dirty="0">
                <a:sym typeface="Wingdings" pitchFamily="2" charset="2"/>
              </a:rPr>
              <a:t></a:t>
            </a:r>
            <a:r>
              <a:rPr lang="es-ES" dirty="0"/>
              <a:t> Devuelve 3</a:t>
            </a:r>
          </a:p>
          <a:p>
            <a:pPr lvl="1"/>
            <a:r>
              <a:rPr lang="es-E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sort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fich</a:t>
            </a:r>
            <a:r>
              <a:rPr lang="es-ES" dirty="0"/>
              <a:t>	</a:t>
            </a:r>
            <a:r>
              <a:rPr lang="es-ES" dirty="0">
                <a:sym typeface="Wingdings" pitchFamily="2" charset="2"/>
              </a:rPr>
              <a:t></a:t>
            </a:r>
            <a:r>
              <a:rPr lang="es-ES" dirty="0"/>
              <a:t> Devuelve 3</a:t>
            </a:r>
          </a:p>
          <a:p>
            <a:pPr lvl="1"/>
            <a:r>
              <a:rPr lang="es-E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sort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s-ES" dirty="0"/>
              <a:t>	</a:t>
            </a:r>
            <a:r>
              <a:rPr lang="es-ES" dirty="0">
                <a:sym typeface="Wingdings" pitchFamily="2" charset="2"/>
              </a:rPr>
              <a:t></a:t>
            </a:r>
            <a:r>
              <a:rPr lang="es-ES" dirty="0"/>
              <a:t> Devuelve 3</a:t>
            </a:r>
          </a:p>
          <a:p>
            <a:pPr lvl="1"/>
            <a:r>
              <a:rPr lang="es-ES" dirty="0" err="1">
                <a:latin typeface="Courier New" pitchFamily="49" charset="0"/>
                <a:cs typeface="Courier New" pitchFamily="49" charset="0"/>
              </a:rPr>
              <a:t>cat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s-ES" dirty="0"/>
              <a:t>	</a:t>
            </a:r>
            <a:r>
              <a:rPr lang="es-ES" dirty="0">
                <a:sym typeface="Wingdings" pitchFamily="2" charset="2"/>
              </a:rPr>
              <a:t></a:t>
            </a:r>
            <a:r>
              <a:rPr lang="es-ES" dirty="0"/>
              <a:t> Devuelve 2</a:t>
            </a:r>
          </a:p>
          <a:p>
            <a:endParaRPr lang="es-ES" dirty="0"/>
          </a:p>
        </p:txBody>
      </p:sp>
      <p:sp>
        <p:nvSpPr>
          <p:cNvPr id="6" name="2 Marcador de pie de página">
            <a:extLst>
              <a:ext uri="{FF2B5EF4-FFF2-40B4-BE49-F238E27FC236}">
                <a16:creationId xmlns:a16="http://schemas.microsoft.com/office/drawing/2014/main" id="{3D2D5C9E-EAC2-40D1-A63B-2F1041406FEA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de mandatos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La función 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obtain_order</a:t>
            </a:r>
            <a:r>
              <a:rPr lang="es-ES" dirty="0"/>
              <a:t> retorna como primer parámetro:</a:t>
            </a:r>
          </a:p>
          <a:p>
            <a:pPr algn="ctr">
              <a:buNone/>
            </a:pPr>
            <a:r>
              <a:rPr lang="es-ES" sz="2600" b="1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es-ES" sz="2600" b="1" dirty="0">
                <a:latin typeface="Courier New" pitchFamily="49" charset="0"/>
                <a:cs typeface="Courier New" pitchFamily="49" charset="0"/>
              </a:rPr>
              <a:t> ***</a:t>
            </a:r>
            <a:r>
              <a:rPr lang="es-ES" sz="2600" b="1" dirty="0" err="1">
                <a:latin typeface="Courier New" pitchFamily="49" charset="0"/>
                <a:cs typeface="Courier New" pitchFamily="49" charset="0"/>
              </a:rPr>
              <a:t>argvv</a:t>
            </a:r>
            <a:endParaRPr lang="es-ES" sz="2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dirty="0"/>
              <a:t>	Es una estructura que contiene los mandatos introducidos por el usuario.</a:t>
            </a:r>
          </a:p>
          <a:p>
            <a:endParaRPr lang="es-ES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Ejemplo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Imprimir </a:t>
            </a:r>
            <a:r>
              <a:rPr lang="pt-BR" dirty="0" err="1"/>
              <a:t>el</a:t>
            </a:r>
            <a:r>
              <a:rPr lang="pt-BR" dirty="0"/>
              <a:t> mandato i:</a:t>
            </a:r>
          </a:p>
          <a:p>
            <a:pPr marL="623888" indent="-319088">
              <a:buNone/>
            </a:pPr>
            <a:r>
              <a:rPr lang="pt-BR" sz="3200" dirty="0"/>
              <a:t>	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(“Mandato i: %s \n”, 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argvv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[i][0]);</a:t>
            </a:r>
          </a:p>
          <a:p>
            <a:pPr lvl="1"/>
            <a:r>
              <a:rPr lang="pt-BR" dirty="0"/>
              <a:t>Imprimir </a:t>
            </a:r>
            <a:r>
              <a:rPr lang="pt-BR" dirty="0" err="1"/>
              <a:t>su</a:t>
            </a:r>
            <a:r>
              <a:rPr lang="pt-BR" dirty="0"/>
              <a:t> primer argumento:</a:t>
            </a:r>
          </a:p>
          <a:p>
            <a:pPr marL="623888" indent="-319088">
              <a:buNone/>
              <a:tabLst>
                <a:tab pos="627063" algn="l"/>
              </a:tabLst>
            </a:pPr>
            <a:r>
              <a:rPr lang="pt-BR" sz="3200" dirty="0"/>
              <a:t>	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 1 de i: %s \n”, </a:t>
            </a:r>
            <a:r>
              <a:rPr lang="pt-BR" sz="1900" dirty="0" err="1">
                <a:latin typeface="Courier New" pitchFamily="49" charset="0"/>
                <a:cs typeface="Courier New" pitchFamily="49" charset="0"/>
              </a:rPr>
              <a:t>argvv</a:t>
            </a:r>
            <a:r>
              <a:rPr lang="pt-BR" sz="1900" dirty="0">
                <a:latin typeface="Courier New" pitchFamily="49" charset="0"/>
                <a:cs typeface="Courier New" pitchFamily="49" charset="0"/>
              </a:rPr>
              <a:t>[i][1]);</a:t>
            </a:r>
          </a:p>
          <a:p>
            <a:endParaRPr lang="es-ES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187624" y="3140968"/>
            <a:ext cx="3240088" cy="342900"/>
          </a:xfrm>
          <a:prstGeom prst="rect">
            <a:avLst/>
          </a:prstGeom>
          <a:noFill/>
          <a:ln w="9525">
            <a:solidFill>
              <a:srgbClr val="DC2300"/>
            </a:solidFill>
            <a:prstDash val="sysDot"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s-ES_tradnl" dirty="0" err="1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s-ES_tradnl" dirty="0">
                <a:solidFill>
                  <a:srgbClr val="000000"/>
                </a:solidFill>
                <a:latin typeface="Courier New" pitchFamily="49" charset="0"/>
              </a:rPr>
              <a:t> -l | </a:t>
            </a:r>
            <a:r>
              <a:rPr lang="es-ES_tradnl" dirty="0" err="1">
                <a:solidFill>
                  <a:srgbClr val="000000"/>
                </a:solidFill>
                <a:latin typeface="Courier New" pitchFamily="49" charset="0"/>
              </a:rPr>
              <a:t>sort</a:t>
            </a:r>
            <a:r>
              <a:rPr lang="es-ES_tradnl" dirty="0">
                <a:solidFill>
                  <a:srgbClr val="000000"/>
                </a:solidFill>
                <a:latin typeface="Courier New" pitchFamily="49" charset="0"/>
              </a:rPr>
              <a:t> &gt; fichero</a:t>
            </a:r>
          </a:p>
        </p:txBody>
      </p:sp>
      <p:sp>
        <p:nvSpPr>
          <p:cNvPr id="8" name="7 Flecha derecha"/>
          <p:cNvSpPr/>
          <p:nvPr/>
        </p:nvSpPr>
        <p:spPr>
          <a:xfrm>
            <a:off x="4716016" y="3068960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2 Marcador de pie de página">
            <a:extLst>
              <a:ext uri="{FF2B5EF4-FFF2-40B4-BE49-F238E27FC236}">
                <a16:creationId xmlns:a16="http://schemas.microsoft.com/office/drawing/2014/main" id="{CA1EA74C-E663-47AF-BF0A-59ED18235D13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77F4EB-BF71-4004-80E5-BF115A19B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25" y="2780928"/>
            <a:ext cx="3267075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de mandatos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/>
              <a:t>La función 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obtain_order</a:t>
            </a:r>
            <a:r>
              <a:rPr lang="es-ES" dirty="0"/>
              <a:t> retorna como segundo parámetro:</a:t>
            </a:r>
          </a:p>
          <a:p>
            <a:pPr algn="ctr">
              <a:buNone/>
            </a:pPr>
            <a:r>
              <a:rPr lang="es-ES" b="1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es-ES" b="1" dirty="0">
                <a:latin typeface="Courier New" pitchFamily="49" charset="0"/>
                <a:cs typeface="Courier New" pitchFamily="49" charset="0"/>
              </a:rPr>
              <a:t> **</a:t>
            </a:r>
            <a:r>
              <a:rPr lang="es-ES" b="1" dirty="0" err="1">
                <a:latin typeface="Courier New" pitchFamily="49" charset="0"/>
                <a:cs typeface="Courier New" pitchFamily="49" charset="0"/>
              </a:rPr>
              <a:t>filev</a:t>
            </a:r>
            <a:endParaRPr lang="es-E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dirty="0"/>
              <a:t>	Es una estructura que contiene los ficheros usados en las redirecciones.</a:t>
            </a:r>
            <a:endParaRPr lang="pt-BR" dirty="0"/>
          </a:p>
          <a:p>
            <a:pPr>
              <a:buNone/>
            </a:pPr>
            <a:endParaRPr lang="pt-BR" dirty="0"/>
          </a:p>
          <a:p>
            <a:pPr marL="3762375" lvl="1" indent="-319088"/>
            <a:r>
              <a:rPr lang="es-ES" sz="2900" dirty="0" err="1">
                <a:latin typeface="Courier New" pitchFamily="49" charset="0"/>
                <a:cs typeface="Courier New" pitchFamily="49" charset="0"/>
              </a:rPr>
              <a:t>filev[0</a:t>
            </a:r>
            <a:r>
              <a:rPr lang="es-ES" sz="29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3762375" indent="-319088">
              <a:buNone/>
            </a:pPr>
            <a:r>
              <a:rPr lang="es-ES" dirty="0"/>
              <a:t>	Cadena que contiene el nombre del fichero usado para la redirección de entrada (&lt;).</a:t>
            </a:r>
          </a:p>
          <a:p>
            <a:pPr marL="3762375" indent="-319088"/>
            <a:endParaRPr lang="es-ES" dirty="0"/>
          </a:p>
          <a:p>
            <a:pPr marL="3762375" lvl="1" indent="-319088"/>
            <a:r>
              <a:rPr lang="es-ES" sz="2900" dirty="0" err="1">
                <a:latin typeface="Courier New" pitchFamily="49" charset="0"/>
                <a:cs typeface="Courier New" pitchFamily="49" charset="0"/>
              </a:rPr>
              <a:t>filev</a:t>
            </a:r>
            <a:r>
              <a:rPr lang="es-ES" sz="2900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pPr marL="3762375" indent="-319088">
              <a:buNone/>
            </a:pPr>
            <a:r>
              <a:rPr lang="es-ES" dirty="0"/>
              <a:t>	Cadena que contiene el nombre del fichero usado para la redirección de salida (&gt;).</a:t>
            </a:r>
          </a:p>
          <a:p>
            <a:pPr marL="3762375" indent="-319088"/>
            <a:endParaRPr lang="es-ES" dirty="0"/>
          </a:p>
          <a:p>
            <a:pPr marL="3762375" lvl="1" indent="-319088"/>
            <a:r>
              <a:rPr lang="es-ES" sz="2900" dirty="0" err="1">
                <a:latin typeface="Courier New" pitchFamily="49" charset="0"/>
                <a:cs typeface="Courier New" pitchFamily="49" charset="0"/>
              </a:rPr>
              <a:t>filev</a:t>
            </a:r>
            <a:r>
              <a:rPr lang="es-ES" sz="2900" dirty="0">
                <a:latin typeface="Courier New" pitchFamily="49" charset="0"/>
                <a:cs typeface="Courier New" pitchFamily="49" charset="0"/>
              </a:rPr>
              <a:t>[2]</a:t>
            </a:r>
          </a:p>
          <a:p>
            <a:pPr marL="3762375" indent="-319088">
              <a:buNone/>
            </a:pPr>
            <a:r>
              <a:rPr lang="es-ES" dirty="0"/>
              <a:t>	Cadena que contiene el nombre del fichero usado para la redirección de salida de error (&gt;&amp;).</a:t>
            </a:r>
          </a:p>
          <a:p>
            <a:endParaRPr lang="es-ES" dirty="0"/>
          </a:p>
        </p:txBody>
      </p:sp>
      <p:sp>
        <p:nvSpPr>
          <p:cNvPr id="8" name="2 Marcador de pie de página">
            <a:extLst>
              <a:ext uri="{FF2B5EF4-FFF2-40B4-BE49-F238E27FC236}">
                <a16:creationId xmlns:a16="http://schemas.microsoft.com/office/drawing/2014/main" id="{21EEC470-34A8-44D1-AEFF-BE7A7B20D15C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68AD679-0635-482E-AFC0-C1DCDA9C2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08920"/>
            <a:ext cx="3267075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de mandatos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773016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/>
              <a:t>La función </a:t>
            </a:r>
            <a:r>
              <a:rPr lang="es-ES" sz="2400" dirty="0" err="1">
                <a:latin typeface="Courier New" pitchFamily="49" charset="0"/>
                <a:cs typeface="Courier New" pitchFamily="49" charset="0"/>
              </a:rPr>
              <a:t>obtain_order</a:t>
            </a:r>
            <a:r>
              <a:rPr lang="es-ES" sz="2800" dirty="0"/>
              <a:t> retorna como tercer parámetro:</a:t>
            </a:r>
          </a:p>
          <a:p>
            <a:pPr algn="ctr">
              <a:buNone/>
            </a:pPr>
            <a:r>
              <a:rPr lang="es-E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9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s-ES" sz="1900" b="1" dirty="0" err="1">
                <a:latin typeface="Courier New" pitchFamily="49" charset="0"/>
                <a:cs typeface="Courier New" pitchFamily="49" charset="0"/>
              </a:rPr>
              <a:t>bg</a:t>
            </a:r>
            <a:endParaRPr lang="es-ES" sz="1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2800" dirty="0"/>
              <a:t>	Es una variable que indica si se ejecutan los mandatos en </a:t>
            </a:r>
            <a:r>
              <a:rPr lang="es-ES" sz="2800" dirty="0" err="1"/>
              <a:t>background</a:t>
            </a:r>
            <a:r>
              <a:rPr lang="es-ES" sz="2800" dirty="0"/>
              <a:t>.</a:t>
            </a:r>
          </a:p>
          <a:p>
            <a:endParaRPr lang="es-ES" sz="2800" dirty="0"/>
          </a:p>
          <a:p>
            <a:r>
              <a:rPr lang="es-ES" sz="2800" dirty="0"/>
              <a:t>Sus valores son:</a:t>
            </a:r>
          </a:p>
          <a:p>
            <a:pPr lvl="1">
              <a:buNone/>
            </a:pP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bg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 = 0</a:t>
            </a:r>
            <a:r>
              <a:rPr lang="es-ES" sz="2400" dirty="0"/>
              <a:t>	</a:t>
            </a:r>
            <a:r>
              <a:rPr lang="es-ES" sz="2400" dirty="0">
                <a:sym typeface="Wingdings" pitchFamily="2" charset="2"/>
              </a:rPr>
              <a:t> </a:t>
            </a:r>
            <a:r>
              <a:rPr lang="es-ES" sz="2400" dirty="0"/>
              <a:t>Si no se ejecuta en </a:t>
            </a:r>
            <a:r>
              <a:rPr lang="es-ES" sz="2400" dirty="0" err="1"/>
              <a:t>background</a:t>
            </a:r>
            <a:endParaRPr lang="es-ES" sz="2400" dirty="0"/>
          </a:p>
          <a:p>
            <a:pPr lvl="1">
              <a:buNone/>
            </a:pPr>
            <a:r>
              <a:rPr lang="es-ES" sz="1900" dirty="0" err="1">
                <a:latin typeface="Courier New" pitchFamily="49" charset="0"/>
                <a:cs typeface="Courier New" pitchFamily="49" charset="0"/>
              </a:rPr>
              <a:t>bg</a:t>
            </a:r>
            <a:r>
              <a:rPr lang="es-ES" sz="1900" dirty="0">
                <a:latin typeface="Courier New" pitchFamily="49" charset="0"/>
                <a:cs typeface="Courier New" pitchFamily="49" charset="0"/>
              </a:rPr>
              <a:t> = 1</a:t>
            </a:r>
            <a:r>
              <a:rPr lang="es-ES" sz="2400" dirty="0"/>
              <a:t>	</a:t>
            </a:r>
            <a:r>
              <a:rPr lang="es-ES" sz="2400" dirty="0">
                <a:sym typeface="Wingdings" pitchFamily="2" charset="2"/>
              </a:rPr>
              <a:t> </a:t>
            </a:r>
            <a:r>
              <a:rPr lang="es-ES" sz="2400" dirty="0"/>
              <a:t>Si se ejecuta en </a:t>
            </a:r>
            <a:r>
              <a:rPr lang="es-ES" sz="2400" dirty="0" err="1"/>
              <a:t>background</a:t>
            </a:r>
            <a:r>
              <a:rPr lang="es-ES" sz="2400" dirty="0"/>
              <a:t> (&amp;)</a:t>
            </a:r>
          </a:p>
        </p:txBody>
      </p:sp>
      <p:sp>
        <p:nvSpPr>
          <p:cNvPr id="6" name="2 Marcador de pie de página">
            <a:extLst>
              <a:ext uri="{FF2B5EF4-FFF2-40B4-BE49-F238E27FC236}">
                <a16:creationId xmlns:a16="http://schemas.microsoft.com/office/drawing/2014/main" id="{5ECECE1C-E929-42AD-B4AD-B7CCB46D7F21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errores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5F00CF3-8AB3-40CE-B13D-356BA28A636C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s-ES" dirty="0"/>
              <a:t>Cuando una llamada al sistema falla devuelve -1. El código de error asociado se encuentra en la variable global 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errno</a:t>
            </a:r>
            <a:r>
              <a:rPr lang="es-ES" dirty="0"/>
              <a:t>. </a:t>
            </a:r>
          </a:p>
          <a:p>
            <a:pPr>
              <a:lnSpc>
                <a:spcPct val="120000"/>
              </a:lnSpc>
            </a:pPr>
            <a:r>
              <a:rPr lang="es-ES" dirty="0"/>
              <a:t>En el fichero </a:t>
            </a: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errno.h</a:t>
            </a:r>
            <a:r>
              <a:rPr lang="es-ES" dirty="0"/>
              <a:t> se encuentran los posibles valores que puede tomar.</a:t>
            </a:r>
          </a:p>
          <a:p>
            <a:pPr>
              <a:lnSpc>
                <a:spcPct val="120000"/>
              </a:lnSpc>
            </a:pPr>
            <a:r>
              <a:rPr lang="es-ES" dirty="0"/>
              <a:t>Para acceder al código de error existen dos posibilidades:</a:t>
            </a:r>
          </a:p>
          <a:p>
            <a:pPr lvl="1">
              <a:lnSpc>
                <a:spcPct val="120000"/>
              </a:lnSpc>
            </a:pPr>
            <a:r>
              <a:rPr lang="es-ES" dirty="0"/>
              <a:t>Usar </a:t>
            </a:r>
            <a:r>
              <a:rPr lang="es-ES" dirty="0" err="1"/>
              <a:t>errno</a:t>
            </a:r>
            <a:r>
              <a:rPr lang="es-ES" dirty="0"/>
              <a:t> como índice para acceder a la cadena de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sys_errlist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[].</a:t>
            </a:r>
          </a:p>
          <a:p>
            <a:pPr lvl="1">
              <a:lnSpc>
                <a:spcPct val="120000"/>
              </a:lnSpc>
            </a:pPr>
            <a:r>
              <a:rPr lang="es-ES" dirty="0"/>
              <a:t>Usar la función de librería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perror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s-ES" dirty="0"/>
              <a:t> Ver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man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3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perror</a:t>
            </a:r>
            <a:r>
              <a:rPr lang="es-ES" dirty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		#include &lt;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		void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perror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(const char *s);</a:t>
            </a:r>
          </a:p>
          <a:p>
            <a:pPr>
              <a:lnSpc>
                <a:spcPct val="120000"/>
              </a:lnSpc>
            </a:pPr>
            <a:endParaRPr lang="es-ES" dirty="0"/>
          </a:p>
          <a:p>
            <a:pPr>
              <a:lnSpc>
                <a:spcPct val="120000"/>
              </a:lnSpc>
            </a:pPr>
            <a:r>
              <a:rPr lang="es-ES" sz="2600" dirty="0" err="1">
                <a:latin typeface="Courier New" pitchFamily="49" charset="0"/>
                <a:cs typeface="Courier New" pitchFamily="49" charset="0"/>
              </a:rPr>
              <a:t>perror</a:t>
            </a:r>
            <a:r>
              <a:rPr lang="es-ES" dirty="0"/>
              <a:t> imprime el mensaje recibido como parámetro y a continuación el mensaje asociado al código del último error ocurrido durante una llamada al sistema.</a:t>
            </a:r>
          </a:p>
          <a:p>
            <a:endParaRPr lang="es-ES" dirty="0"/>
          </a:p>
        </p:txBody>
      </p:sp>
      <p:sp>
        <p:nvSpPr>
          <p:cNvPr id="6" name="2 Marcador de pie de página">
            <a:extLst>
              <a:ext uri="{FF2B5EF4-FFF2-40B4-BE49-F238E27FC236}">
                <a16:creationId xmlns:a16="http://schemas.microsoft.com/office/drawing/2014/main" id="{4C459FAC-14C7-47DF-9DFC-24ADB7D31C6F}"/>
              </a:ext>
            </a:extLst>
          </p:cNvPr>
          <p:cNvSpPr txBox="1">
            <a:spLocks/>
          </p:cNvSpPr>
          <p:nvPr/>
        </p:nvSpPr>
        <p:spPr>
          <a:xfrm>
            <a:off x="762000" y="6400606"/>
            <a:ext cx="542108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s-E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Sistemas Operativos - Curso 2018/2019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PersonalizadoGarci">
      <a:dk1>
        <a:sysClr val="windowText" lastClr="000000"/>
      </a:dk1>
      <a:lt1>
        <a:srgbClr val="FFFFFF"/>
      </a:lt1>
      <a:dk2>
        <a:srgbClr val="142336"/>
      </a:dk2>
      <a:lt2>
        <a:srgbClr val="EEECE1"/>
      </a:lt2>
      <a:accent1>
        <a:srgbClr val="608DC4"/>
      </a:accent1>
      <a:accent2>
        <a:srgbClr val="1E355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931</TotalTime>
  <Words>1876</Words>
  <Application>Microsoft Office PowerPoint</Application>
  <PresentationFormat>Presentación en pantalla (4:3)</PresentationFormat>
  <Paragraphs>518</Paragraphs>
  <Slides>29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Tw Cen MT</vt:lpstr>
      <vt:lpstr>Wingdings</vt:lpstr>
      <vt:lpstr>Wingdings 2</vt:lpstr>
      <vt:lpstr>Intermedio</vt:lpstr>
      <vt:lpstr>SISTEMAS OPERATIVOS</vt:lpstr>
      <vt:lpstr>Introducción</vt:lpstr>
      <vt:lpstr>Proceso de desarrollo</vt:lpstr>
      <vt:lpstr>Material proporcionado</vt:lpstr>
      <vt:lpstr>Obtención de mandatos</vt:lpstr>
      <vt:lpstr>Obtención de mandatos</vt:lpstr>
      <vt:lpstr>Obtención de mandatos</vt:lpstr>
      <vt:lpstr>Obtención de mandatos</vt:lpstr>
      <vt:lpstr>Control de errores</vt:lpstr>
      <vt:lpstr>Identificadores de procesos</vt:lpstr>
      <vt:lpstr>Descriptores de fichero de un proceso</vt:lpstr>
      <vt:lpstr>Procesos necesarios en el minishell</vt:lpstr>
      <vt:lpstr>Creación de procesos con fork()</vt:lpstr>
      <vt:lpstr>Ejemplo creación de procesos con fork()</vt:lpstr>
      <vt:lpstr>Ejecución de procesos con execvp()</vt:lpstr>
      <vt:lpstr>Ejemplo de ejecución de procesos con execvp()</vt:lpstr>
      <vt:lpstr>Finalización y espera de procesos</vt:lpstr>
      <vt:lpstr>Ejemplo de finalización y espera de procesos</vt:lpstr>
      <vt:lpstr>Ejecución en background</vt:lpstr>
      <vt:lpstr>Secuencias de mandatos con tuberías</vt:lpstr>
      <vt:lpstr>Creación de tuberías con pipe()</vt:lpstr>
      <vt:lpstr>Primitivas dup y dup2</vt:lpstr>
      <vt:lpstr>Uso de pipe + dup</vt:lpstr>
      <vt:lpstr>Ejemplo de uso de tuberías</vt:lpstr>
      <vt:lpstr>Redirecciones de entrada, salida y error</vt:lpstr>
      <vt:lpstr>Mandatos internos</vt:lpstr>
      <vt:lpstr>Mandatos internos del minishell: mytime</vt:lpstr>
      <vt:lpstr>Mandatos internos del minishell: mypwd</vt:lpstr>
      <vt:lpstr>Corrector del minishell: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Punteros en C</dc:title>
  <dc:creator>garci</dc:creator>
  <cp:lastModifiedBy>Alberto</cp:lastModifiedBy>
  <cp:revision>216</cp:revision>
  <dcterms:created xsi:type="dcterms:W3CDTF">2011-02-03T22:56:19Z</dcterms:created>
  <dcterms:modified xsi:type="dcterms:W3CDTF">2019-03-07T14:34:46Z</dcterms:modified>
</cp:coreProperties>
</file>