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3" name="Imagen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Imagen 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Imagen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362320" y="4038480"/>
            <a:ext cx="647676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4400" b="0" strike="noStrike" cap="all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Haga clic para modificar el estilo de título del patrón</a:t>
            </a:r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12/03/19</a:t>
            </a:r>
            <a:endParaRPr lang="es-E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2012/2013</a:t>
            </a:r>
            <a:endParaRPr lang="es-E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4C95FFF-3A01-4BD9-A13E-453A748CAE54}" type="slidenum">
              <a:rPr lang="es-ES" sz="1400" b="1" strike="noStrike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‹Nº›</a:t>
            </a:fld>
            <a:endParaRPr lang="es-E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 del esquema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 del esquema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 del esquema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 del esquema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Sexto nivel del esquema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Haga clic para modificar el estilo de título del patrón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12/03/19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2015/2016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F3A5E1F-3643-410A-BDFF-3667C7F37B19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Sexto nivel del esquema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Séptimo nivel del esquemaHaga clic para modificar el estilo de texto del patrón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nivel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nivel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nivel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828800" lvl="4" indent="-228240">
              <a:lnSpc>
                <a:spcPct val="100000"/>
              </a:lnSpc>
              <a:buClr>
                <a:srgbClr val="8064A2"/>
              </a:buClr>
              <a:buSzPct val="65000"/>
              <a:buFont typeface="Wingdings" charset="2"/>
              <a:buChar char="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Quinto nivel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4400" b="0" strike="noStrike" cap="all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</a:t>
            </a:r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Práctica 3. Hilos</a:t>
            </a:r>
            <a:endParaRPr lang="es-E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(stats_reader)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A9EF460-E102-44F4-BE59-EEE5744A8A33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el </a:t>
            </a:r>
            <a:r>
              <a:rPr lang="es-ES" sz="2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flag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 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esté activo</a:t>
            </a:r>
          </a:p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Consultar las estadísticas del mercado de valores 	(</a:t>
            </a:r>
            <a:r>
              <a:rPr lang="es-E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Dormir hasta la siguiente ronda de información 	(</a:t>
            </a:r>
            <a:r>
              <a:rPr lang="es-E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usleep(frequency)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(stats_reader)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73C82EA-ECE1-4C50-9F2F-4A9AAB364F46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1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3893760" y="375084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11812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634752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5949000" y="2607480"/>
            <a:ext cx="2421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944320" y="2855880"/>
            <a:ext cx="1034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usleep()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15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Arquitectura del sistema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D7FA1FB-BB76-43A7-8B46-3C15A49C00A4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80" name="Table 3"/>
          <p:cNvGraphicFramePr/>
          <p:nvPr/>
        </p:nvGraphicFramePr>
        <p:xfrm>
          <a:off x="971640" y="2133000"/>
          <a:ext cx="7272360" cy="3951504"/>
        </p:xfrm>
        <a:graphic>
          <a:graphicData uri="http://schemas.openxmlformats.org/drawingml/2006/table">
            <a:tbl>
              <a:tblPr/>
              <a:tblGrid>
                <a:gridCol w="81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200">
                <a:tc rowSpan="3">
                  <a:txBody>
                    <a:bodyPr/>
                    <a:lstStyle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lang="es-E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Bibliotecas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8D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PARSER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OPERATIONS_QUEUE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STOCK_MARKET_LIB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CONCURRENCY_LAYER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main program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608D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CONCURRENT_MARKET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E8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1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parser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DD1EEC39-40A5-464E-A105-58924CC134D7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12720" y="1600200"/>
            <a:ext cx="8152920" cy="442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iterator * new_iterator(char * file_name)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genera un nuevo iterador sobre el fichero pasado por parámetro.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Nombre del fichero sobre el que se quiere iterar (un fichero de operaciones en </a:t>
            </a:r>
            <a:r>
              <a:rPr lang="es-E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puntero al nuevo iterador o NULL en caso de error.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void destroy_iterator(iterator * iter)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destruye el iterador pasado por parámetro.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puntero al iterador a destruir.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void.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 next_operation(iterator * iter, char * id, int * type, int * num_shares, int * price)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dado un iterador pasado por parámetro, rellena los 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punteros id, type, num_shares y price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con los datos de la siguiente operación del fichero sobre el que está trabajando el iterador.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Entrada: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puntero al iterador y punteros a parámetros a rellenar.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Salida: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rellena los punteros con la información del operación y devuelve: 0 → ok, -1 → error.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operations_queue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4B3796A-11FF-4166-A376-ECFB6F69BF97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struct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la empresa/acción sobre la que se quiere ejecutar la operación.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type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tipo de la operación a realizar (compra (BUY) o venta (SELL)).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num_shares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número de acciones a comprar/vender.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share_price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precio a pagar por cada acción que se quiere comprar/vender.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Funciones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 *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new_operations_queue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(int max_items);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delete_operations_queue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operations_queue_empty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operations_queue_full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*q, operation * op);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(operations_queue *q, operation * op);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(operation *op, char id[ID_LENGTH], int type, int num_shares, int share_price);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stock_market_lib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AF1345CD-DA05-404E-B328-F4083DDAE22A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12720" y="1492200"/>
            <a:ext cx="815292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Estructuras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Datos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Market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stocks[NUM_STOCKS]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array que contiene NUM_STOCKS acciones. Serán las acciones sobre las que se podrá operar en este mercado.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total_value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es el valor total de este mercado (la suma del valor de todas las acciones del mercado).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avg_value: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es el valor medio de cada acción disponible en este mercado.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num_active_stocks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cuántas acciones disponibles hay actualmente en el mercado.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stock_operations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es la cola de operaciones pendientes. En ella los hilos </a:t>
            </a:r>
            <a:r>
              <a:rPr lang="es-E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añadirán nuevas operaciones y el hilo </a:t>
            </a:r>
            <a:r>
              <a:rPr lang="es-E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las irá procesando en FIFO.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identificador unívoco (de máximo 10 caracteres) de este valor.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nombre de la empresa (máximo 255 cracteres).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total_shares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número de acciones en las que está dividida la cotización de la empresa.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total_value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valor total de la empresa.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current_share_value</a:t>
            </a: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el valor de la empresa dividido entre todas las acciones disponibles (total_value / total_shares).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stock_market_lib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8048787-2E76-472F-AB3E-98B3005A4A6A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612720" y="1600200"/>
            <a:ext cx="8152920" cy="464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Funciones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init_market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* file_name);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delete_market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new_stock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id[ID_LENGTH], char name[STOCK_NAME_LENGTH], int current_share_value, int total_shares);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stock *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lookup_stock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char id[ID_LENGTH]);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update_market_statistics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market, operation * op);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s-E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(stock_market * market);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3C8E5BE-6516-44A3-B978-54423CE1A8E6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Podrá haber múltiples broker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uno actuará cada vez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habrá un procesador de operaciones (operation_executer)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Podrá haber múltiples lectores concurrentes</a:t>
            </a:r>
          </a:p>
        </p:txBody>
      </p:sp>
      <p:sp>
        <p:nvSpPr>
          <p:cNvPr id="20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32B0932-34D1-4734-A2A4-3D2A7E4B6535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Inserciones y procesado se considerarán escrituras globales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Sólo podrá haber un escritor global en el sistema operando de forma concurrente, pero múltiples lectores (no coincidentes con ninguna escritura)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Inserción y procesado de operaciones = ESCRITURA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Lectura de estadísticas = LECTURA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Código inicial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E13E8F7-69D7-4986-A1CF-7FF8E8413550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612720" y="1600200"/>
            <a:ext cx="835164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alumno tendrá que implementar las funciones descritas en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concurrent_layer.h</a:t>
            </a:r>
            <a:r>
              <a:rPr lang="es-E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sobre </a:t>
            </a:r>
            <a:r>
              <a:rPr lang="es-E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lang="es-E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se permitirá ninguna modificación en </a:t>
            </a:r>
            <a:r>
              <a:rPr lang="es-E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concurrent_layer.h</a:t>
            </a:r>
            <a:endParaRPr lang="es-E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 proporciona un fichero de ejemplo </a:t>
            </a:r>
            <a:r>
              <a:rPr lang="es-ES" sz="29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concurrent_market.c</a:t>
            </a:r>
            <a:r>
              <a:rPr lang="es-ES" sz="29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lang="es-E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 un programa </a:t>
            </a:r>
            <a:r>
              <a:rPr lang="es-ES" sz="29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main</a:t>
            </a:r>
            <a:r>
              <a:rPr lang="es-ES" sz="2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básico: </a:t>
            </a: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</a:t>
            </a: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"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include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concurrency_layer.h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init_market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market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"stocks.txt");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init_concurrency_mechanisms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pthread_create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(&amp;(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tid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[0]), NULL, &amp;</a:t>
            </a: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broker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(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&amp;info_b1);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pthread_create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(&amp;(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tid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[1]),NULL, &amp;</a:t>
            </a: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operation_executer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(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&amp;info_ex1);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pthread_join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tid</a:t>
            </a:r>
            <a:r>
              <a:rPr lang="es-ES" sz="2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[0],&amp;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Activación del </a:t>
            </a:r>
            <a:r>
              <a:rPr lang="es-ES" sz="23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flag</a:t>
            </a:r>
            <a:r>
              <a:rPr lang="es-ES" sz="23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Join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del resto de hilos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buClr>
                <a:srgbClr val="9BBB59"/>
              </a:buClr>
              <a:buSzPct val="75000"/>
              <a:buFont typeface="Wingdings" charset="2"/>
              <a:buChar char=""/>
            </a:pPr>
            <a:r>
              <a:rPr lang="es-E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print_market_status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market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destroy_concurrency_mechanisms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3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delete_market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(&amp;</a:t>
            </a:r>
            <a:r>
              <a:rPr lang="es-ES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market_madrid</a:t>
            </a:r>
            <a:r>
              <a:rPr lang="es-ES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Presentación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1DE08B8-5BAF-4B6B-8642-A831E54A6D46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Arquitectura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Requisitos de concurrencia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Primeros pasos</a:t>
            </a: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Primer paso: Implementación de la funcionalidad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B52F4CC-5CBA-4F4F-ACCB-5978CF89776A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 recomienda que, antes de implementar los hilos y los elementos de concurrencia, primero se implemente la funcionalidad principal de cada función. 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Después de su implementación, y sin el uso de hilos se puede comprobar su correcto funcionamiento con el siguiente orden secuencial: 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broker()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operation_executer()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stats_reader()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Segundo paso: Concurrencia de la cola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6DDA42F-276B-4D16-B2B0-1D75907A0822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Solucionar el control de concurrencia sobre la cola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broker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operation_executer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Evitar los errores de cola llena/cola vacía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Sincronizar las inserciones/extracciones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Tercer paso: Concurrencia de la cola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33D8B41A-092A-4B5C-A960-1A66C4A81B53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Solucionar el control de concurrencia </a:t>
            </a:r>
            <a:r>
              <a:rPr lang="es-ES" sz="2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avanzado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sobre la cola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Múltiples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hilo broker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hilo operation_executer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Evitar los errores de cola llena/cola vacía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Sincronizar las inserciones/extracciones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Cuarto paso: Concurrencia de lectores 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F1FE248-995F-49CC-8BB0-EE52BB76795F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Añadir la actuación de un lector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 </a:t>
            </a: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lector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puede ejecutar cuando no hay ninguna escritura (inserción en la cola o procesado de operaciones)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Ninguna escritura 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puede suceder </a:t>
            </a: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durante la lectura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Añadir la actuación de múltiples lectores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Múltiples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lectores pueden ejecutar </a:t>
            </a: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concurrentemente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cuando no hay ninguna escritura (inserción en la cola o procesado de operaciones)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Ninguna escritura 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puede suceder hasta que terminen </a:t>
            </a: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todas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las </a:t>
            </a:r>
            <a:r>
              <a:rPr lang="es-E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lecturas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Ficheros de configuración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D17FDEF-D615-43B1-8BFF-D6C9459B7163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67640" y="1628640"/>
            <a:ext cx="8152920" cy="46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 del mercado de valores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&lt;ID&gt; &lt;name&gt; &lt;nº_de_acciones&gt; &lt;precio_por_acción&gt;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identificador unívoco de la empresa hasta 10 caracteres.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name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nombre completo de la empresa hasta 255 caracteres.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nº_de_acciones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cantidad inicial de acciones de la empresa.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precio_por_acción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valor de inicio de cada acción de la empresa (el valor total de la empresa será: 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&lt;nº_de_acciones&gt;*&lt;precio_por_acción&gt;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Ficheros de configuración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0D452AF9-7572-472D-BA39-85972F124AE4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 de operaciones en </a:t>
            </a:r>
            <a:r>
              <a:rPr lang="es-ES" sz="29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&lt;ID&gt; &lt;tipo&gt; &lt;nº_de_acciones&gt; &lt;precio_por_acción&gt;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ID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identificador unívoco de la empresa sobre la que se quiere aplicar la operación (hasta 10 caracteres). La empresa debe existir en el mercado de valores sobre el que trabaja el </a:t>
            </a:r>
            <a:r>
              <a:rPr lang="es-ES" sz="2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tipo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tipo de la operación: compra o venta. 0 se corresponde con el valor de la constante BUY del fichero </a:t>
            </a:r>
            <a:r>
              <a:rPr lang="es-E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lib/stock_market_lib.h</a:t>
            </a:r>
            <a:r>
              <a:rPr lang="es-E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(operación de compra de acciones) y 1 se corresponde con la constante SELL (operación de venta de acciones).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nº_de_acciones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 cantidad de acciones de la empresa que se quieren comprar o vender.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buClr>
                <a:srgbClr val="1E3551"/>
              </a:buClr>
              <a:buSzPct val="75000"/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</a:t>
            </a:r>
            <a:r>
              <a:rPr lang="es-E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precio_por_acción</a:t>
            </a: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&gt;: precio que se va a pagar por cada una de las acciones que se compren/vendan.</a:t>
            </a:r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Notas de implementación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90C3CF9-9EA7-4626-9DE5-D4397041822A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609480" y="1779638"/>
            <a:ext cx="8298546" cy="4468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Podéis añadir nuevas estructuras y variables globales al principio del fichero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lang="es-E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Podéis añadir funciones auxiliares 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concurrent_layer.c</a:t>
            </a:r>
            <a:endParaRPr lang="es-E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recursos deben ser inicializados en la función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init_concurrent_mechanisms</a:t>
            </a:r>
            <a:r>
              <a:rPr lang="es-E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() </a:t>
            </a: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 liberados en la función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destroy_concurrent_mechanisms</a:t>
            </a:r>
            <a:r>
              <a:rPr lang="es-E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()</a:t>
            </a:r>
            <a:endParaRPr lang="es-E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La configuración de cada experimento vendrá dada por los ficheros de configuración utilizados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 número de roles en el sistema dependerá de la creación de hilos en el </a:t>
            </a:r>
            <a:r>
              <a:rPr lang="es-E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main</a:t>
            </a: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la aplicación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tiempos de espera de simulación de carga podrán variar durante la corrección para simular distintos escenarios</a:t>
            </a:r>
          </a:p>
        </p:txBody>
      </p:sp>
      <p:sp>
        <p:nvSpPr>
          <p:cNvPr id="23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4400" b="0" strike="noStrike" cap="all" spc="-1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</a:t>
            </a:r>
            <a:endParaRPr lang="es-E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Práctica 3. Hilos</a:t>
            </a:r>
            <a:endParaRPr lang="es-E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6F7193DC-7DC1-4A23-BB01-04B90A0181EE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Simulación del funcionamiento de un mercado de valores (bolsa)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Dentro de la bolsa existen tres roles. Cada hilo puede ejecutar un rol</a:t>
            </a:r>
          </a:p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roles son: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Descripción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30260605-31E1-4C9E-BDEA-6BA413433513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612720" y="1600200"/>
            <a:ext cx="8152920" cy="470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buClr>
                <a:srgbClr val="1E3551"/>
              </a:buClr>
              <a:buSzPct val="60000"/>
              <a:buFont typeface="Wingdings" charset="2"/>
              <a:buChar char=""/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 la bolsa se procesan operaciones. Para su correcto procesamiento hay que seguir los siguientes pasos: </a:t>
            </a: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 </a:t>
            </a:r>
            <a:r>
              <a:rPr lang="es-E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brokers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leen operaciones de un fichero </a:t>
            </a:r>
            <a:r>
              <a:rPr lang="es-ES" sz="2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batch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 operaciones y las insertan en la cola de operaciones pendientes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Cuando hay nuevas operaciones en la cola, el 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operation_executer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 una y la procesa, actualizando el estado del mercado tras la operación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buClr>
                <a:srgbClr val="608DC4"/>
              </a:buClr>
              <a:buSzPct val="70000"/>
              <a:buFont typeface="Wingdings 2" charset="2"/>
              <a:buChar char=""/>
            </a:pP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 forma concurrente, varios lectores (</a:t>
            </a: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stats_reader</a:t>
            </a:r>
            <a:r>
              <a:rPr lang="es-E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pueden consultar el estado actual del mercado</a:t>
            </a:r>
            <a:endParaRPr lang="es-E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C777F93-CF1B-4186-9A0C-07165F5C3A05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1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10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(broker)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645A93F-D1CD-4CE3-8F4D-474331D04E1E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Crear el iterador sobre el fichero batch 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new_iterator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haya operaciones pendientes en el fichero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Leer una nueva operación del fichero con el 	iterador 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next_operation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Crear una nueva operación con la información 	devuelta por el fichero 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Encolar la nueva operación en la cola de 	operaciones 	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Destruir el iterador 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detroy_iterator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(broker)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BCAF4CF-BC68-4508-A1BA-0FFFFA91BF11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1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850840" y="5301360"/>
            <a:ext cx="1887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next_operation()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2850480" y="5526360"/>
            <a:ext cx="1781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new_operation()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2844360" y="57747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enqueue_operation()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 rot="10800000">
            <a:off x="1259640" y="5373360"/>
            <a:ext cx="649800" cy="115164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1475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2699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475640" y="375120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17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(operation_exec)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B497E3E-6349-42BD-92FE-79C31D2D7508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Extraer la información de los datos recibidos en el puntero 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 args</a:t>
            </a: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Mientras el </a:t>
            </a:r>
            <a:r>
              <a:rPr lang="es-ES" sz="2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flag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exit</a:t>
            </a:r>
            <a:r>
              <a:rPr lang="es-E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 esté activo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Desencolar una operación de la cola de 	operaciones 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Procesar la operación desencolada 	(</a:t>
            </a:r>
            <a:r>
              <a:rPr lang="es-E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</a:t>
            </a:r>
            <a:r>
              <a:rPr lang="es-E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</a:p>
          <a:p>
            <a:pPr>
              <a:lnSpc>
                <a:spcPct val="100000"/>
              </a:lnSpc>
            </a:pPr>
            <a:endParaRPr lang="es-E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Funcionamiento (operation_exec)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978EBFB-3E8E-4233-A9DF-833894F5FDAD}" type="slidenum">
              <a:rPr lang="es-E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38" name="Table 3"/>
          <p:cNvGraphicFramePr/>
          <p:nvPr/>
        </p:nvGraphicFramePr>
        <p:xfrm>
          <a:off x="1475640" y="3751200"/>
          <a:ext cx="6095520" cy="9018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1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E3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CustomShape 4"/>
          <p:cNvSpPr/>
          <p:nvPr/>
        </p:nvSpPr>
        <p:spPr>
          <a:xfrm>
            <a:off x="1018440" y="3458160"/>
            <a:ext cx="250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Cola de operaciones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1475640" y="5373360"/>
            <a:ext cx="9140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broker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7740360" y="3039120"/>
            <a:ext cx="131328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Operation_executer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63604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51364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1453320" y="374616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AAA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267732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BUY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3907080" y="3746520"/>
            <a:ext cx="1223640" cy="901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BBB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SELL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5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980760" y="47487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dequeue_operation()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6980760" y="5002560"/>
            <a:ext cx="220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process_operation()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 rot="5400000">
            <a:off x="6508800" y="4785480"/>
            <a:ext cx="533520" cy="374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5"/>
          <p:cNvSpPr/>
          <p:nvPr/>
        </p:nvSpPr>
        <p:spPr>
          <a:xfrm>
            <a:off x="4113360" y="2741400"/>
            <a:ext cx="575640" cy="6382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990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4103280" y="2440080"/>
            <a:ext cx="575640" cy="3646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99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 rot="5400000">
            <a:off x="5428800" y="4785480"/>
            <a:ext cx="533520" cy="374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3996000" y="2751480"/>
            <a:ext cx="791640" cy="3646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1010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4103280" y="2449800"/>
            <a:ext cx="575640" cy="6382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101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6444360" y="156600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6596640" y="171864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2"/>
          <p:cNvSpPr/>
          <p:nvPr/>
        </p:nvSpPr>
        <p:spPr>
          <a:xfrm>
            <a:off x="6748920" y="1870920"/>
            <a:ext cx="1385640" cy="6123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Stats_reader</a:t>
            </a:r>
            <a:endParaRPr lang="es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3"/>
          <p:cNvSpPr txBox="1"/>
          <p:nvPr/>
        </p:nvSpPr>
        <p:spPr>
          <a:xfrm>
            <a:off x="609480" y="6248520"/>
            <a:ext cx="54208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s-ES" sz="1400" b="0" strike="noStrike" spc="-1">
                <a:solidFill>
                  <a:srgbClr val="14233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Sistemas Operativos - Curso 2018/2019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1496</Words>
  <Application>Microsoft Office PowerPoint</Application>
  <PresentationFormat>Presentación en pantalla (4:3)</PresentationFormat>
  <Paragraphs>304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Courier New</vt:lpstr>
      <vt:lpstr>DejaVu Sans</vt:lpstr>
      <vt:lpstr>Symbol</vt:lpstr>
      <vt:lpstr>Times New Roman</vt:lpstr>
      <vt:lpstr>Tw Cen MT</vt:lpstr>
      <vt:lpstr>Wingdings</vt:lpstr>
      <vt:lpstr>Wingdings 2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en C</dc:title>
  <dc:subject/>
  <dc:creator>garci</dc:creator>
  <dc:description/>
  <cp:lastModifiedBy>Lucas González</cp:lastModifiedBy>
  <cp:revision>160</cp:revision>
  <dcterms:created xsi:type="dcterms:W3CDTF">2011-02-03T22:56:19Z</dcterms:created>
  <dcterms:modified xsi:type="dcterms:W3CDTF">2019-04-30T07:17:08Z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