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836C-4BB3-4946-B2E4-A65479265326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25CC-5F96-4BA3-8104-9AEEC58544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836C-4BB3-4946-B2E4-A65479265326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25CC-5F96-4BA3-8104-9AEEC58544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836C-4BB3-4946-B2E4-A65479265326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25CC-5F96-4BA3-8104-9AEEC58544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defRPr sz="2200">
                <a:latin typeface="Times New Roman" pitchFamily="18" charset="0"/>
                <a:cs typeface="Times New Roman" pitchFamily="18" charset="0"/>
              </a:defRPr>
            </a:lvl2pPr>
            <a:lvl3pPr>
              <a:defRPr sz="2000"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latin typeface="Times New Roman" pitchFamily="18" charset="0"/>
                <a:cs typeface="Times New Roman" pitchFamily="18" charset="0"/>
              </a:defRPr>
            </a:lvl4pPr>
            <a:lvl5pPr>
              <a:defRPr sz="20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25CC-5F96-4BA3-8104-9AEEC58544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836C-4BB3-4946-B2E4-A65479265326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25CC-5F96-4BA3-8104-9AEEC58544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836C-4BB3-4946-B2E4-A65479265326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25CC-5F96-4BA3-8104-9AEEC58544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836C-4BB3-4946-B2E4-A65479265326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25CC-5F96-4BA3-8104-9AEEC58544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836C-4BB3-4946-B2E4-A65479265326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25CC-5F96-4BA3-8104-9AEEC58544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836C-4BB3-4946-B2E4-A65479265326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25CC-5F96-4BA3-8104-9AEEC58544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836C-4BB3-4946-B2E4-A65479265326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25CC-5F96-4BA3-8104-9AEEC58544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836C-4BB3-4946-B2E4-A65479265326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25CC-5F96-4BA3-8104-9AEEC58544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8836C-4BB3-4946-B2E4-A65479265326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625CC-5F96-4BA3-8104-9AEEC58544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7772400" cy="1470025"/>
          </a:xfrm>
        </p:spPr>
        <p:txBody>
          <a:bodyPr/>
          <a:lstStyle/>
          <a:p>
            <a:r>
              <a:rPr lang="en-US" dirty="0" smtClean="0"/>
              <a:t>Program- 6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86000"/>
            <a:ext cx="8153400" cy="17526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Traditional Arabic" pitchFamily="18" charset="-78"/>
                <a:cs typeface="Traditional Arabic" pitchFamily="18" charset="-78"/>
              </a:rPr>
              <a:t>Assuming a set of documents that need to be classified, use the naïve </a:t>
            </a:r>
            <a:r>
              <a:rPr lang="en-US" dirty="0" smtClean="0">
                <a:solidFill>
                  <a:schemeClr val="tx1"/>
                </a:solidFill>
                <a:latin typeface="Traditional Arabic" pitchFamily="18" charset="-78"/>
                <a:cs typeface="Traditional Arabic" pitchFamily="18" charset="-78"/>
              </a:rPr>
              <a:t>Bayesian Classifier </a:t>
            </a:r>
            <a:r>
              <a:rPr lang="en-US" dirty="0">
                <a:solidFill>
                  <a:schemeClr val="tx1"/>
                </a:solidFill>
                <a:latin typeface="Traditional Arabic" pitchFamily="18" charset="-78"/>
                <a:cs typeface="Traditional Arabic" pitchFamily="18" charset="-78"/>
              </a:rPr>
              <a:t>model to perform this task. Built-in Java classes/API can be used to </a:t>
            </a:r>
            <a:r>
              <a:rPr lang="en-US" dirty="0" smtClean="0">
                <a:solidFill>
                  <a:schemeClr val="tx1"/>
                </a:solidFill>
                <a:latin typeface="Traditional Arabic" pitchFamily="18" charset="-78"/>
                <a:cs typeface="Traditional Arabic" pitchFamily="18" charset="-78"/>
              </a:rPr>
              <a:t>write the </a:t>
            </a:r>
            <a:r>
              <a:rPr lang="en-US" dirty="0">
                <a:solidFill>
                  <a:schemeClr val="tx1"/>
                </a:solidFill>
                <a:latin typeface="Traditional Arabic" pitchFamily="18" charset="-78"/>
                <a:cs typeface="Traditional Arabic" pitchFamily="18" charset="-78"/>
              </a:rPr>
              <a:t>program. </a:t>
            </a:r>
            <a:endParaRPr lang="en-US" dirty="0" smtClean="0">
              <a:solidFill>
                <a:schemeClr val="tx1"/>
              </a:solidFill>
              <a:latin typeface="Traditional Arabic" pitchFamily="18" charset="-78"/>
              <a:cs typeface="Traditional Arabic" pitchFamily="18" charset="-78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raditional Arabic" pitchFamily="18" charset="-78"/>
                <a:cs typeface="Traditional Arabic" pitchFamily="18" charset="-78"/>
              </a:rPr>
              <a:t>Calculate </a:t>
            </a:r>
            <a:r>
              <a:rPr lang="en-US" dirty="0">
                <a:solidFill>
                  <a:schemeClr val="tx1"/>
                </a:solidFill>
                <a:latin typeface="Traditional Arabic" pitchFamily="18" charset="-78"/>
                <a:cs typeface="Traditional Arabic" pitchFamily="18" charset="-78"/>
              </a:rPr>
              <a:t>the accuracy, precision, and recall for your data 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Accuracy, Recall, </a:t>
            </a:r>
            <a:r>
              <a:rPr lang="en-US" dirty="0" err="1" smtClean="0"/>
              <a:t>Precison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Accuracy=TP+TN / (TP+FP+TN+FN)</a:t>
            </a:r>
          </a:p>
          <a:p>
            <a:r>
              <a:rPr lang="en-US" dirty="0"/>
              <a:t>Precision = TP/(TP + FP)</a:t>
            </a:r>
          </a:p>
          <a:p>
            <a:r>
              <a:rPr lang="en-US" dirty="0"/>
              <a:t>Recall = TP/(TP+FN)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524000"/>
            <a:ext cx="3810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172200" y="5105400"/>
          <a:ext cx="1981200" cy="96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990600"/>
              </a:tblGrid>
              <a:tr h="4826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naive </a:t>
            </a:r>
            <a:r>
              <a:rPr lang="en-US" dirty="0" err="1" smtClean="0"/>
              <a:t>Bayes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General </a:t>
            </a:r>
            <a:r>
              <a:rPr lang="en-US" dirty="0"/>
              <a:t>setting. Consider an instance space X consisting of all possible </a:t>
            </a:r>
            <a:r>
              <a:rPr lang="en-US" b="1" i="1" dirty="0"/>
              <a:t>text </a:t>
            </a:r>
            <a:r>
              <a:rPr lang="en-US" b="1" i="1" dirty="0" smtClean="0"/>
              <a:t>documents </a:t>
            </a:r>
            <a:r>
              <a:rPr lang="en-US" dirty="0" smtClean="0"/>
              <a:t>(</a:t>
            </a:r>
            <a:r>
              <a:rPr lang="en-US" dirty="0"/>
              <a:t>i.e., all possible strings of words and punctuation of all possible lengths).</a:t>
            </a:r>
          </a:p>
          <a:p>
            <a:r>
              <a:rPr lang="en-US" dirty="0"/>
              <a:t>We are given training examples of some unknown target function f </a:t>
            </a:r>
            <a:r>
              <a:rPr lang="en-US" b="1" i="1" dirty="0"/>
              <a:t>(x), </a:t>
            </a:r>
            <a:r>
              <a:rPr lang="en-US" b="1" i="1" dirty="0" smtClean="0"/>
              <a:t>which </a:t>
            </a:r>
            <a:r>
              <a:rPr lang="en-US" dirty="0" smtClean="0"/>
              <a:t>can </a:t>
            </a:r>
            <a:r>
              <a:rPr lang="en-US" dirty="0"/>
              <a:t>take on any value from some finite set V.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task is to learn from </a:t>
            </a:r>
            <a:r>
              <a:rPr lang="en-US" dirty="0" smtClean="0"/>
              <a:t>these training </a:t>
            </a:r>
            <a:r>
              <a:rPr lang="en-US" dirty="0"/>
              <a:t>examples to predict the target value for subsequent text documents. </a:t>
            </a:r>
            <a:endParaRPr lang="en-US" dirty="0" smtClean="0"/>
          </a:p>
          <a:p>
            <a:r>
              <a:rPr lang="en-US" dirty="0" smtClean="0"/>
              <a:t>For illustration</a:t>
            </a:r>
            <a:r>
              <a:rPr lang="en-US" dirty="0"/>
              <a:t>, we will consider the target function classifying documents as </a:t>
            </a:r>
            <a:r>
              <a:rPr lang="en-US" dirty="0" smtClean="0"/>
              <a:t>interesting or </a:t>
            </a:r>
            <a:r>
              <a:rPr lang="en-US" dirty="0"/>
              <a:t>uninteresting to a particular </a:t>
            </a:r>
            <a:r>
              <a:rPr lang="en-US" dirty="0" smtClean="0"/>
              <a:t>person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target values </a:t>
            </a:r>
            <a:r>
              <a:rPr lang="en-US" b="1" i="1" dirty="0"/>
              <a:t>like and </a:t>
            </a:r>
            <a:r>
              <a:rPr lang="en-US" b="1" i="1" dirty="0" smtClean="0"/>
              <a:t>dislike </a:t>
            </a:r>
            <a:r>
              <a:rPr lang="en-US" i="1" dirty="0" smtClean="0"/>
              <a:t>are used to </a:t>
            </a:r>
            <a:r>
              <a:rPr lang="en-US" dirty="0" err="1" smtClean="0"/>
              <a:t>to</a:t>
            </a:r>
            <a:r>
              <a:rPr lang="en-US" dirty="0" smtClean="0"/>
              <a:t> </a:t>
            </a:r>
            <a:r>
              <a:rPr lang="en-US" dirty="0"/>
              <a:t>indicate these two classes.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decide how to represent an </a:t>
            </a:r>
            <a:r>
              <a:rPr lang="en-US" dirty="0" smtClean="0"/>
              <a:t>arbitrary text </a:t>
            </a:r>
            <a:r>
              <a:rPr lang="en-US" dirty="0"/>
              <a:t>document in terms of attribute </a:t>
            </a:r>
            <a:r>
              <a:rPr lang="en-US" dirty="0" smtClean="0"/>
              <a:t>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decide how to </a:t>
            </a:r>
            <a:r>
              <a:rPr lang="en-US" dirty="0" smtClean="0"/>
              <a:t>estimate the </a:t>
            </a:r>
            <a:r>
              <a:rPr lang="en-US" dirty="0"/>
              <a:t>probabilities required by the naive </a:t>
            </a:r>
            <a:r>
              <a:rPr lang="en-US" dirty="0" err="1"/>
              <a:t>Bayes</a:t>
            </a:r>
            <a:r>
              <a:rPr lang="en-US" dirty="0"/>
              <a:t> classifier.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Define </a:t>
            </a:r>
            <a:r>
              <a:rPr lang="en-US" b="1" dirty="0"/>
              <a:t>an attribute for each </a:t>
            </a:r>
            <a:r>
              <a:rPr lang="en-US" b="1" dirty="0" smtClean="0"/>
              <a:t>word </a:t>
            </a:r>
            <a:r>
              <a:rPr lang="en-US" dirty="0" smtClean="0"/>
              <a:t>position </a:t>
            </a:r>
            <a:r>
              <a:rPr lang="en-US" dirty="0"/>
              <a:t>in the document and define the value of that attribute to be the </a:t>
            </a:r>
            <a:r>
              <a:rPr lang="en-US" dirty="0" smtClean="0"/>
              <a:t>English word </a:t>
            </a:r>
            <a:r>
              <a:rPr lang="en-US" dirty="0"/>
              <a:t>found in that position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Consider a doc with 111 doc </a:t>
            </a:r>
            <a:r>
              <a:rPr lang="en-US" dirty="0" err="1" smtClean="0"/>
              <a:t>positions.Unfortunately</a:t>
            </a:r>
            <a:r>
              <a:rPr lang="en-US" dirty="0"/>
              <a:t>, there are approximately 50,000 distinct words in </a:t>
            </a:r>
            <a:r>
              <a:rPr lang="en-US" dirty="0" smtClean="0"/>
              <a:t>the English </a:t>
            </a:r>
            <a:r>
              <a:rPr lang="en-US" dirty="0"/>
              <a:t>vocabulary, 2 possible target values,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we must estimate </a:t>
            </a:r>
            <a:r>
              <a:rPr lang="en-US" dirty="0" smtClean="0"/>
              <a:t>2* 111*50,000 </a:t>
            </a:r>
            <a:r>
              <a:rPr lang="en-US" dirty="0"/>
              <a:t>= 10 million such terms from </a:t>
            </a:r>
            <a:r>
              <a:rPr lang="en-US" dirty="0" smtClean="0"/>
              <a:t>the training </a:t>
            </a:r>
            <a:r>
              <a:rPr lang="en-US" dirty="0"/>
              <a:t>data.</a:t>
            </a:r>
            <a:endParaRPr lang="en-US" dirty="0" smtClean="0"/>
          </a:p>
          <a:p>
            <a:pPr algn="just"/>
            <a:r>
              <a:rPr lang="en-US" dirty="0"/>
              <a:t>we shall </a:t>
            </a:r>
            <a:r>
              <a:rPr lang="en-US" dirty="0" smtClean="0"/>
              <a:t>assume the </a:t>
            </a:r>
            <a:r>
              <a:rPr lang="en-US" dirty="0"/>
              <a:t>probability of encountering a specific word wk </a:t>
            </a:r>
            <a:r>
              <a:rPr lang="en-US" dirty="0" smtClean="0"/>
              <a:t>is independent </a:t>
            </a:r>
            <a:r>
              <a:rPr lang="en-US" dirty="0"/>
              <a:t>of the specific word position being </a:t>
            </a:r>
            <a:r>
              <a:rPr lang="en-US" dirty="0" smtClean="0"/>
              <a:t>considered</a:t>
            </a:r>
          </a:p>
          <a:p>
            <a:pPr algn="just"/>
            <a:r>
              <a:rPr lang="en-US" dirty="0" smtClean="0"/>
              <a:t>2*50,000 </a:t>
            </a:r>
            <a:r>
              <a:rPr lang="en-US" dirty="0"/>
              <a:t>distinct terms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Thus, the estimate for P(</a:t>
            </a:r>
            <a:r>
              <a:rPr lang="en-US" dirty="0" err="1"/>
              <a:t>wklvj</a:t>
            </a:r>
            <a:r>
              <a:rPr lang="en-US" dirty="0"/>
              <a:t>) will </a:t>
            </a:r>
            <a:r>
              <a:rPr lang="en-US" dirty="0" smtClean="0"/>
              <a:t>be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r>
              <a:rPr lang="en-US" dirty="0"/>
              <a:t>where </a:t>
            </a:r>
            <a:r>
              <a:rPr lang="en-US" b="1" i="1" dirty="0"/>
              <a:t>n is the total number of word positions in all training examples </a:t>
            </a:r>
            <a:r>
              <a:rPr lang="en-US" b="1" i="1" dirty="0" smtClean="0"/>
              <a:t>whose </a:t>
            </a:r>
            <a:r>
              <a:rPr lang="en-US" dirty="0" smtClean="0"/>
              <a:t>target </a:t>
            </a:r>
            <a:r>
              <a:rPr lang="en-US" dirty="0"/>
              <a:t>value is </a:t>
            </a:r>
            <a:r>
              <a:rPr lang="en-US" dirty="0" err="1"/>
              <a:t>vj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err="1" smtClean="0"/>
              <a:t>nk</a:t>
            </a:r>
            <a:r>
              <a:rPr lang="en-US" dirty="0" smtClean="0"/>
              <a:t> </a:t>
            </a:r>
            <a:r>
              <a:rPr lang="en-US" dirty="0"/>
              <a:t>is the number of times word wk is found among these </a:t>
            </a:r>
            <a:r>
              <a:rPr lang="en-US" b="1" i="1" dirty="0" smtClean="0"/>
              <a:t>n </a:t>
            </a:r>
            <a:r>
              <a:rPr lang="en-US" dirty="0" smtClean="0"/>
              <a:t>word </a:t>
            </a:r>
            <a:r>
              <a:rPr lang="en-US" dirty="0"/>
              <a:t>positions, </a:t>
            </a:r>
            <a:r>
              <a:rPr lang="en-US" dirty="0" smtClean="0"/>
              <a:t>and</a:t>
            </a:r>
          </a:p>
          <a:p>
            <a:r>
              <a:rPr lang="en-US" dirty="0" smtClean="0"/>
              <a:t>|Vocabulary| </a:t>
            </a:r>
            <a:r>
              <a:rPr lang="en-US" dirty="0"/>
              <a:t>is the total number of distinct </a:t>
            </a:r>
            <a:r>
              <a:rPr lang="en-US" dirty="0" smtClean="0"/>
              <a:t>words </a:t>
            </a:r>
            <a:r>
              <a:rPr lang="en-US" dirty="0"/>
              <a:t>found within the training data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286000"/>
            <a:ext cx="2286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3064"/>
          <a:stretch>
            <a:fillRect/>
          </a:stretch>
        </p:blipFill>
        <p:spPr bwMode="auto">
          <a:xfrm>
            <a:off x="228599" y="-1"/>
            <a:ext cx="8735209" cy="662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sklearn.feature_extraction.text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CountVectorizer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corpus = [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...     'This is the first document.',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...     'This document is the second document.',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...     'And this is the third one.',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...     'Is this the first document?',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... ]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vectorizer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CountVectorizer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print(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vectorizer.get_feature_names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['and', 'document', 'first', 'is', 'one', 'second', 'the', 'third', 'this']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X 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vectorizer.fit_transform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(corpus)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print(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X.toarray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()) 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[[0 1 1 1 0 0 1 0 1]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[0 2 0 1 0 1 1 0 1]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[1 0 0 1 1 0 1 1 1]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[0 1 1 1 0 0 1 0 1]]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/>
              <a:t>Accuracy, Recall, </a:t>
            </a:r>
            <a:r>
              <a:rPr lang="en-US" dirty="0" err="1" smtClean="0"/>
              <a:t>Precison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b="1" dirty="0"/>
              <a:t>Accuracy- </a:t>
            </a:r>
            <a:r>
              <a:rPr lang="en-US" dirty="0"/>
              <a:t>.Accuracy is the fraction of predictions our model got right. Formally, accuracy has the following definition</a:t>
            </a:r>
            <a:r>
              <a:rPr lang="en-US" dirty="0" smtClean="0"/>
              <a:t>:		Accuracy=Number </a:t>
            </a:r>
            <a:r>
              <a:rPr lang="en-US" dirty="0"/>
              <a:t>of correct predictions/Total number of predictions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b="1" dirty="0" smtClean="0"/>
              <a:t>precision</a:t>
            </a:r>
            <a:r>
              <a:rPr lang="en-US" dirty="0"/>
              <a:t> (also called positive predictive value) is the fraction of relevant instances among the  retrieved instances 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b="1" dirty="0"/>
              <a:t>Recall</a:t>
            </a:r>
            <a:r>
              <a:rPr lang="en-US" dirty="0"/>
              <a:t> (also known as sensitivity) is the fraction of relevant instances that have been retrieved over the total amount of relevant instances.  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Accuracy, Recall, </a:t>
            </a:r>
            <a:r>
              <a:rPr lang="en-US" dirty="0" err="1" smtClean="0"/>
              <a:t>Precison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b="1" dirty="0" smtClean="0"/>
              <a:t>Example: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Total documents- 40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Total Positive doc- 30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Total Negative doc -10 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Total Predicted true- 25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Total Predicted correctly true-  20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Total correct prediction- 30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 smtClean="0"/>
              <a:t>Precison</a:t>
            </a:r>
            <a:r>
              <a:rPr lang="en-US" dirty="0" smtClean="0"/>
              <a:t> is =20/25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Recall is=  20/30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Accuracy= 30/40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521</Words>
  <Application>Microsoft Office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Program- 6</vt:lpstr>
      <vt:lpstr>The naive Bayes algorithm</vt:lpstr>
      <vt:lpstr>Design Issues</vt:lpstr>
      <vt:lpstr>Design</vt:lpstr>
      <vt:lpstr>Design</vt:lpstr>
      <vt:lpstr>Slide 6</vt:lpstr>
      <vt:lpstr>Slide 7</vt:lpstr>
      <vt:lpstr>Accuracy, Recall, Precison</vt:lpstr>
      <vt:lpstr>Accuracy, Recall, Precison</vt:lpstr>
      <vt:lpstr>Accuracy, Recall, Precison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Program- 6</dc:title>
  <dc:creator>LENOVO</dc:creator>
  <cp:lastModifiedBy>LENOVO</cp:lastModifiedBy>
  <cp:revision>2</cp:revision>
  <dcterms:created xsi:type="dcterms:W3CDTF">2018-10-03T05:06:38Z</dcterms:created>
  <dcterms:modified xsi:type="dcterms:W3CDTF">2018-10-03T11:08:43Z</dcterms:modified>
</cp:coreProperties>
</file>