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y="10287000" cx="18288000"/>
  <p:notesSz cx="6858000" cy="9144000"/>
  <p:embeddedFontLst>
    <p:embeddedFont>
      <p:font typeface="IBM Plex Sans"/>
      <p:bold r:id="rId30"/>
      <p:boldItalic r:id="rId31"/>
    </p:embeddedFont>
    <p:embeddedFont>
      <p:font typeface="Inter"/>
      <p:bold r:id="rId32"/>
      <p:boldItalic r:id="rId33"/>
    </p:embeddedFont>
    <p:embeddedFont>
      <p:font typeface="Oxanium"/>
      <p:regular r:id="rId34"/>
      <p:bold r:id="rId35"/>
    </p:embeddedFont>
    <p:embeddedFont>
      <p:font typeface="Oxanium Medium"/>
      <p:regular r:id="rId36"/>
      <p:bold r:id="rId37"/>
    </p:embeddedFont>
    <p:embeddedFont>
      <p:font typeface="Inter Medium"/>
      <p:regular r:id="rId38"/>
      <p:bold r:id="rId39"/>
      <p:italic r:id="rId40"/>
      <p:boldItalic r:id="rId41"/>
    </p:embeddedFont>
    <p:embeddedFont>
      <p:font typeface="Oxanium SemiBold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23CFE03-B3D0-4724-BB2D-27FC2B9138DC}">
  <a:tblStyle styleId="{523CFE03-B3D0-4724-BB2D-27FC2B9138D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rgbClr val="5B9BD5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rgbClr val="5B9BD5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5B9BD5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5B9BD5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3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" Type="http://schemas.openxmlformats.org/officeDocument/2006/relationships/viewProps" Target="viewProps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" Type="http://schemas.openxmlformats.org/officeDocument/2006/relationships/presProps" Target="presProps.xml"/><Relationship Id="rId30" Type="http://schemas.openxmlformats.org/officeDocument/2006/relationships/font" Target="fonts/IBMPlexSans-bold.fntdata"/><Relationship Id="rId31" Type="http://schemas.openxmlformats.org/officeDocument/2006/relationships/font" Target="fonts/IBMPlexSans-boldItalic.fntdata"/><Relationship Id="rId32" Type="http://schemas.openxmlformats.org/officeDocument/2006/relationships/font" Target="fonts/Inter-bold.fntdata"/><Relationship Id="rId33" Type="http://schemas.openxmlformats.org/officeDocument/2006/relationships/font" Target="fonts/Inter-boldItalic.fntdata"/><Relationship Id="rId34" Type="http://schemas.openxmlformats.org/officeDocument/2006/relationships/font" Target="fonts/Oxanium-regular.fntdata"/><Relationship Id="rId35" Type="http://schemas.openxmlformats.org/officeDocument/2006/relationships/font" Target="fonts/Oxanium-bold.fntdata"/><Relationship Id="rId36" Type="http://schemas.openxmlformats.org/officeDocument/2006/relationships/font" Target="fonts/OxaniumMedium-regular.fntdata"/><Relationship Id="rId37" Type="http://schemas.openxmlformats.org/officeDocument/2006/relationships/font" Target="fonts/OxaniumMedium-bold.fntdata"/><Relationship Id="rId38" Type="http://schemas.openxmlformats.org/officeDocument/2006/relationships/font" Target="fonts/InterMedium-regular.fntdata"/><Relationship Id="rId39" Type="http://schemas.openxmlformats.org/officeDocument/2006/relationships/font" Target="fonts/InterMedium-bold.fntdata"/><Relationship Id="rId4" Type="http://schemas.openxmlformats.org/officeDocument/2006/relationships/tableStyles" Target="tableStyles.xml"/><Relationship Id="rId40" Type="http://schemas.openxmlformats.org/officeDocument/2006/relationships/font" Target="fonts/InterMedium-italic.fntdata"/><Relationship Id="rId41" Type="http://schemas.openxmlformats.org/officeDocument/2006/relationships/font" Target="fonts/InterMedium-boldItalic.fntdata"/><Relationship Id="rId42" Type="http://schemas.openxmlformats.org/officeDocument/2006/relationships/font" Target="fonts/OxaniumSemiBold-regular.fntdata"/><Relationship Id="rId43" Type="http://schemas.openxmlformats.org/officeDocument/2006/relationships/font" Target="fonts/OxaniumSemiBold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2" y="1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139" y="1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2" y="9720264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91475" spcFirstLastPara="1" rIns="91475" wrap="square" tIns="457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139" y="9720264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91475" spcFirstLastPara="1" rIns="91475" wrap="square" tIns="457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1" name="Google Shape;1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3" name="Google Shape;2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2" name="Google Shape;2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1" name="Google Shape;2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0" name="Google Shape;2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9" name="Google Shape;27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8" name="Google Shape;28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8" name="Google Shape;29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1" name="Google Shape;34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2" name="Google Shape;35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9" name="Google Shape;36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9" name="Google Shape;39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5" name="Google Shape;46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91" name="Google Shape;49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3" name="Google Shape;1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2" name="Google Shape;1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0" name="Google Shape;2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8" name="Google Shape;2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e1fb8a11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7" name="Google Shape;217;g35e1fb8a1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5" name="Google Shape;2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3" name="Google Shape;2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623416" y="1489150"/>
            <a:ext cx="17041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2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5" name="Google Shape;85;p1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6" name="Google Shape;86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2" name="Google Shape;92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3" name="Google Shape;93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4" name="Google Shape;94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5" name="Google Shape;9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6" name="Google Shape;106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7" name="Google Shape;10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4" name="Google Shape;114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9144000" y="-249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image" Target="../media/image4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2.png"/><Relationship Id="rId8" Type="http://schemas.openxmlformats.org/officeDocument/2006/relationships/image" Target="../media/image1.png"/><Relationship Id="rId9" Type="http://schemas.openxmlformats.org/officeDocument/2006/relationships/image" Target="../media/image3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20.png"/><Relationship Id="rId6" Type="http://schemas.openxmlformats.org/officeDocument/2006/relationships/image" Target="../media/image18.png"/><Relationship Id="rId7" Type="http://schemas.openxmlformats.org/officeDocument/2006/relationships/image" Target="../media/image14.png"/><Relationship Id="rId8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jpg"/><Relationship Id="rId4" Type="http://schemas.openxmlformats.org/officeDocument/2006/relationships/image" Target="../media/image4.png"/><Relationship Id="rId5" Type="http://schemas.openxmlformats.org/officeDocument/2006/relationships/hyperlink" Target="mailto:support@nubinix.com" TargetMode="Externa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798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5"/>
          <p:cNvSpPr txBox="1"/>
          <p:nvPr/>
        </p:nvSpPr>
        <p:spPr>
          <a:xfrm>
            <a:off x="1257900" y="2188900"/>
            <a:ext cx="66066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5"/>
          <p:cNvSpPr/>
          <p:nvPr/>
        </p:nvSpPr>
        <p:spPr>
          <a:xfrm>
            <a:off x="415206" y="3357358"/>
            <a:ext cx="5292034" cy="728082"/>
          </a:xfrm>
          <a:prstGeom prst="rect">
            <a:avLst/>
          </a:prstGeom>
          <a:noFill/>
          <a:ln cap="flat" cmpd="sng" w="9525">
            <a:solidFill>
              <a:srgbClr val="EF33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BC8EE"/>
                </a:solidFill>
                <a:latin typeface="Oxanium"/>
                <a:ea typeface="Oxanium"/>
                <a:cs typeface="Oxanium"/>
                <a:sym typeface="Oxanium"/>
              </a:rPr>
              <a:t> April 2025</a:t>
            </a:r>
            <a:endParaRPr/>
          </a:p>
        </p:txBody>
      </p:sp>
      <p:sp>
        <p:nvSpPr>
          <p:cNvPr id="136" name="Google Shape;136;p25"/>
          <p:cNvSpPr txBox="1"/>
          <p:nvPr/>
        </p:nvSpPr>
        <p:spPr>
          <a:xfrm>
            <a:off x="1692398" y="8378950"/>
            <a:ext cx="3583800" cy="487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EF33A2"/>
              </a:buClr>
              <a:buSzPts val="2000"/>
              <a:buFont typeface="Oxanium Medium"/>
              <a:buNone/>
            </a:pPr>
            <a:r>
              <a:rPr lang="en-US" sz="2000">
                <a:solidFill>
                  <a:srgbClr val="EF33A2"/>
                </a:solidFill>
                <a:latin typeface="Oxanium Medium"/>
                <a:ea typeface="Oxanium Medium"/>
                <a:cs typeface="Oxanium Medium"/>
                <a:sym typeface="Oxanium Medium"/>
              </a:rPr>
              <a:t>www.nubinix.com</a:t>
            </a:r>
            <a:endParaRPr sz="1000">
              <a:solidFill>
                <a:srgbClr val="EF33A2"/>
              </a:solidFill>
              <a:latin typeface="Oxanium Medium"/>
              <a:ea typeface="Oxanium Medium"/>
              <a:cs typeface="Oxanium Medium"/>
              <a:sym typeface="Oxanium Medium"/>
            </a:endParaRPr>
          </a:p>
        </p:txBody>
      </p:sp>
      <p:pic>
        <p:nvPicPr>
          <p:cNvPr id="137" name="Google Shape;13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0000" y="7098300"/>
            <a:ext cx="4014702" cy="128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/>
          <p:nvPr/>
        </p:nvSpPr>
        <p:spPr>
          <a:xfrm>
            <a:off x="0" y="1440000"/>
            <a:ext cx="99600" cy="8860200"/>
          </a:xfrm>
          <a:prstGeom prst="rect">
            <a:avLst/>
          </a:prstGeom>
          <a:solidFill>
            <a:srgbClr val="4BC8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4"/>
          <p:cNvSpPr/>
          <p:nvPr/>
        </p:nvSpPr>
        <p:spPr>
          <a:xfrm>
            <a:off x="0" y="0"/>
            <a:ext cx="99600" cy="1440000"/>
          </a:xfrm>
          <a:prstGeom prst="rect">
            <a:avLst/>
          </a:prstGeom>
          <a:solidFill>
            <a:srgbClr val="EF33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2, Picture, Picture" id="247" name="Google Shape;24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3416" y="1080654"/>
            <a:ext cx="2685168" cy="78190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8" name="Google Shape;248;p34"/>
          <p:cNvGraphicFramePr/>
          <p:nvPr/>
        </p:nvGraphicFramePr>
        <p:xfrm>
          <a:off x="3855346" y="42294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{523CFE03-B3D0-4724-BB2D-27FC2B9138DC}</a:tableStyleId>
              </a:tblPr>
              <a:tblGrid>
                <a:gridCol w="2644325"/>
                <a:gridCol w="2644325"/>
                <a:gridCol w="2644325"/>
                <a:gridCol w="2644325"/>
              </a:tblGrid>
              <a:tr h="91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Cluster Name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Kubernetes Version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Support Period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Node Groups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91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49" name="Google Shape;249;p34"/>
          <p:cNvSpPr txBox="1"/>
          <p:nvPr/>
        </p:nvSpPr>
        <p:spPr>
          <a:xfrm>
            <a:off x="1290350" y="1080653"/>
            <a:ext cx="4572000" cy="1092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642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3399"/>
                </a:solidFill>
                <a:latin typeface="Inter"/>
                <a:ea typeface="Inter"/>
                <a:cs typeface="Inter"/>
                <a:sym typeface="Inter"/>
              </a:rPr>
              <a:t>EKS Clusters</a:t>
            </a:r>
            <a:endParaRPr b="1" i="0" sz="4800" u="none" cap="none" strike="noStrike">
              <a:solidFill>
                <a:srgbClr val="FF33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/>
          <p:nvPr/>
        </p:nvSpPr>
        <p:spPr>
          <a:xfrm>
            <a:off x="0" y="1440000"/>
            <a:ext cx="99600" cy="8860200"/>
          </a:xfrm>
          <a:prstGeom prst="rect">
            <a:avLst/>
          </a:prstGeom>
          <a:solidFill>
            <a:srgbClr val="4BC8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5"/>
          <p:cNvSpPr/>
          <p:nvPr/>
        </p:nvSpPr>
        <p:spPr>
          <a:xfrm>
            <a:off x="0" y="0"/>
            <a:ext cx="99600" cy="1440000"/>
          </a:xfrm>
          <a:prstGeom prst="rect">
            <a:avLst/>
          </a:prstGeom>
          <a:solidFill>
            <a:srgbClr val="EF33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2, Picture, Picture" id="256" name="Google Shape;25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3416" y="1080654"/>
            <a:ext cx="2685168" cy="78190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7" name="Google Shape;257;p35"/>
          <p:cNvGraphicFramePr/>
          <p:nvPr/>
        </p:nvGraphicFramePr>
        <p:xfrm>
          <a:off x="2659358" y="41477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{523CFE03-B3D0-4724-BB2D-27FC2B9138DC}</a:tableStyleId>
              </a:tblPr>
              <a:tblGrid>
                <a:gridCol w="3242325"/>
                <a:gridCol w="3242325"/>
                <a:gridCol w="3242325"/>
                <a:gridCol w="3242325"/>
              </a:tblGrid>
              <a:tr h="99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Username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Groups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MFA Status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Active Key Age (days)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99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58" name="Google Shape;258;p35"/>
          <p:cNvSpPr txBox="1"/>
          <p:nvPr/>
        </p:nvSpPr>
        <p:spPr>
          <a:xfrm>
            <a:off x="622003" y="893709"/>
            <a:ext cx="4572000" cy="1092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642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3399"/>
                </a:solidFill>
                <a:latin typeface="Inter"/>
                <a:ea typeface="Inter"/>
                <a:cs typeface="Inter"/>
                <a:sym typeface="Inter"/>
              </a:rPr>
              <a:t>IAM Users</a:t>
            </a:r>
            <a:endParaRPr b="1" i="0" sz="4800" u="none" cap="none" strike="noStrike">
              <a:solidFill>
                <a:srgbClr val="FF33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/>
          <p:nvPr/>
        </p:nvSpPr>
        <p:spPr>
          <a:xfrm>
            <a:off x="0" y="1440000"/>
            <a:ext cx="99600" cy="8860200"/>
          </a:xfrm>
          <a:prstGeom prst="rect">
            <a:avLst/>
          </a:prstGeom>
          <a:solidFill>
            <a:srgbClr val="4BC8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6"/>
          <p:cNvSpPr/>
          <p:nvPr/>
        </p:nvSpPr>
        <p:spPr>
          <a:xfrm>
            <a:off x="0" y="0"/>
            <a:ext cx="99600" cy="1440000"/>
          </a:xfrm>
          <a:prstGeom prst="rect">
            <a:avLst/>
          </a:prstGeom>
          <a:solidFill>
            <a:srgbClr val="EF33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2, Picture, Picture" id="265" name="Google Shape;26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3416" y="1080654"/>
            <a:ext cx="2685168" cy="78190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6" name="Google Shape;266;p36"/>
          <p:cNvGraphicFramePr/>
          <p:nvPr/>
        </p:nvGraphicFramePr>
        <p:xfrm>
          <a:off x="2764029" y="31076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{523CFE03-B3D0-4724-BB2D-27FC2B9138DC}</a:tableStyleId>
              </a:tblPr>
              <a:tblGrid>
                <a:gridCol w="1969075"/>
                <a:gridCol w="1969075"/>
                <a:gridCol w="1969075"/>
                <a:gridCol w="1969075"/>
                <a:gridCol w="1969075"/>
                <a:gridCol w="1969075"/>
              </a:tblGrid>
              <a:tr h="98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Instance Name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AMI ID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Backup Date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Status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Retention (Days)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Next Backup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24205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server-1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ami-062f0cc54dbfd8ef1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2025-06-02 00:30:00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COMPLETED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N/A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Per backup plan schedule</a:t>
                      </a:r>
                    </a:p>
                  </a:txBody>
                  <a:tcPr marT="45725" marB="45725" marR="91450" marL="91450" anchor="ctr"/>
                </a:tc>
              </a:tr>
              <a:tr h="124205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i-0e30701d38f36e2fe</a:t>
                      </a:r>
                    </a:p>
                  </a:txBody>
                  <a:tcPr marT="45725" marB="45725" marR="91450" marL="91450"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ami-03bc1a17c3861a52f</a:t>
                      </a:r>
                    </a:p>
                  </a:txBody>
                  <a:tcPr marT="45725" marB="45725" marR="91450" marL="91450"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2025-06-02 00:30:00</a:t>
                      </a:r>
                    </a:p>
                  </a:txBody>
                  <a:tcPr marT="45725" marB="45725" marR="91450" marL="91450"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FAILED</a:t>
                      </a:r>
                    </a:p>
                  </a:txBody>
                  <a:tcPr marT="45725" marB="45725" marR="91450" marL="91450"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N/A</a:t>
                      </a:r>
                    </a:p>
                  </a:txBody>
                  <a:tcPr marT="45725" marB="45725" marR="91450" marL="91450"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Per backup plan schedule</a:t>
                      </a:r>
                    </a:p>
                  </a:txBody>
                  <a:tcPr marT="45725" marB="45725" marR="91450" marL="91450" anchor="ctr">
                    <a:solidFill>
                      <a:srgbClr val="F0F0F0"/>
                    </a:solidFill>
                  </a:tcPr>
                </a:tc>
              </a:tr>
              <a:tr h="124205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i-0fe30c240e5efe4f1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ami-03bc1a17c3861a52f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2025-06-02 00:30:00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FAILED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N/A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Per backup plan schedule</a:t>
                      </a: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67" name="Google Shape;267;p36"/>
          <p:cNvSpPr txBox="1"/>
          <p:nvPr/>
        </p:nvSpPr>
        <p:spPr>
          <a:xfrm>
            <a:off x="1516943" y="893710"/>
            <a:ext cx="4572000" cy="1092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642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3399"/>
                </a:solidFill>
                <a:latin typeface="Inter"/>
                <a:ea typeface="Inter"/>
                <a:cs typeface="Inter"/>
                <a:sym typeface="Inter"/>
              </a:rPr>
              <a:t>EC2 Backups</a:t>
            </a:r>
            <a:endParaRPr b="1" i="0" sz="4800" u="none" cap="none" strike="noStrike">
              <a:solidFill>
                <a:srgbClr val="FF33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/>
          <p:nvPr/>
        </p:nvSpPr>
        <p:spPr>
          <a:xfrm>
            <a:off x="0" y="1440000"/>
            <a:ext cx="99600" cy="8860200"/>
          </a:xfrm>
          <a:prstGeom prst="rect">
            <a:avLst/>
          </a:prstGeom>
          <a:solidFill>
            <a:srgbClr val="4BC8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7"/>
          <p:cNvSpPr/>
          <p:nvPr/>
        </p:nvSpPr>
        <p:spPr>
          <a:xfrm>
            <a:off x="0" y="0"/>
            <a:ext cx="99600" cy="1440000"/>
          </a:xfrm>
          <a:prstGeom prst="rect">
            <a:avLst/>
          </a:prstGeom>
          <a:solidFill>
            <a:srgbClr val="EF33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2, Picture, Picture" id="274" name="Google Shape;27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3416" y="1080654"/>
            <a:ext cx="2685168" cy="78190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5" name="Google Shape;275;p37"/>
          <p:cNvGraphicFramePr/>
          <p:nvPr/>
        </p:nvGraphicFramePr>
        <p:xfrm>
          <a:off x="2727516" y="30326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{523CFE03-B3D0-4724-BB2D-27FC2B9138DC}</a:tableStyleId>
              </a:tblPr>
              <a:tblGrid>
                <a:gridCol w="1846900"/>
                <a:gridCol w="1846900"/>
                <a:gridCol w="1846900"/>
                <a:gridCol w="1846900"/>
                <a:gridCol w="1846900"/>
                <a:gridCol w="1846900"/>
              </a:tblGrid>
              <a:tr h="1137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DB Name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Snapshot ID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Status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Retention (Days)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Size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165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database-1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rds:database-1-2025-06-02-17-36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2025-06-02 17:36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available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7 days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20 GB</a:t>
                      </a:r>
                    </a:p>
                  </a:txBody>
                  <a:tcPr marT="45725" marB="45725" marR="91450" marL="91450" anchor="ctr"/>
                </a:tc>
              </a:tr>
              <a:tr h="1165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1165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76" name="Google Shape;276;p37"/>
          <p:cNvSpPr txBox="1"/>
          <p:nvPr/>
        </p:nvSpPr>
        <p:spPr>
          <a:xfrm>
            <a:off x="940494" y="925317"/>
            <a:ext cx="4572000" cy="1092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642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3399"/>
                </a:solidFill>
                <a:latin typeface="Inter"/>
                <a:ea typeface="Inter"/>
                <a:cs typeface="Inter"/>
                <a:sym typeface="Inter"/>
              </a:rPr>
              <a:t>RDS Backup </a:t>
            </a:r>
            <a:endParaRPr b="1" i="0" sz="4800" u="none" cap="none" strike="noStrike">
              <a:solidFill>
                <a:srgbClr val="FF33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8"/>
          <p:cNvSpPr/>
          <p:nvPr/>
        </p:nvSpPr>
        <p:spPr>
          <a:xfrm>
            <a:off x="0" y="1440000"/>
            <a:ext cx="99600" cy="8860200"/>
          </a:xfrm>
          <a:prstGeom prst="rect">
            <a:avLst/>
          </a:prstGeom>
          <a:solidFill>
            <a:srgbClr val="4BC8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8"/>
          <p:cNvSpPr/>
          <p:nvPr/>
        </p:nvSpPr>
        <p:spPr>
          <a:xfrm>
            <a:off x="0" y="0"/>
            <a:ext cx="99600" cy="1440000"/>
          </a:xfrm>
          <a:prstGeom prst="rect">
            <a:avLst/>
          </a:prstGeom>
          <a:solidFill>
            <a:srgbClr val="EF33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2, Picture, Picture" id="283" name="Google Shape;28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3416" y="1080654"/>
            <a:ext cx="2685168" cy="781908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8"/>
          <p:cNvSpPr txBox="1"/>
          <p:nvPr/>
        </p:nvSpPr>
        <p:spPr>
          <a:xfrm>
            <a:off x="99600" y="815700"/>
            <a:ext cx="7974000" cy="1092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642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3399"/>
                </a:solidFill>
                <a:latin typeface="Inter"/>
                <a:ea typeface="Inter"/>
                <a:cs typeface="Inter"/>
                <a:sym typeface="Inter"/>
              </a:rPr>
              <a:t>AWS Health Dashboard</a:t>
            </a:r>
            <a:endParaRPr b="1" i="0" sz="4800" u="none" cap="none" strike="noStrike">
              <a:solidFill>
                <a:srgbClr val="FF33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285" name="Google Shape;285;p38"/>
          <p:cNvGraphicFramePr/>
          <p:nvPr/>
        </p:nvGraphicFramePr>
        <p:xfrm>
          <a:off x="2286000" y="29184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{523CFE03-B3D0-4724-BB2D-27FC2B9138DC}</a:tableStyleId>
              </a:tblPr>
              <a:tblGrid>
                <a:gridCol w="2286000"/>
                <a:gridCol w="2286000"/>
                <a:gridCol w="2286000"/>
                <a:gridCol w="2286000"/>
                <a:gridCol w="2286000"/>
                <a:gridCol w="2286000"/>
              </a:tblGrid>
              <a:tr h="74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Event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Status 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Start Time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Region/Zone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End Time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Affected Resources 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74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74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74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74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74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9"/>
          <p:cNvSpPr/>
          <p:nvPr/>
        </p:nvSpPr>
        <p:spPr>
          <a:xfrm>
            <a:off x="0" y="1440000"/>
            <a:ext cx="99600" cy="8860200"/>
          </a:xfrm>
          <a:prstGeom prst="rect">
            <a:avLst/>
          </a:prstGeom>
          <a:solidFill>
            <a:srgbClr val="4BC8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9"/>
          <p:cNvSpPr/>
          <p:nvPr/>
        </p:nvSpPr>
        <p:spPr>
          <a:xfrm>
            <a:off x="0" y="0"/>
            <a:ext cx="99600" cy="1440000"/>
          </a:xfrm>
          <a:prstGeom prst="rect">
            <a:avLst/>
          </a:prstGeom>
          <a:solidFill>
            <a:srgbClr val="EF33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2, Picture, Picture" id="292" name="Google Shape;29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3416" y="1080654"/>
            <a:ext cx="2685168" cy="781908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9"/>
          <p:cNvSpPr txBox="1"/>
          <p:nvPr/>
        </p:nvSpPr>
        <p:spPr>
          <a:xfrm>
            <a:off x="366228" y="939430"/>
            <a:ext cx="5621538" cy="10011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42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3399"/>
                </a:solidFill>
                <a:latin typeface="Inter"/>
                <a:ea typeface="Inter"/>
                <a:cs typeface="Inter"/>
                <a:sym typeface="Inter"/>
              </a:rPr>
              <a:t>Incident Name</a:t>
            </a:r>
            <a:endParaRPr b="1" i="0" sz="4800" u="none" cap="none" strike="noStrike">
              <a:solidFill>
                <a:srgbClr val="FF33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294" name="Google Shape;294;p39"/>
          <p:cNvGraphicFramePr/>
          <p:nvPr/>
        </p:nvGraphicFramePr>
        <p:xfrm>
          <a:off x="1490397" y="27935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{523CFE03-B3D0-4724-BB2D-27FC2B9138DC}</a:tableStyleId>
              </a:tblPr>
              <a:tblGrid>
                <a:gridCol w="3560625"/>
                <a:gridCol w="3754575"/>
              </a:tblGrid>
              <a:tr h="81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Created by</a:t>
                      </a:r>
                      <a:endParaRPr sz="1100" u="none" cap="none" strike="noStrike"/>
                    </a:p>
                  </a:txBody>
                  <a:tcPr marT="190500" marB="190500" marR="190500" marL="190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Nubinix Support</a:t>
                      </a:r>
                      <a:endParaRPr sz="1100" u="none" cap="none" strike="noStrike"/>
                    </a:p>
                  </a:txBody>
                  <a:tcPr marT="190500" marB="190500" marR="190500" marL="190500" anchor="ctr"/>
                </a:tc>
              </a:tr>
              <a:tr h="1130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Date of Incident</a:t>
                      </a:r>
                      <a:endParaRPr sz="1100" u="none" cap="none" strike="noStrike"/>
                    </a:p>
                  </a:txBody>
                  <a:tcPr marT="190500" marB="190500" marR="190500" marL="190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Wednesday, 16 Apr 2025 at 5:13 PM</a:t>
                      </a:r>
                      <a:endParaRPr b="1" sz="1100" u="none" cap="none" strike="noStrike"/>
                    </a:p>
                  </a:txBody>
                  <a:tcPr marT="190500" marB="190500" marR="190500" marL="190500" anchor="ctr"/>
                </a:tc>
              </a:tr>
              <a:tr h="1025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Platform</a:t>
                      </a:r>
                      <a:endParaRPr sz="1100" u="none" cap="none" strike="noStrike"/>
                    </a:p>
                  </a:txBody>
                  <a:tcPr marT="190500" marB="190500" marR="190500" marL="190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Nimbus Logistics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0" marB="190500" marR="190500" marL="190500" anchor="ctr"/>
                </a:tc>
              </a:tr>
              <a:tr h="81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Description</a:t>
                      </a:r>
                      <a:endParaRPr sz="1100" u="none" cap="none" strike="noStrike"/>
                    </a:p>
                  </a:txBody>
                  <a:tcPr marT="190500" marB="190500" marR="190500" marL="190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High CPU Usage Alert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0" marB="190500" marR="190500" marL="190500" anchor="ctr"/>
                </a:tc>
              </a:tr>
              <a:tr h="1025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Environment</a:t>
                      </a:r>
                      <a:endParaRPr sz="1100" u="none" cap="none" strike="noStrike"/>
                    </a:p>
                  </a:txBody>
                  <a:tcPr marT="190500" marB="190500" marR="190500" marL="190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Production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0" marB="190500" marR="190500" marL="190500" anchor="ctr"/>
                </a:tc>
              </a:tr>
              <a:tr h="134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Host</a:t>
                      </a:r>
                      <a:endParaRPr sz="1100" u="none" cap="none" strike="noStrike"/>
                    </a:p>
                  </a:txBody>
                  <a:tcPr marT="190500" marB="190500" marR="190500" marL="190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nlcerp.nlclogistic.com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0" marB="190500" marR="190500" marL="190500" anchor="ctr"/>
                </a:tc>
              </a:tr>
            </a:tbl>
          </a:graphicData>
        </a:graphic>
      </p:graphicFrame>
      <p:graphicFrame>
        <p:nvGraphicFramePr>
          <p:cNvPr id="295" name="Google Shape;295;p39"/>
          <p:cNvGraphicFramePr/>
          <p:nvPr/>
        </p:nvGraphicFramePr>
        <p:xfrm>
          <a:off x="9696156" y="2793524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{523CFE03-B3D0-4724-BB2D-27FC2B9138DC}</a:tableStyleId>
              </a:tblPr>
              <a:tblGrid>
                <a:gridCol w="3258600"/>
                <a:gridCol w="4277100"/>
              </a:tblGrid>
              <a:tr h="81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Duration</a:t>
                      </a:r>
                      <a:endParaRPr sz="1100" u="none" cap="none" strike="noStrike"/>
                    </a:p>
                  </a:txBody>
                  <a:tcPr marT="190500" marB="190500" marR="190500" marL="190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4 Seconds</a:t>
                      </a:r>
                      <a:endParaRPr sz="1100" u="none" cap="none" strike="noStrike"/>
                    </a:p>
                  </a:txBody>
                  <a:tcPr marT="190500" marB="190500" marR="190500" marL="190500" anchor="ctr"/>
                </a:tc>
              </a:tr>
              <a:tr h="81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Impact</a:t>
                      </a:r>
                      <a:endParaRPr sz="1100" u="none" cap="none" strike="noStrike"/>
                    </a:p>
                  </a:txBody>
                  <a:tcPr marT="190500" marB="190500" marR="190500" marL="190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No impact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0" marB="190500" marR="190500" marL="190500" anchor="ctr"/>
                </a:tc>
              </a:tr>
              <a:tr h="81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Platform</a:t>
                      </a:r>
                      <a:endParaRPr sz="1100" u="none" cap="none" strike="noStrike"/>
                    </a:p>
                  </a:txBody>
                  <a:tcPr marT="190500" marB="190500" marR="190500" marL="190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Nimbus Logistics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0" marB="190500" marR="190500" marL="190500" anchor="ctr"/>
                </a:tc>
              </a:tr>
              <a:tr h="81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Status</a:t>
                      </a:r>
                      <a:endParaRPr sz="1100" u="none" cap="none" strike="noStrike"/>
                    </a:p>
                  </a:txBody>
                  <a:tcPr marT="190500" marB="190500" marR="190500" marL="190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RESOLVED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0" marB="190500" marR="190500" marL="190500" anchor="ctr"/>
                </a:tc>
              </a:tr>
              <a:tr h="1136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RCA Summary</a:t>
                      </a:r>
                      <a:endParaRPr sz="1100" u="none" cap="none" strike="noStrike"/>
                    </a:p>
                  </a:txBody>
                  <a:tcPr marT="190500" marB="190500" marR="190500" marL="190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 CPU spike due to a Java application running inside a server.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0" marB="190500" marR="190500" marL="190500" anchor="ctr"/>
                </a:tc>
              </a:tr>
              <a:tr h="175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Action Items</a:t>
                      </a:r>
                      <a:endParaRPr sz="1100" u="none" cap="none" strike="noStrike"/>
                    </a:p>
                  </a:txBody>
                  <a:tcPr marT="190500" marB="190500" marR="190500" marL="190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 support ticket has been raised to address the problem.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0" lvl="0" marL="0" marR="0" rtl="0" algn="ctr">
                        <a:lnSpc>
                          <a:spcPct val="2290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0"/>
          <p:cNvSpPr/>
          <p:nvPr/>
        </p:nvSpPr>
        <p:spPr>
          <a:xfrm>
            <a:off x="0" y="1440000"/>
            <a:ext cx="99600" cy="8860200"/>
          </a:xfrm>
          <a:prstGeom prst="rect">
            <a:avLst/>
          </a:prstGeom>
          <a:solidFill>
            <a:srgbClr val="4BC8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40"/>
          <p:cNvSpPr/>
          <p:nvPr/>
        </p:nvSpPr>
        <p:spPr>
          <a:xfrm>
            <a:off x="0" y="0"/>
            <a:ext cx="99600" cy="1440000"/>
          </a:xfrm>
          <a:prstGeom prst="rect">
            <a:avLst/>
          </a:prstGeom>
          <a:solidFill>
            <a:srgbClr val="EF33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2, Picture, Picture" id="302" name="Google Shape;30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3416" y="1080654"/>
            <a:ext cx="2685168" cy="781908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0"/>
          <p:cNvSpPr txBox="1"/>
          <p:nvPr/>
        </p:nvSpPr>
        <p:spPr>
          <a:xfrm>
            <a:off x="-4186784" y="1056943"/>
            <a:ext cx="18283428" cy="16026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42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3399"/>
                </a:solidFill>
                <a:latin typeface="Inter"/>
                <a:ea typeface="Inter"/>
                <a:cs typeface="Inter"/>
                <a:sym typeface="Inter"/>
              </a:rPr>
              <a:t>Support Tickets Overview</a:t>
            </a:r>
            <a:endParaRPr b="1" i="0" sz="4800" u="none" cap="none" strike="noStrike">
              <a:solidFill>
                <a:srgbClr val="FF33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4" name="Google Shape;304;p40"/>
          <p:cNvSpPr/>
          <p:nvPr/>
        </p:nvSpPr>
        <p:spPr>
          <a:xfrm>
            <a:off x="985093" y="2683257"/>
            <a:ext cx="4925767" cy="3163919"/>
          </a:xfrm>
          <a:custGeom>
            <a:rect b="b" l="l" r="r" t="t"/>
            <a:pathLst>
              <a:path extrusionOk="0" h="4218559" w="6567689">
                <a:moveTo>
                  <a:pt x="0" y="0"/>
                </a:moveTo>
                <a:lnTo>
                  <a:pt x="6567689" y="0"/>
                </a:lnTo>
                <a:lnTo>
                  <a:pt x="6567689" y="4218559"/>
                </a:lnTo>
                <a:lnTo>
                  <a:pt x="0" y="4218559"/>
                </a:lnTo>
                <a:close/>
              </a:path>
            </a:pathLst>
          </a:custGeom>
          <a:solidFill>
            <a:srgbClr val="FF99CC"/>
          </a:solidFill>
          <a:ln>
            <a:noFill/>
          </a:ln>
        </p:spPr>
      </p:sp>
      <p:grpSp>
        <p:nvGrpSpPr>
          <p:cNvPr id="305" name="Google Shape;305;p40"/>
          <p:cNvGrpSpPr/>
          <p:nvPr/>
        </p:nvGrpSpPr>
        <p:grpSpPr>
          <a:xfrm>
            <a:off x="1373968" y="2948566"/>
            <a:ext cx="4705381" cy="891138"/>
            <a:chOff x="0" y="-85725"/>
            <a:chExt cx="6273842" cy="1188183"/>
          </a:xfrm>
        </p:grpSpPr>
        <p:sp>
          <p:nvSpPr>
            <p:cNvPr id="306" name="Google Shape;306;p40"/>
            <p:cNvSpPr/>
            <p:nvPr/>
          </p:nvSpPr>
          <p:spPr>
            <a:xfrm>
              <a:off x="0" y="0"/>
              <a:ext cx="6273842" cy="1102458"/>
            </a:xfrm>
            <a:custGeom>
              <a:rect b="b" l="l" r="r" t="t"/>
              <a:pathLst>
                <a:path extrusionOk="0" h="1102458" w="6273842">
                  <a:moveTo>
                    <a:pt x="0" y="0"/>
                  </a:moveTo>
                  <a:lnTo>
                    <a:pt x="6273842" y="0"/>
                  </a:lnTo>
                  <a:lnTo>
                    <a:pt x="6273842" y="1102458"/>
                  </a:lnTo>
                  <a:lnTo>
                    <a:pt x="0" y="110245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307" name="Google Shape;307;p40"/>
            <p:cNvSpPr txBox="1"/>
            <p:nvPr/>
          </p:nvSpPr>
          <p:spPr>
            <a:xfrm>
              <a:off x="0" y="-85725"/>
              <a:ext cx="6273842" cy="11881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013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825">
                  <a:solidFill>
                    <a:srgbClr val="333333"/>
                  </a:solidFill>
                  <a:latin typeface="Inter"/>
                  <a:ea typeface="Inter"/>
                  <a:cs typeface="Inter"/>
                  <a:sym typeface="Inter"/>
                </a:rPr>
                <a:t>Total Tickets</a:t>
              </a:r>
              <a:endParaRPr/>
            </a:p>
          </p:txBody>
        </p:sp>
      </p:grpSp>
      <p:grpSp>
        <p:nvGrpSpPr>
          <p:cNvPr id="308" name="Google Shape;308;p40"/>
          <p:cNvGrpSpPr/>
          <p:nvPr/>
        </p:nvGrpSpPr>
        <p:grpSpPr>
          <a:xfrm>
            <a:off x="1373968" y="3633807"/>
            <a:ext cx="4705381" cy="700340"/>
            <a:chOff x="0" y="-123825"/>
            <a:chExt cx="6273842" cy="933786"/>
          </a:xfrm>
        </p:grpSpPr>
        <p:sp>
          <p:nvSpPr>
            <p:cNvPr id="309" name="Google Shape;309;p40"/>
            <p:cNvSpPr/>
            <p:nvPr/>
          </p:nvSpPr>
          <p:spPr>
            <a:xfrm>
              <a:off x="0" y="0"/>
              <a:ext cx="6273842" cy="809961"/>
            </a:xfrm>
            <a:custGeom>
              <a:rect b="b" l="l" r="r" t="t"/>
              <a:pathLst>
                <a:path extrusionOk="0" h="809961" w="6273842">
                  <a:moveTo>
                    <a:pt x="0" y="0"/>
                  </a:moveTo>
                  <a:lnTo>
                    <a:pt x="6273842" y="0"/>
                  </a:lnTo>
                  <a:lnTo>
                    <a:pt x="6273842" y="809961"/>
                  </a:lnTo>
                  <a:lnTo>
                    <a:pt x="0" y="80996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310" name="Google Shape;310;p40"/>
            <p:cNvSpPr txBox="1"/>
            <p:nvPr/>
          </p:nvSpPr>
          <p:spPr>
            <a:xfrm>
              <a:off x="0" y="-123825"/>
              <a:ext cx="6273842" cy="9337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6639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12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[Number]</a:t>
              </a:r>
              <a:endParaRPr/>
            </a:p>
          </p:txBody>
        </p:sp>
      </p:grpSp>
      <p:sp>
        <p:nvSpPr>
          <p:cNvPr id="311" name="Google Shape;311;p40"/>
          <p:cNvSpPr/>
          <p:nvPr/>
        </p:nvSpPr>
        <p:spPr>
          <a:xfrm>
            <a:off x="6170085" y="2683257"/>
            <a:ext cx="4925766" cy="3163919"/>
          </a:xfrm>
          <a:custGeom>
            <a:rect b="b" l="l" r="r" t="t"/>
            <a:pathLst>
              <a:path extrusionOk="0" h="4218559" w="6567689">
                <a:moveTo>
                  <a:pt x="0" y="0"/>
                </a:moveTo>
                <a:lnTo>
                  <a:pt x="6567689" y="0"/>
                </a:lnTo>
                <a:lnTo>
                  <a:pt x="6567689" y="4218559"/>
                </a:lnTo>
                <a:lnTo>
                  <a:pt x="0" y="4218559"/>
                </a:lnTo>
                <a:close/>
              </a:path>
            </a:pathLst>
          </a:custGeom>
          <a:solidFill>
            <a:srgbClr val="FF99CC"/>
          </a:solidFill>
          <a:ln>
            <a:noFill/>
          </a:ln>
        </p:spPr>
      </p:sp>
      <p:grpSp>
        <p:nvGrpSpPr>
          <p:cNvPr id="312" name="Google Shape;312;p40"/>
          <p:cNvGrpSpPr/>
          <p:nvPr/>
        </p:nvGrpSpPr>
        <p:grpSpPr>
          <a:xfrm>
            <a:off x="6578404" y="2966910"/>
            <a:ext cx="3683630" cy="1567413"/>
            <a:chOff x="0" y="-85725"/>
            <a:chExt cx="4911507" cy="2089883"/>
          </a:xfrm>
        </p:grpSpPr>
        <p:sp>
          <p:nvSpPr>
            <p:cNvPr id="313" name="Google Shape;313;p40"/>
            <p:cNvSpPr/>
            <p:nvPr/>
          </p:nvSpPr>
          <p:spPr>
            <a:xfrm>
              <a:off x="0" y="0"/>
              <a:ext cx="4911507" cy="2004158"/>
            </a:xfrm>
            <a:custGeom>
              <a:rect b="b" l="l" r="r" t="t"/>
              <a:pathLst>
                <a:path extrusionOk="0" h="2004158" w="4911507">
                  <a:moveTo>
                    <a:pt x="0" y="0"/>
                  </a:moveTo>
                  <a:lnTo>
                    <a:pt x="4911507" y="0"/>
                  </a:lnTo>
                  <a:lnTo>
                    <a:pt x="4911507" y="2004158"/>
                  </a:lnTo>
                  <a:lnTo>
                    <a:pt x="0" y="200415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314" name="Google Shape;314;p40"/>
            <p:cNvSpPr txBox="1"/>
            <p:nvPr/>
          </p:nvSpPr>
          <p:spPr>
            <a:xfrm>
              <a:off x="0" y="-85725"/>
              <a:ext cx="4911507" cy="20898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013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825">
                  <a:solidFill>
                    <a:srgbClr val="333333"/>
                  </a:solidFill>
                  <a:latin typeface="Inter"/>
                  <a:ea typeface="Inter"/>
                  <a:cs typeface="Inter"/>
                  <a:sym typeface="Inter"/>
                </a:rPr>
                <a:t>Avg Resolution Time</a:t>
              </a:r>
              <a:endParaRPr/>
            </a:p>
          </p:txBody>
        </p:sp>
      </p:grpSp>
      <p:grpSp>
        <p:nvGrpSpPr>
          <p:cNvPr id="315" name="Google Shape;315;p40"/>
          <p:cNvGrpSpPr/>
          <p:nvPr/>
        </p:nvGrpSpPr>
        <p:grpSpPr>
          <a:xfrm>
            <a:off x="6578405" y="4385366"/>
            <a:ext cx="4705381" cy="700340"/>
            <a:chOff x="0" y="-123825"/>
            <a:chExt cx="6273842" cy="933786"/>
          </a:xfrm>
        </p:grpSpPr>
        <p:sp>
          <p:nvSpPr>
            <p:cNvPr id="316" name="Google Shape;316;p40"/>
            <p:cNvSpPr/>
            <p:nvPr/>
          </p:nvSpPr>
          <p:spPr>
            <a:xfrm>
              <a:off x="0" y="0"/>
              <a:ext cx="6273842" cy="809961"/>
            </a:xfrm>
            <a:custGeom>
              <a:rect b="b" l="l" r="r" t="t"/>
              <a:pathLst>
                <a:path extrusionOk="0" h="809961" w="6273842">
                  <a:moveTo>
                    <a:pt x="0" y="0"/>
                  </a:moveTo>
                  <a:lnTo>
                    <a:pt x="6273842" y="0"/>
                  </a:lnTo>
                  <a:lnTo>
                    <a:pt x="6273842" y="809961"/>
                  </a:lnTo>
                  <a:lnTo>
                    <a:pt x="0" y="80996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317" name="Google Shape;317;p40"/>
            <p:cNvSpPr txBox="1"/>
            <p:nvPr/>
          </p:nvSpPr>
          <p:spPr>
            <a:xfrm>
              <a:off x="0" y="-123825"/>
              <a:ext cx="6273842" cy="9337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6639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12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[Time]</a:t>
              </a:r>
              <a:endParaRPr/>
            </a:p>
          </p:txBody>
        </p:sp>
      </p:grpSp>
      <p:sp>
        <p:nvSpPr>
          <p:cNvPr id="318" name="Google Shape;318;p40"/>
          <p:cNvSpPr/>
          <p:nvPr/>
        </p:nvSpPr>
        <p:spPr>
          <a:xfrm>
            <a:off x="11355078" y="2683257"/>
            <a:ext cx="4925765" cy="3163919"/>
          </a:xfrm>
          <a:custGeom>
            <a:rect b="b" l="l" r="r" t="t"/>
            <a:pathLst>
              <a:path extrusionOk="0" h="4218559" w="6567689">
                <a:moveTo>
                  <a:pt x="0" y="0"/>
                </a:moveTo>
                <a:lnTo>
                  <a:pt x="6567689" y="0"/>
                </a:lnTo>
                <a:lnTo>
                  <a:pt x="6567689" y="4218559"/>
                </a:lnTo>
                <a:lnTo>
                  <a:pt x="0" y="4218559"/>
                </a:lnTo>
                <a:close/>
              </a:path>
            </a:pathLst>
          </a:custGeom>
          <a:solidFill>
            <a:srgbClr val="99CCFF"/>
          </a:solidFill>
          <a:ln>
            <a:noFill/>
          </a:ln>
        </p:spPr>
      </p:sp>
      <p:grpSp>
        <p:nvGrpSpPr>
          <p:cNvPr id="319" name="Google Shape;319;p40"/>
          <p:cNvGrpSpPr/>
          <p:nvPr/>
        </p:nvGrpSpPr>
        <p:grpSpPr>
          <a:xfrm>
            <a:off x="11743954" y="2948566"/>
            <a:ext cx="4705381" cy="891138"/>
            <a:chOff x="0" y="-85725"/>
            <a:chExt cx="6273842" cy="1188183"/>
          </a:xfrm>
        </p:grpSpPr>
        <p:sp>
          <p:nvSpPr>
            <p:cNvPr id="320" name="Google Shape;320;p40"/>
            <p:cNvSpPr/>
            <p:nvPr/>
          </p:nvSpPr>
          <p:spPr>
            <a:xfrm>
              <a:off x="0" y="0"/>
              <a:ext cx="6273842" cy="1102458"/>
            </a:xfrm>
            <a:custGeom>
              <a:rect b="b" l="l" r="r" t="t"/>
              <a:pathLst>
                <a:path extrusionOk="0" h="1102458" w="6273842">
                  <a:moveTo>
                    <a:pt x="0" y="0"/>
                  </a:moveTo>
                  <a:lnTo>
                    <a:pt x="6273842" y="0"/>
                  </a:lnTo>
                  <a:lnTo>
                    <a:pt x="6273842" y="1102458"/>
                  </a:lnTo>
                  <a:lnTo>
                    <a:pt x="0" y="110245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321" name="Google Shape;321;p40"/>
            <p:cNvSpPr txBox="1"/>
            <p:nvPr/>
          </p:nvSpPr>
          <p:spPr>
            <a:xfrm>
              <a:off x="0" y="-85725"/>
              <a:ext cx="6273842" cy="11881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013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825">
                  <a:solidFill>
                    <a:srgbClr val="333333"/>
                  </a:solidFill>
                  <a:latin typeface="Inter"/>
                  <a:ea typeface="Inter"/>
                  <a:cs typeface="Inter"/>
                  <a:sym typeface="Inter"/>
                </a:rPr>
                <a:t>Tickets by Priority</a:t>
              </a:r>
              <a:endParaRPr/>
            </a:p>
          </p:txBody>
        </p:sp>
      </p:grpSp>
      <p:grpSp>
        <p:nvGrpSpPr>
          <p:cNvPr id="322" name="Google Shape;322;p40"/>
          <p:cNvGrpSpPr/>
          <p:nvPr/>
        </p:nvGrpSpPr>
        <p:grpSpPr>
          <a:xfrm>
            <a:off x="11729830" y="3946158"/>
            <a:ext cx="4705381" cy="1415144"/>
            <a:chOff x="0" y="-123825"/>
            <a:chExt cx="6273842" cy="1886858"/>
          </a:xfrm>
        </p:grpSpPr>
        <p:sp>
          <p:nvSpPr>
            <p:cNvPr id="323" name="Google Shape;323;p40"/>
            <p:cNvSpPr/>
            <p:nvPr/>
          </p:nvSpPr>
          <p:spPr>
            <a:xfrm>
              <a:off x="0" y="0"/>
              <a:ext cx="6273842" cy="1763033"/>
            </a:xfrm>
            <a:custGeom>
              <a:rect b="b" l="l" r="r" t="t"/>
              <a:pathLst>
                <a:path extrusionOk="0" h="1763033" w="6273842">
                  <a:moveTo>
                    <a:pt x="0" y="0"/>
                  </a:moveTo>
                  <a:lnTo>
                    <a:pt x="6273842" y="0"/>
                  </a:lnTo>
                  <a:lnTo>
                    <a:pt x="6273842" y="1763033"/>
                  </a:lnTo>
                  <a:lnTo>
                    <a:pt x="0" y="17630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324" name="Google Shape;324;p40"/>
            <p:cNvSpPr txBox="1"/>
            <p:nvPr/>
          </p:nvSpPr>
          <p:spPr>
            <a:xfrm>
              <a:off x="0" y="-123825"/>
              <a:ext cx="6273842" cy="18868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6639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12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Pie chart showing ticket distribution by priority</a:t>
              </a:r>
              <a:endParaRPr/>
            </a:p>
          </p:txBody>
        </p:sp>
      </p:grpSp>
      <p:sp>
        <p:nvSpPr>
          <p:cNvPr id="325" name="Google Shape;325;p40"/>
          <p:cNvSpPr/>
          <p:nvPr/>
        </p:nvSpPr>
        <p:spPr>
          <a:xfrm>
            <a:off x="985093" y="6132827"/>
            <a:ext cx="7518217" cy="3163919"/>
          </a:xfrm>
          <a:custGeom>
            <a:rect b="b" l="l" r="r" t="t"/>
            <a:pathLst>
              <a:path extrusionOk="0" h="4218559" w="10024291">
                <a:moveTo>
                  <a:pt x="0" y="0"/>
                </a:moveTo>
                <a:lnTo>
                  <a:pt x="10024291" y="0"/>
                </a:lnTo>
                <a:lnTo>
                  <a:pt x="10024291" y="4218559"/>
                </a:lnTo>
                <a:lnTo>
                  <a:pt x="0" y="4218559"/>
                </a:lnTo>
                <a:close/>
              </a:path>
            </a:pathLst>
          </a:custGeom>
          <a:solidFill>
            <a:srgbClr val="99CCFF"/>
          </a:solidFill>
          <a:ln>
            <a:noFill/>
          </a:ln>
        </p:spPr>
      </p:sp>
      <p:grpSp>
        <p:nvGrpSpPr>
          <p:cNvPr id="326" name="Google Shape;326;p40"/>
          <p:cNvGrpSpPr/>
          <p:nvPr/>
        </p:nvGrpSpPr>
        <p:grpSpPr>
          <a:xfrm>
            <a:off x="1373968" y="6268248"/>
            <a:ext cx="7557127" cy="891138"/>
            <a:chOff x="0" y="-85725"/>
            <a:chExt cx="10076170" cy="1188183"/>
          </a:xfrm>
        </p:grpSpPr>
        <p:sp>
          <p:nvSpPr>
            <p:cNvPr id="327" name="Google Shape;327;p40"/>
            <p:cNvSpPr/>
            <p:nvPr/>
          </p:nvSpPr>
          <p:spPr>
            <a:xfrm>
              <a:off x="0" y="0"/>
              <a:ext cx="10076170" cy="1102458"/>
            </a:xfrm>
            <a:custGeom>
              <a:rect b="b" l="l" r="r" t="t"/>
              <a:pathLst>
                <a:path extrusionOk="0" h="1102458" w="10076170">
                  <a:moveTo>
                    <a:pt x="0" y="0"/>
                  </a:moveTo>
                  <a:lnTo>
                    <a:pt x="10076170" y="0"/>
                  </a:lnTo>
                  <a:lnTo>
                    <a:pt x="10076170" y="1102458"/>
                  </a:lnTo>
                  <a:lnTo>
                    <a:pt x="0" y="110245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328" name="Google Shape;328;p40"/>
            <p:cNvSpPr txBox="1"/>
            <p:nvPr/>
          </p:nvSpPr>
          <p:spPr>
            <a:xfrm>
              <a:off x="0" y="-85725"/>
              <a:ext cx="10076170" cy="11881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013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825">
                  <a:solidFill>
                    <a:srgbClr val="333333"/>
                  </a:solidFill>
                  <a:latin typeface="Inter"/>
                  <a:ea typeface="Inter"/>
                  <a:cs typeface="Inter"/>
                  <a:sym typeface="Inter"/>
                </a:rPr>
                <a:t>Ticket Volume Timeline</a:t>
              </a:r>
              <a:endParaRPr/>
            </a:p>
          </p:txBody>
        </p:sp>
      </p:grpSp>
      <p:grpSp>
        <p:nvGrpSpPr>
          <p:cNvPr id="329" name="Google Shape;329;p40"/>
          <p:cNvGrpSpPr/>
          <p:nvPr/>
        </p:nvGrpSpPr>
        <p:grpSpPr>
          <a:xfrm>
            <a:off x="1373968" y="7139462"/>
            <a:ext cx="7557127" cy="835812"/>
            <a:chOff x="0" y="-123825"/>
            <a:chExt cx="10076170" cy="1114415"/>
          </a:xfrm>
        </p:grpSpPr>
        <p:sp>
          <p:nvSpPr>
            <p:cNvPr id="330" name="Google Shape;330;p40"/>
            <p:cNvSpPr/>
            <p:nvPr/>
          </p:nvSpPr>
          <p:spPr>
            <a:xfrm>
              <a:off x="0" y="0"/>
              <a:ext cx="10076170" cy="990590"/>
            </a:xfrm>
            <a:custGeom>
              <a:rect b="b" l="l" r="r" t="t"/>
              <a:pathLst>
                <a:path extrusionOk="0" h="990590" w="10076170">
                  <a:moveTo>
                    <a:pt x="0" y="0"/>
                  </a:moveTo>
                  <a:lnTo>
                    <a:pt x="10076170" y="0"/>
                  </a:lnTo>
                  <a:lnTo>
                    <a:pt x="10076170" y="990590"/>
                  </a:lnTo>
                  <a:lnTo>
                    <a:pt x="0" y="9905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331" name="Google Shape;331;p40"/>
            <p:cNvSpPr txBox="1"/>
            <p:nvPr/>
          </p:nvSpPr>
          <p:spPr>
            <a:xfrm>
              <a:off x="0" y="-123825"/>
              <a:ext cx="10076170" cy="11144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6639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12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Timeline showing ticket volume by day</a:t>
              </a:r>
              <a:endParaRPr/>
            </a:p>
          </p:txBody>
        </p:sp>
      </p:grpSp>
      <p:sp>
        <p:nvSpPr>
          <p:cNvPr id="332" name="Google Shape;332;p40"/>
          <p:cNvSpPr/>
          <p:nvPr/>
        </p:nvSpPr>
        <p:spPr>
          <a:xfrm>
            <a:off x="8762581" y="6132827"/>
            <a:ext cx="7518216" cy="3163919"/>
          </a:xfrm>
          <a:custGeom>
            <a:rect b="b" l="l" r="r" t="t"/>
            <a:pathLst>
              <a:path extrusionOk="0" h="4218559" w="10024291">
                <a:moveTo>
                  <a:pt x="0" y="0"/>
                </a:moveTo>
                <a:lnTo>
                  <a:pt x="10024291" y="0"/>
                </a:lnTo>
                <a:lnTo>
                  <a:pt x="10024291" y="4218559"/>
                </a:lnTo>
                <a:lnTo>
                  <a:pt x="0" y="4218559"/>
                </a:lnTo>
                <a:close/>
              </a:path>
            </a:pathLst>
          </a:custGeom>
          <a:solidFill>
            <a:srgbClr val="CC99FF"/>
          </a:solidFill>
          <a:ln>
            <a:noFill/>
          </a:ln>
        </p:spPr>
      </p:sp>
      <p:grpSp>
        <p:nvGrpSpPr>
          <p:cNvPr id="333" name="Google Shape;333;p40"/>
          <p:cNvGrpSpPr/>
          <p:nvPr/>
        </p:nvGrpSpPr>
        <p:grpSpPr>
          <a:xfrm>
            <a:off x="9151456" y="6268248"/>
            <a:ext cx="7557127" cy="891138"/>
            <a:chOff x="0" y="-85725"/>
            <a:chExt cx="10076170" cy="1188183"/>
          </a:xfrm>
        </p:grpSpPr>
        <p:sp>
          <p:nvSpPr>
            <p:cNvPr id="334" name="Google Shape;334;p40"/>
            <p:cNvSpPr/>
            <p:nvPr/>
          </p:nvSpPr>
          <p:spPr>
            <a:xfrm>
              <a:off x="0" y="0"/>
              <a:ext cx="10076170" cy="1102458"/>
            </a:xfrm>
            <a:custGeom>
              <a:rect b="b" l="l" r="r" t="t"/>
              <a:pathLst>
                <a:path extrusionOk="0" h="1102458" w="10076170">
                  <a:moveTo>
                    <a:pt x="0" y="0"/>
                  </a:moveTo>
                  <a:lnTo>
                    <a:pt x="10076170" y="0"/>
                  </a:lnTo>
                  <a:lnTo>
                    <a:pt x="10076170" y="1102458"/>
                  </a:lnTo>
                  <a:lnTo>
                    <a:pt x="0" y="110245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335" name="Google Shape;335;p40"/>
            <p:cNvSpPr txBox="1"/>
            <p:nvPr/>
          </p:nvSpPr>
          <p:spPr>
            <a:xfrm>
              <a:off x="0" y="-85725"/>
              <a:ext cx="10076170" cy="11881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013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825">
                  <a:solidFill>
                    <a:srgbClr val="333333"/>
                  </a:solidFill>
                  <a:latin typeface="Inter"/>
                  <a:ea typeface="Inter"/>
                  <a:cs typeface="Inter"/>
                  <a:sym typeface="Inter"/>
                </a:rPr>
                <a:t>Support Time Allocation</a:t>
              </a:r>
              <a:endParaRPr/>
            </a:p>
          </p:txBody>
        </p:sp>
      </p:grpSp>
      <p:grpSp>
        <p:nvGrpSpPr>
          <p:cNvPr id="336" name="Google Shape;336;p40"/>
          <p:cNvGrpSpPr/>
          <p:nvPr/>
        </p:nvGrpSpPr>
        <p:grpSpPr>
          <a:xfrm>
            <a:off x="9151456" y="7196403"/>
            <a:ext cx="6562991" cy="1881440"/>
            <a:chOff x="0" y="-123825"/>
            <a:chExt cx="8750655" cy="2508586"/>
          </a:xfrm>
        </p:grpSpPr>
        <p:sp>
          <p:nvSpPr>
            <p:cNvPr id="337" name="Google Shape;337;p40"/>
            <p:cNvSpPr/>
            <p:nvPr/>
          </p:nvSpPr>
          <p:spPr>
            <a:xfrm>
              <a:off x="0" y="0"/>
              <a:ext cx="8750655" cy="2384761"/>
            </a:xfrm>
            <a:custGeom>
              <a:rect b="b" l="l" r="r" t="t"/>
              <a:pathLst>
                <a:path extrusionOk="0" h="2384761" w="8750655">
                  <a:moveTo>
                    <a:pt x="0" y="0"/>
                  </a:moveTo>
                  <a:lnTo>
                    <a:pt x="8750655" y="0"/>
                  </a:lnTo>
                  <a:lnTo>
                    <a:pt x="8750655" y="2384761"/>
                  </a:lnTo>
                  <a:lnTo>
                    <a:pt x="0" y="238476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338" name="Google Shape;338;p40"/>
            <p:cNvSpPr txBox="1"/>
            <p:nvPr/>
          </p:nvSpPr>
          <p:spPr>
            <a:xfrm>
              <a:off x="0" y="-123825"/>
              <a:ext cx="8750655" cy="25085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6639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12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Chart showing the breakdown of ticket support time, ad-hoc support time, and proactive maintenance time</a:t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1"/>
          <p:cNvSpPr/>
          <p:nvPr/>
        </p:nvSpPr>
        <p:spPr>
          <a:xfrm>
            <a:off x="0" y="1440000"/>
            <a:ext cx="99600" cy="8860200"/>
          </a:xfrm>
          <a:prstGeom prst="rect">
            <a:avLst/>
          </a:prstGeom>
          <a:solidFill>
            <a:srgbClr val="4BC8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1"/>
          <p:cNvSpPr/>
          <p:nvPr/>
        </p:nvSpPr>
        <p:spPr>
          <a:xfrm>
            <a:off x="0" y="0"/>
            <a:ext cx="99600" cy="1440000"/>
          </a:xfrm>
          <a:prstGeom prst="rect">
            <a:avLst/>
          </a:prstGeom>
          <a:solidFill>
            <a:srgbClr val="EF33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2, Picture, Picture" id="345" name="Google Shape;34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3416" y="1080654"/>
            <a:ext cx="2685168" cy="7819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6" name="Google Shape;346;p41"/>
          <p:cNvGrpSpPr/>
          <p:nvPr/>
        </p:nvGrpSpPr>
        <p:grpSpPr>
          <a:xfrm>
            <a:off x="-5110852" y="-399675"/>
            <a:ext cx="18283428" cy="2780329"/>
            <a:chOff x="0" y="0"/>
            <a:chExt cx="24377904" cy="3707107"/>
          </a:xfrm>
        </p:grpSpPr>
        <p:sp>
          <p:nvSpPr>
            <p:cNvPr id="347" name="Google Shape;347;p41"/>
            <p:cNvSpPr/>
            <p:nvPr/>
          </p:nvSpPr>
          <p:spPr>
            <a:xfrm>
              <a:off x="0" y="0"/>
              <a:ext cx="24377904" cy="1628561"/>
            </a:xfrm>
            <a:custGeom>
              <a:rect b="b" l="l" r="r" t="t"/>
              <a:pathLst>
                <a:path extrusionOk="0" h="1628561" w="24377904">
                  <a:moveTo>
                    <a:pt x="0" y="0"/>
                  </a:moveTo>
                  <a:lnTo>
                    <a:pt x="24377904" y="0"/>
                  </a:lnTo>
                  <a:lnTo>
                    <a:pt x="24377904" y="1628561"/>
                  </a:lnTo>
                  <a:lnTo>
                    <a:pt x="0" y="162856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348" name="Google Shape;348;p41"/>
            <p:cNvSpPr txBox="1"/>
            <p:nvPr/>
          </p:nvSpPr>
          <p:spPr>
            <a:xfrm>
              <a:off x="0" y="1973771"/>
              <a:ext cx="24377904" cy="1733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6422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800">
                  <a:solidFill>
                    <a:srgbClr val="FF3399"/>
                  </a:solidFill>
                  <a:latin typeface="Inter"/>
                  <a:ea typeface="Inter"/>
                  <a:cs typeface="Inter"/>
                  <a:sym typeface="Inter"/>
                </a:rPr>
                <a:t>Support Ticket Details</a:t>
              </a:r>
              <a:endParaRPr b="1" sz="5625">
                <a:solidFill>
                  <a:srgbClr val="FF3399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aphicFrame>
        <p:nvGraphicFramePr>
          <p:cNvPr id="349" name="Google Shape;349;p41"/>
          <p:cNvGraphicFramePr/>
          <p:nvPr/>
        </p:nvGraphicFramePr>
        <p:xfrm>
          <a:off x="2286000" y="32893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{523CFE03-B3D0-4724-BB2D-27FC2B9138DC}</a:tableStyleId>
              </a:tblPr>
              <a:tblGrid>
                <a:gridCol w="2743200"/>
                <a:gridCol w="2743200"/>
                <a:gridCol w="2743200"/>
                <a:gridCol w="2743200"/>
                <a:gridCol w="2743200"/>
              </a:tblGrid>
              <a:tr h="74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FFFFFF"/>
                          </a:solidFill>
                        </a:rPr>
                        <a:t>Ticket ID</a:t>
                      </a:r>
                      <a:endParaRPr sz="2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FFFF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Description 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Root Cause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Resolution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Resolution Time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74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74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74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74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2"/>
          <p:cNvSpPr/>
          <p:nvPr/>
        </p:nvSpPr>
        <p:spPr>
          <a:xfrm>
            <a:off x="0" y="1440000"/>
            <a:ext cx="99600" cy="8860200"/>
          </a:xfrm>
          <a:prstGeom prst="rect">
            <a:avLst/>
          </a:prstGeom>
          <a:solidFill>
            <a:srgbClr val="4BC8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42"/>
          <p:cNvSpPr/>
          <p:nvPr/>
        </p:nvSpPr>
        <p:spPr>
          <a:xfrm>
            <a:off x="0" y="0"/>
            <a:ext cx="99600" cy="1440000"/>
          </a:xfrm>
          <a:prstGeom prst="rect">
            <a:avLst/>
          </a:prstGeom>
          <a:solidFill>
            <a:srgbClr val="EF33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2, Picture, Picture" id="356" name="Google Shape;35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3416" y="1080654"/>
            <a:ext cx="2685168" cy="781908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2"/>
          <p:cNvSpPr txBox="1"/>
          <p:nvPr/>
        </p:nvSpPr>
        <p:spPr>
          <a:xfrm>
            <a:off x="1098016" y="977498"/>
            <a:ext cx="7644696" cy="885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77">
                <a:solidFill>
                  <a:srgbClr val="FF3399"/>
                </a:solidFill>
                <a:latin typeface="IBM Plex Sans"/>
                <a:ea typeface="IBM Plex Sans"/>
                <a:cs typeface="IBM Plex Sans"/>
                <a:sym typeface="IBM Plex Sans"/>
              </a:rPr>
              <a:t>Support Time Analysis</a:t>
            </a:r>
            <a:endParaRPr sz="1800">
              <a:solidFill>
                <a:srgbClr val="FF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42"/>
          <p:cNvSpPr/>
          <p:nvPr/>
        </p:nvSpPr>
        <p:spPr>
          <a:xfrm>
            <a:off x="4704237" y="3656456"/>
            <a:ext cx="3319177" cy="3319177"/>
          </a:xfrm>
          <a:custGeom>
            <a:rect b="b" l="l" r="r" t="t"/>
            <a:pathLst>
              <a:path extrusionOk="0" h="4425569" w="4425569">
                <a:moveTo>
                  <a:pt x="0" y="2212848"/>
                </a:moveTo>
                <a:cubicBezTo>
                  <a:pt x="0" y="990727"/>
                  <a:pt x="990727" y="0"/>
                  <a:pt x="2212848" y="0"/>
                </a:cubicBezTo>
                <a:cubicBezTo>
                  <a:pt x="3434969" y="0"/>
                  <a:pt x="4425569" y="990727"/>
                  <a:pt x="4425569" y="2212848"/>
                </a:cubicBezTo>
                <a:cubicBezTo>
                  <a:pt x="4425569" y="3434969"/>
                  <a:pt x="3434842" y="4425569"/>
                  <a:pt x="2212848" y="4425569"/>
                </a:cubicBezTo>
                <a:cubicBezTo>
                  <a:pt x="990854" y="4425569"/>
                  <a:pt x="0" y="3434842"/>
                  <a:pt x="0" y="2212848"/>
                </a:cubicBezTo>
                <a:close/>
              </a:path>
            </a:pathLst>
          </a:custGeom>
          <a:solidFill>
            <a:srgbClr val="99C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9" name="Google Shape;359;p42"/>
          <p:cNvGrpSpPr/>
          <p:nvPr/>
        </p:nvGrpSpPr>
        <p:grpSpPr>
          <a:xfrm>
            <a:off x="5547608" y="5011985"/>
            <a:ext cx="1632433" cy="795335"/>
            <a:chOff x="0" y="-66675"/>
            <a:chExt cx="2176578" cy="1060447"/>
          </a:xfrm>
        </p:grpSpPr>
        <p:sp>
          <p:nvSpPr>
            <p:cNvPr id="360" name="Google Shape;360;p42"/>
            <p:cNvSpPr/>
            <p:nvPr/>
          </p:nvSpPr>
          <p:spPr>
            <a:xfrm>
              <a:off x="0" y="0"/>
              <a:ext cx="2176578" cy="993772"/>
            </a:xfrm>
            <a:custGeom>
              <a:rect b="b" l="l" r="r" t="t"/>
              <a:pathLst>
                <a:path extrusionOk="0" h="993772" w="2176578">
                  <a:moveTo>
                    <a:pt x="0" y="0"/>
                  </a:moveTo>
                  <a:lnTo>
                    <a:pt x="2176578" y="0"/>
                  </a:lnTo>
                  <a:lnTo>
                    <a:pt x="2176578" y="993772"/>
                  </a:lnTo>
                  <a:lnTo>
                    <a:pt x="0" y="9937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361" name="Google Shape;361;p42"/>
            <p:cNvSpPr txBox="1"/>
            <p:nvPr/>
          </p:nvSpPr>
          <p:spPr>
            <a:xfrm>
              <a:off x="0" y="-66675"/>
              <a:ext cx="2176578" cy="10604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1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450">
                  <a:solidFill>
                    <a:srgbClr val="333333"/>
                  </a:solidFill>
                  <a:latin typeface="Inter"/>
                  <a:ea typeface="Inter"/>
                  <a:cs typeface="Inter"/>
                  <a:sym typeface="Inter"/>
                </a:rPr>
                <a:t>24 hrs</a:t>
              </a:r>
              <a:endParaRPr/>
            </a:p>
          </p:txBody>
        </p:sp>
      </p:grpSp>
      <p:sp>
        <p:nvSpPr>
          <p:cNvPr id="362" name="Google Shape;362;p42"/>
          <p:cNvSpPr/>
          <p:nvPr/>
        </p:nvSpPr>
        <p:spPr>
          <a:xfrm>
            <a:off x="9645084" y="4520443"/>
            <a:ext cx="2142554" cy="2142554"/>
          </a:xfrm>
          <a:custGeom>
            <a:rect b="b" l="l" r="r" t="t"/>
            <a:pathLst>
              <a:path extrusionOk="0" h="2856738" w="2856738">
                <a:moveTo>
                  <a:pt x="0" y="1428369"/>
                </a:moveTo>
                <a:cubicBezTo>
                  <a:pt x="0" y="639572"/>
                  <a:pt x="639572" y="0"/>
                  <a:pt x="1428369" y="0"/>
                </a:cubicBezTo>
                <a:cubicBezTo>
                  <a:pt x="2217166" y="0"/>
                  <a:pt x="2856738" y="639572"/>
                  <a:pt x="2856738" y="1428369"/>
                </a:cubicBezTo>
                <a:cubicBezTo>
                  <a:pt x="2856738" y="2217166"/>
                  <a:pt x="2217293" y="2856738"/>
                  <a:pt x="1428369" y="2856738"/>
                </a:cubicBezTo>
                <a:cubicBezTo>
                  <a:pt x="639445" y="2856738"/>
                  <a:pt x="0" y="2217293"/>
                  <a:pt x="0" y="1428369"/>
                </a:cubicBezTo>
                <a:close/>
              </a:path>
            </a:pathLst>
          </a:custGeom>
          <a:solidFill>
            <a:srgbClr val="99CC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2"/>
          <p:cNvSpPr txBox="1"/>
          <p:nvPr/>
        </p:nvSpPr>
        <p:spPr>
          <a:xfrm>
            <a:off x="8492871" y="5231928"/>
            <a:ext cx="4446980" cy="14509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1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50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15 hrs</a:t>
            </a:r>
            <a:endParaRPr/>
          </a:p>
        </p:txBody>
      </p:sp>
      <p:sp>
        <p:nvSpPr>
          <p:cNvPr id="364" name="Google Shape;364;p42"/>
          <p:cNvSpPr txBox="1"/>
          <p:nvPr/>
        </p:nvSpPr>
        <p:spPr>
          <a:xfrm>
            <a:off x="4570799" y="7194318"/>
            <a:ext cx="3716387" cy="51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Ticket Support Time 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2"/>
          <p:cNvSpPr txBox="1"/>
          <p:nvPr/>
        </p:nvSpPr>
        <p:spPr>
          <a:xfrm>
            <a:off x="8935593" y="7178986"/>
            <a:ext cx="42586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Proactive Maintenance 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2"/>
          <p:cNvSpPr txBox="1"/>
          <p:nvPr/>
        </p:nvSpPr>
        <p:spPr>
          <a:xfrm>
            <a:off x="979939" y="2495597"/>
            <a:ext cx="14185532" cy="510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12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Breakdown of time spent on ticket support, ad-hoc support, and proactive maintenance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3"/>
          <p:cNvSpPr/>
          <p:nvPr/>
        </p:nvSpPr>
        <p:spPr>
          <a:xfrm>
            <a:off x="0" y="1440000"/>
            <a:ext cx="99600" cy="8860200"/>
          </a:xfrm>
          <a:prstGeom prst="rect">
            <a:avLst/>
          </a:prstGeom>
          <a:solidFill>
            <a:srgbClr val="4BC8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43"/>
          <p:cNvSpPr/>
          <p:nvPr/>
        </p:nvSpPr>
        <p:spPr>
          <a:xfrm>
            <a:off x="0" y="0"/>
            <a:ext cx="99600" cy="1440000"/>
          </a:xfrm>
          <a:prstGeom prst="rect">
            <a:avLst/>
          </a:prstGeom>
          <a:solidFill>
            <a:srgbClr val="EF33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2, Picture, Picture" id="373" name="Google Shape;37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43228" y="720000"/>
            <a:ext cx="2685168" cy="781908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3"/>
          <p:cNvSpPr txBox="1"/>
          <p:nvPr/>
        </p:nvSpPr>
        <p:spPr>
          <a:xfrm>
            <a:off x="1030871" y="368294"/>
            <a:ext cx="4895830" cy="885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77">
                <a:solidFill>
                  <a:srgbClr val="FF3399"/>
                </a:solidFill>
                <a:latin typeface="IBM Plex Sans"/>
                <a:ea typeface="IBM Plex Sans"/>
                <a:cs typeface="IBM Plex Sans"/>
                <a:sym typeface="IBM Plex Sans"/>
              </a:rPr>
              <a:t>Billing Summary</a:t>
            </a:r>
            <a:endParaRPr/>
          </a:p>
        </p:txBody>
      </p:sp>
      <p:grpSp>
        <p:nvGrpSpPr>
          <p:cNvPr id="375" name="Google Shape;375;p43"/>
          <p:cNvGrpSpPr/>
          <p:nvPr/>
        </p:nvGrpSpPr>
        <p:grpSpPr>
          <a:xfrm>
            <a:off x="9520392" y="1725490"/>
            <a:ext cx="7408004" cy="7532810"/>
            <a:chOff x="0" y="-9525"/>
            <a:chExt cx="1261805" cy="1283063"/>
          </a:xfrm>
        </p:grpSpPr>
        <p:sp>
          <p:nvSpPr>
            <p:cNvPr id="376" name="Google Shape;376;p43"/>
            <p:cNvSpPr/>
            <p:nvPr/>
          </p:nvSpPr>
          <p:spPr>
            <a:xfrm>
              <a:off x="0" y="0"/>
              <a:ext cx="1261805" cy="1273538"/>
            </a:xfrm>
            <a:custGeom>
              <a:rect b="b" l="l" r="r" t="t"/>
              <a:pathLst>
                <a:path extrusionOk="0" h="1273538" w="1261805">
                  <a:moveTo>
                    <a:pt x="52254" y="0"/>
                  </a:moveTo>
                  <a:lnTo>
                    <a:pt x="1209551" y="0"/>
                  </a:lnTo>
                  <a:cubicBezTo>
                    <a:pt x="1238410" y="0"/>
                    <a:pt x="1261805" y="23395"/>
                    <a:pt x="1261805" y="52254"/>
                  </a:cubicBezTo>
                  <a:lnTo>
                    <a:pt x="1261805" y="1221284"/>
                  </a:lnTo>
                  <a:cubicBezTo>
                    <a:pt x="1261805" y="1250143"/>
                    <a:pt x="1238410" y="1273538"/>
                    <a:pt x="1209551" y="1273538"/>
                  </a:cubicBezTo>
                  <a:lnTo>
                    <a:pt x="52254" y="1273538"/>
                  </a:lnTo>
                  <a:cubicBezTo>
                    <a:pt x="23395" y="1273538"/>
                    <a:pt x="0" y="1250143"/>
                    <a:pt x="0" y="1221284"/>
                  </a:cubicBezTo>
                  <a:lnTo>
                    <a:pt x="0" y="52254"/>
                  </a:lnTo>
                  <a:cubicBezTo>
                    <a:pt x="0" y="23395"/>
                    <a:pt x="23395" y="0"/>
                    <a:pt x="52254" y="0"/>
                  </a:cubicBezTo>
                  <a:close/>
                </a:path>
              </a:pathLst>
            </a:custGeom>
            <a:solidFill>
              <a:srgbClr val="FFFFFF">
                <a:alpha val="3529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43"/>
            <p:cNvSpPr txBox="1"/>
            <p:nvPr/>
          </p:nvSpPr>
          <p:spPr>
            <a:xfrm>
              <a:off x="0" y="-9525"/>
              <a:ext cx="1261805" cy="12830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7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8" name="Google Shape;378;p43"/>
          <p:cNvGrpSpPr/>
          <p:nvPr/>
        </p:nvGrpSpPr>
        <p:grpSpPr>
          <a:xfrm>
            <a:off x="2013623" y="2314164"/>
            <a:ext cx="3913047" cy="6359594"/>
            <a:chOff x="0" y="-57150"/>
            <a:chExt cx="5217396" cy="8479458"/>
          </a:xfrm>
        </p:grpSpPr>
        <p:grpSp>
          <p:nvGrpSpPr>
            <p:cNvPr id="379" name="Google Shape;379;p43"/>
            <p:cNvGrpSpPr/>
            <p:nvPr/>
          </p:nvGrpSpPr>
          <p:grpSpPr>
            <a:xfrm>
              <a:off x="0" y="7717738"/>
              <a:ext cx="749412" cy="589036"/>
              <a:chOff x="0" y="0"/>
              <a:chExt cx="1034100" cy="812800"/>
            </a:xfrm>
          </p:grpSpPr>
          <p:sp>
            <p:nvSpPr>
              <p:cNvPr id="380" name="Google Shape;380;p43"/>
              <p:cNvSpPr/>
              <p:nvPr/>
            </p:nvSpPr>
            <p:spPr>
              <a:xfrm>
                <a:off x="0" y="0"/>
                <a:ext cx="1034021" cy="812800"/>
              </a:xfrm>
              <a:custGeom>
                <a:rect b="b" l="l" r="r" t="t"/>
                <a:pathLst>
                  <a:path extrusionOk="0" h="812800" w="1034021">
                    <a:moveTo>
                      <a:pt x="127814" y="0"/>
                    </a:moveTo>
                    <a:lnTo>
                      <a:pt x="906207" y="0"/>
                    </a:lnTo>
                    <a:cubicBezTo>
                      <a:pt x="940106" y="0"/>
                      <a:pt x="972616" y="13466"/>
                      <a:pt x="996585" y="37436"/>
                    </a:cubicBezTo>
                    <a:cubicBezTo>
                      <a:pt x="1020555" y="61406"/>
                      <a:pt x="1034021" y="93916"/>
                      <a:pt x="1034021" y="127814"/>
                    </a:cubicBezTo>
                    <a:lnTo>
                      <a:pt x="1034021" y="684986"/>
                    </a:lnTo>
                    <a:cubicBezTo>
                      <a:pt x="1034021" y="755576"/>
                      <a:pt x="976797" y="812800"/>
                      <a:pt x="906207" y="812800"/>
                    </a:cubicBezTo>
                    <a:lnTo>
                      <a:pt x="127814" y="812800"/>
                    </a:lnTo>
                    <a:cubicBezTo>
                      <a:pt x="57224" y="812800"/>
                      <a:pt x="0" y="755576"/>
                      <a:pt x="0" y="684986"/>
                    </a:cubicBezTo>
                    <a:lnTo>
                      <a:pt x="0" y="127814"/>
                    </a:lnTo>
                    <a:cubicBezTo>
                      <a:pt x="0" y="57224"/>
                      <a:pt x="57224" y="0"/>
                      <a:pt x="127814" y="0"/>
                    </a:cubicBezTo>
                    <a:close/>
                  </a:path>
                </a:pathLst>
              </a:custGeom>
              <a:solidFill>
                <a:srgbClr val="0030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43"/>
              <p:cNvSpPr txBox="1"/>
              <p:nvPr/>
            </p:nvSpPr>
            <p:spPr>
              <a:xfrm>
                <a:off x="0" y="0"/>
                <a:ext cx="1034100" cy="81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599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2" name="Google Shape;382;p43"/>
            <p:cNvGrpSpPr/>
            <p:nvPr/>
          </p:nvGrpSpPr>
          <p:grpSpPr>
            <a:xfrm>
              <a:off x="0" y="5763324"/>
              <a:ext cx="749412" cy="589036"/>
              <a:chOff x="0" y="0"/>
              <a:chExt cx="1034100" cy="812800"/>
            </a:xfrm>
          </p:grpSpPr>
          <p:sp>
            <p:nvSpPr>
              <p:cNvPr id="383" name="Google Shape;383;p43"/>
              <p:cNvSpPr/>
              <p:nvPr/>
            </p:nvSpPr>
            <p:spPr>
              <a:xfrm>
                <a:off x="0" y="0"/>
                <a:ext cx="1034021" cy="812800"/>
              </a:xfrm>
              <a:custGeom>
                <a:rect b="b" l="l" r="r" t="t"/>
                <a:pathLst>
                  <a:path extrusionOk="0" h="812800" w="1034021">
                    <a:moveTo>
                      <a:pt x="127814" y="0"/>
                    </a:moveTo>
                    <a:lnTo>
                      <a:pt x="906207" y="0"/>
                    </a:lnTo>
                    <a:cubicBezTo>
                      <a:pt x="940106" y="0"/>
                      <a:pt x="972616" y="13466"/>
                      <a:pt x="996585" y="37436"/>
                    </a:cubicBezTo>
                    <a:cubicBezTo>
                      <a:pt x="1020555" y="61406"/>
                      <a:pt x="1034021" y="93916"/>
                      <a:pt x="1034021" y="127814"/>
                    </a:cubicBezTo>
                    <a:lnTo>
                      <a:pt x="1034021" y="684986"/>
                    </a:lnTo>
                    <a:cubicBezTo>
                      <a:pt x="1034021" y="755576"/>
                      <a:pt x="976797" y="812800"/>
                      <a:pt x="906207" y="812800"/>
                    </a:cubicBezTo>
                    <a:lnTo>
                      <a:pt x="127814" y="812800"/>
                    </a:lnTo>
                    <a:cubicBezTo>
                      <a:pt x="57224" y="812800"/>
                      <a:pt x="0" y="755576"/>
                      <a:pt x="0" y="684986"/>
                    </a:cubicBezTo>
                    <a:lnTo>
                      <a:pt x="0" y="127814"/>
                    </a:lnTo>
                    <a:cubicBezTo>
                      <a:pt x="0" y="57224"/>
                      <a:pt x="57224" y="0"/>
                      <a:pt x="127814" y="0"/>
                    </a:cubicBezTo>
                    <a:close/>
                  </a:path>
                </a:pathLst>
              </a:custGeom>
              <a:solidFill>
                <a:srgbClr val="2D8E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43"/>
              <p:cNvSpPr txBox="1"/>
              <p:nvPr/>
            </p:nvSpPr>
            <p:spPr>
              <a:xfrm>
                <a:off x="0" y="0"/>
                <a:ext cx="1034100" cy="81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599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5" name="Google Shape;385;p43"/>
            <p:cNvGrpSpPr/>
            <p:nvPr/>
          </p:nvGrpSpPr>
          <p:grpSpPr>
            <a:xfrm>
              <a:off x="0" y="3759840"/>
              <a:ext cx="749412" cy="589036"/>
              <a:chOff x="0" y="0"/>
              <a:chExt cx="1034100" cy="812800"/>
            </a:xfrm>
          </p:grpSpPr>
          <p:sp>
            <p:nvSpPr>
              <p:cNvPr id="386" name="Google Shape;386;p43"/>
              <p:cNvSpPr/>
              <p:nvPr/>
            </p:nvSpPr>
            <p:spPr>
              <a:xfrm>
                <a:off x="0" y="0"/>
                <a:ext cx="1034021" cy="812800"/>
              </a:xfrm>
              <a:custGeom>
                <a:rect b="b" l="l" r="r" t="t"/>
                <a:pathLst>
                  <a:path extrusionOk="0" h="812800" w="1034021">
                    <a:moveTo>
                      <a:pt x="127814" y="0"/>
                    </a:moveTo>
                    <a:lnTo>
                      <a:pt x="906207" y="0"/>
                    </a:lnTo>
                    <a:cubicBezTo>
                      <a:pt x="940106" y="0"/>
                      <a:pt x="972616" y="13466"/>
                      <a:pt x="996585" y="37436"/>
                    </a:cubicBezTo>
                    <a:cubicBezTo>
                      <a:pt x="1020555" y="61406"/>
                      <a:pt x="1034021" y="93916"/>
                      <a:pt x="1034021" y="127814"/>
                    </a:cubicBezTo>
                    <a:lnTo>
                      <a:pt x="1034021" y="684986"/>
                    </a:lnTo>
                    <a:cubicBezTo>
                      <a:pt x="1034021" y="755576"/>
                      <a:pt x="976797" y="812800"/>
                      <a:pt x="906207" y="812800"/>
                    </a:cubicBezTo>
                    <a:lnTo>
                      <a:pt x="127814" y="812800"/>
                    </a:lnTo>
                    <a:cubicBezTo>
                      <a:pt x="57224" y="812800"/>
                      <a:pt x="0" y="755576"/>
                      <a:pt x="0" y="684986"/>
                    </a:cubicBezTo>
                    <a:lnTo>
                      <a:pt x="0" y="127814"/>
                    </a:lnTo>
                    <a:cubicBezTo>
                      <a:pt x="0" y="57224"/>
                      <a:pt x="57224" y="0"/>
                      <a:pt x="127814" y="0"/>
                    </a:cubicBezTo>
                    <a:close/>
                  </a:path>
                </a:pathLst>
              </a:custGeom>
              <a:solidFill>
                <a:srgbClr val="FFAB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43"/>
              <p:cNvSpPr txBox="1"/>
              <p:nvPr/>
            </p:nvSpPr>
            <p:spPr>
              <a:xfrm>
                <a:off x="0" y="0"/>
                <a:ext cx="1034100" cy="81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599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8" name="Google Shape;388;p43"/>
            <p:cNvSpPr/>
            <p:nvPr/>
          </p:nvSpPr>
          <p:spPr>
            <a:xfrm>
              <a:off x="0" y="1854495"/>
              <a:ext cx="749665" cy="589280"/>
            </a:xfrm>
            <a:custGeom>
              <a:rect b="b" l="l" r="r" t="t"/>
              <a:pathLst>
                <a:path extrusionOk="0" h="812800" w="1034021">
                  <a:moveTo>
                    <a:pt x="127814" y="0"/>
                  </a:moveTo>
                  <a:lnTo>
                    <a:pt x="906207" y="0"/>
                  </a:lnTo>
                  <a:cubicBezTo>
                    <a:pt x="940106" y="0"/>
                    <a:pt x="972616" y="13466"/>
                    <a:pt x="996585" y="37436"/>
                  </a:cubicBezTo>
                  <a:cubicBezTo>
                    <a:pt x="1020555" y="61406"/>
                    <a:pt x="1034021" y="93916"/>
                    <a:pt x="1034021" y="127814"/>
                  </a:cubicBezTo>
                  <a:lnTo>
                    <a:pt x="1034021" y="684986"/>
                  </a:lnTo>
                  <a:cubicBezTo>
                    <a:pt x="1034021" y="755576"/>
                    <a:pt x="976797" y="812800"/>
                    <a:pt x="906207" y="812800"/>
                  </a:cubicBezTo>
                  <a:lnTo>
                    <a:pt x="127814" y="812800"/>
                  </a:lnTo>
                  <a:cubicBezTo>
                    <a:pt x="57224" y="812800"/>
                    <a:pt x="0" y="755576"/>
                    <a:pt x="0" y="684986"/>
                  </a:cubicBezTo>
                  <a:lnTo>
                    <a:pt x="0" y="127814"/>
                  </a:lnTo>
                  <a:cubicBezTo>
                    <a:pt x="0" y="57224"/>
                    <a:pt x="57224" y="0"/>
                    <a:pt x="127814" y="0"/>
                  </a:cubicBez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9" name="Google Shape;389;p43"/>
            <p:cNvGrpSpPr/>
            <p:nvPr/>
          </p:nvGrpSpPr>
          <p:grpSpPr>
            <a:xfrm>
              <a:off x="0" y="38048"/>
              <a:ext cx="749412" cy="589036"/>
              <a:chOff x="0" y="0"/>
              <a:chExt cx="1034100" cy="812800"/>
            </a:xfrm>
          </p:grpSpPr>
          <p:sp>
            <p:nvSpPr>
              <p:cNvPr id="390" name="Google Shape;390;p43"/>
              <p:cNvSpPr/>
              <p:nvPr/>
            </p:nvSpPr>
            <p:spPr>
              <a:xfrm>
                <a:off x="0" y="0"/>
                <a:ext cx="1034021" cy="812800"/>
              </a:xfrm>
              <a:custGeom>
                <a:rect b="b" l="l" r="r" t="t"/>
                <a:pathLst>
                  <a:path extrusionOk="0" h="812800" w="1034021">
                    <a:moveTo>
                      <a:pt x="127814" y="0"/>
                    </a:moveTo>
                    <a:lnTo>
                      <a:pt x="906207" y="0"/>
                    </a:lnTo>
                    <a:cubicBezTo>
                      <a:pt x="940106" y="0"/>
                      <a:pt x="972616" y="13466"/>
                      <a:pt x="996585" y="37436"/>
                    </a:cubicBezTo>
                    <a:cubicBezTo>
                      <a:pt x="1020555" y="61406"/>
                      <a:pt x="1034021" y="93916"/>
                      <a:pt x="1034021" y="127814"/>
                    </a:cubicBezTo>
                    <a:lnTo>
                      <a:pt x="1034021" y="684986"/>
                    </a:lnTo>
                    <a:cubicBezTo>
                      <a:pt x="1034021" y="755576"/>
                      <a:pt x="976797" y="812800"/>
                      <a:pt x="906207" y="812800"/>
                    </a:cubicBezTo>
                    <a:lnTo>
                      <a:pt x="127814" y="812800"/>
                    </a:lnTo>
                    <a:cubicBezTo>
                      <a:pt x="57224" y="812800"/>
                      <a:pt x="0" y="755576"/>
                      <a:pt x="0" y="684986"/>
                    </a:cubicBezTo>
                    <a:lnTo>
                      <a:pt x="0" y="127814"/>
                    </a:lnTo>
                    <a:cubicBezTo>
                      <a:pt x="0" y="57224"/>
                      <a:pt x="57224" y="0"/>
                      <a:pt x="127814" y="0"/>
                    </a:cubicBezTo>
                    <a:close/>
                  </a:path>
                </a:pathLst>
              </a:custGeom>
              <a:solidFill>
                <a:srgbClr val="F9F3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43"/>
              <p:cNvSpPr txBox="1"/>
              <p:nvPr/>
            </p:nvSpPr>
            <p:spPr>
              <a:xfrm>
                <a:off x="0" y="0"/>
                <a:ext cx="1034100" cy="81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599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2" name="Google Shape;392;p43"/>
            <p:cNvSpPr txBox="1"/>
            <p:nvPr/>
          </p:nvSpPr>
          <p:spPr>
            <a:xfrm>
              <a:off x="1345296" y="-57150"/>
              <a:ext cx="25554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91">
                  <a:solidFill>
                    <a:srgbClr val="003049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RDS</a:t>
              </a:r>
              <a:endParaRPr/>
            </a:p>
          </p:txBody>
        </p:sp>
        <p:sp>
          <p:nvSpPr>
            <p:cNvPr id="393" name="Google Shape;393;p43"/>
            <p:cNvSpPr txBox="1"/>
            <p:nvPr/>
          </p:nvSpPr>
          <p:spPr>
            <a:xfrm>
              <a:off x="1345296" y="1897264"/>
              <a:ext cx="25554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91">
                  <a:solidFill>
                    <a:srgbClr val="003049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EC2</a:t>
              </a:r>
              <a:endParaRPr/>
            </a:p>
          </p:txBody>
        </p:sp>
        <p:sp>
          <p:nvSpPr>
            <p:cNvPr id="394" name="Google Shape;394;p43"/>
            <p:cNvSpPr txBox="1"/>
            <p:nvPr/>
          </p:nvSpPr>
          <p:spPr>
            <a:xfrm>
              <a:off x="1345296" y="3851679"/>
              <a:ext cx="25554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91">
                  <a:solidFill>
                    <a:srgbClr val="003049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ECS</a:t>
              </a:r>
              <a:endParaRPr/>
            </a:p>
          </p:txBody>
        </p:sp>
        <p:sp>
          <p:nvSpPr>
            <p:cNvPr id="395" name="Google Shape;395;p43"/>
            <p:cNvSpPr txBox="1"/>
            <p:nvPr/>
          </p:nvSpPr>
          <p:spPr>
            <a:xfrm>
              <a:off x="1345296" y="5806093"/>
              <a:ext cx="38721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91">
                  <a:solidFill>
                    <a:srgbClr val="003049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VPC</a:t>
              </a:r>
              <a:endParaRPr/>
            </a:p>
          </p:txBody>
        </p:sp>
        <p:sp>
          <p:nvSpPr>
            <p:cNvPr id="396" name="Google Shape;396;p43"/>
            <p:cNvSpPr txBox="1"/>
            <p:nvPr/>
          </p:nvSpPr>
          <p:spPr>
            <a:xfrm>
              <a:off x="1345296" y="7760508"/>
              <a:ext cx="25554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91">
                  <a:solidFill>
                    <a:srgbClr val="003049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S3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/>
          <p:nvPr/>
        </p:nvSpPr>
        <p:spPr>
          <a:xfrm>
            <a:off x="1994965" y="4557610"/>
            <a:ext cx="4708868" cy="1527714"/>
          </a:xfrm>
          <a:custGeom>
            <a:rect b="b" l="l" r="r" t="t"/>
            <a:pathLst>
              <a:path extrusionOk="0" h="415050" w="1279309">
                <a:moveTo>
                  <a:pt x="83850" y="0"/>
                </a:moveTo>
                <a:lnTo>
                  <a:pt x="1195459" y="0"/>
                </a:lnTo>
                <a:cubicBezTo>
                  <a:pt x="1241768" y="0"/>
                  <a:pt x="1279309" y="37541"/>
                  <a:pt x="1279309" y="83850"/>
                </a:cubicBezTo>
                <a:lnTo>
                  <a:pt x="1279309" y="331201"/>
                </a:lnTo>
                <a:cubicBezTo>
                  <a:pt x="1279309" y="353439"/>
                  <a:pt x="1270474" y="374767"/>
                  <a:pt x="1254749" y="390491"/>
                </a:cubicBezTo>
                <a:cubicBezTo>
                  <a:pt x="1239025" y="406216"/>
                  <a:pt x="1217697" y="415050"/>
                  <a:pt x="1195459" y="415050"/>
                </a:cubicBezTo>
                <a:lnTo>
                  <a:pt x="83850" y="415050"/>
                </a:lnTo>
                <a:cubicBezTo>
                  <a:pt x="61611" y="415050"/>
                  <a:pt x="40284" y="406216"/>
                  <a:pt x="24559" y="390491"/>
                </a:cubicBezTo>
                <a:cubicBezTo>
                  <a:pt x="8834" y="374767"/>
                  <a:pt x="0" y="353439"/>
                  <a:pt x="0" y="331201"/>
                </a:cubicBezTo>
                <a:lnTo>
                  <a:pt x="0" y="83850"/>
                </a:lnTo>
                <a:cubicBezTo>
                  <a:pt x="0" y="61611"/>
                  <a:pt x="8834" y="40284"/>
                  <a:pt x="24559" y="24559"/>
                </a:cubicBezTo>
                <a:cubicBezTo>
                  <a:pt x="40284" y="8834"/>
                  <a:pt x="61611" y="0"/>
                  <a:pt x="83850" y="0"/>
                </a:cubicBezTo>
                <a:close/>
              </a:path>
            </a:pathLst>
          </a:custGeom>
          <a:solidFill>
            <a:srgbClr val="CCBA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6"/>
          <p:cNvSpPr txBox="1"/>
          <p:nvPr/>
        </p:nvSpPr>
        <p:spPr>
          <a:xfrm>
            <a:off x="1994965" y="4522550"/>
            <a:ext cx="4708868" cy="156277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1600" lIns="101600" spcFirstLastPara="1" rIns="101600" wrap="square" tIns="101600">
            <a:noAutofit/>
          </a:bodyPr>
          <a:lstStyle/>
          <a:p>
            <a:pPr indent="0" lvl="0" marL="0" marR="0" rtl="0" algn="ctr">
              <a:lnSpc>
                <a:spcPct val="190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Pending Tickets</a:t>
            </a:r>
            <a:endParaRPr/>
          </a:p>
        </p:txBody>
      </p:sp>
      <p:grpSp>
        <p:nvGrpSpPr>
          <p:cNvPr id="144" name="Google Shape;144;p26"/>
          <p:cNvGrpSpPr/>
          <p:nvPr/>
        </p:nvGrpSpPr>
        <p:grpSpPr>
          <a:xfrm>
            <a:off x="12813319" y="5432342"/>
            <a:ext cx="4499789" cy="1775410"/>
            <a:chOff x="0" y="-9525"/>
            <a:chExt cx="1222506" cy="482344"/>
          </a:xfrm>
        </p:grpSpPr>
        <p:sp>
          <p:nvSpPr>
            <p:cNvPr id="145" name="Google Shape;145;p26"/>
            <p:cNvSpPr/>
            <p:nvPr/>
          </p:nvSpPr>
          <p:spPr>
            <a:xfrm>
              <a:off x="0" y="0"/>
              <a:ext cx="1222506" cy="472819"/>
            </a:xfrm>
            <a:custGeom>
              <a:rect b="b" l="l" r="r" t="t"/>
              <a:pathLst>
                <a:path extrusionOk="0" h="472819" w="1222506">
                  <a:moveTo>
                    <a:pt x="87746" y="0"/>
                  </a:moveTo>
                  <a:lnTo>
                    <a:pt x="1134760" y="0"/>
                  </a:lnTo>
                  <a:cubicBezTo>
                    <a:pt x="1183220" y="0"/>
                    <a:pt x="1222506" y="39285"/>
                    <a:pt x="1222506" y="87746"/>
                  </a:cubicBezTo>
                  <a:lnTo>
                    <a:pt x="1222506" y="385074"/>
                  </a:lnTo>
                  <a:cubicBezTo>
                    <a:pt x="1222506" y="408345"/>
                    <a:pt x="1213261" y="430664"/>
                    <a:pt x="1196805" y="447119"/>
                  </a:cubicBezTo>
                  <a:cubicBezTo>
                    <a:pt x="1180350" y="463575"/>
                    <a:pt x="1158031" y="472819"/>
                    <a:pt x="1134760" y="472819"/>
                  </a:cubicBezTo>
                  <a:lnTo>
                    <a:pt x="87746" y="472819"/>
                  </a:lnTo>
                  <a:cubicBezTo>
                    <a:pt x="39285" y="472819"/>
                    <a:pt x="0" y="433534"/>
                    <a:pt x="0" y="385074"/>
                  </a:cubicBezTo>
                  <a:lnTo>
                    <a:pt x="0" y="87746"/>
                  </a:lnTo>
                  <a:cubicBezTo>
                    <a:pt x="0" y="39285"/>
                    <a:pt x="39285" y="0"/>
                    <a:pt x="8774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6"/>
            <p:cNvSpPr txBox="1"/>
            <p:nvPr/>
          </p:nvSpPr>
          <p:spPr>
            <a:xfrm>
              <a:off x="0" y="-9525"/>
              <a:ext cx="1222506" cy="482344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1600" lIns="101600" spcFirstLastPara="1" rIns="101600" wrap="square" tIns="101600">
              <a:noAutofit/>
            </a:bodyPr>
            <a:lstStyle/>
            <a:p>
              <a:pPr indent="0" lvl="0" marL="0" marR="0" rtl="0" algn="ctr">
                <a:lnSpc>
                  <a:spcPct val="1906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sz="2000">
                  <a:latin typeface="Arial"/>
                </a:rPr>
                <a:t>Number of ec2 instances: 3</a:t>
              </a:r>
              <a:endPara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oogle Shape;147;p26"/>
          <p:cNvGrpSpPr/>
          <p:nvPr/>
        </p:nvGrpSpPr>
        <p:grpSpPr>
          <a:xfrm>
            <a:off x="12422794" y="7747051"/>
            <a:ext cx="3781294" cy="1324799"/>
            <a:chOff x="0" y="-9525"/>
            <a:chExt cx="1027304" cy="359922"/>
          </a:xfrm>
        </p:grpSpPr>
        <p:sp>
          <p:nvSpPr>
            <p:cNvPr id="148" name="Google Shape;148;p26"/>
            <p:cNvSpPr/>
            <p:nvPr/>
          </p:nvSpPr>
          <p:spPr>
            <a:xfrm>
              <a:off x="0" y="0"/>
              <a:ext cx="1027304" cy="350367"/>
            </a:xfrm>
            <a:custGeom>
              <a:rect b="b" l="l" r="r" t="t"/>
              <a:pathLst>
                <a:path extrusionOk="0" h="350367" w="1027304">
                  <a:moveTo>
                    <a:pt x="104419" y="0"/>
                  </a:moveTo>
                  <a:lnTo>
                    <a:pt x="922886" y="0"/>
                  </a:lnTo>
                  <a:cubicBezTo>
                    <a:pt x="950579" y="0"/>
                    <a:pt x="977139" y="11001"/>
                    <a:pt x="996721" y="30584"/>
                  </a:cubicBezTo>
                  <a:cubicBezTo>
                    <a:pt x="1016303" y="50166"/>
                    <a:pt x="1027304" y="76725"/>
                    <a:pt x="1027304" y="104419"/>
                  </a:cubicBezTo>
                  <a:lnTo>
                    <a:pt x="1027304" y="245949"/>
                  </a:lnTo>
                  <a:cubicBezTo>
                    <a:pt x="1027304" y="273642"/>
                    <a:pt x="1016303" y="300201"/>
                    <a:pt x="996721" y="319784"/>
                  </a:cubicBezTo>
                  <a:cubicBezTo>
                    <a:pt x="977139" y="339366"/>
                    <a:pt x="950579" y="350367"/>
                    <a:pt x="922886" y="350367"/>
                  </a:cubicBezTo>
                  <a:lnTo>
                    <a:pt x="104419" y="350367"/>
                  </a:lnTo>
                  <a:cubicBezTo>
                    <a:pt x="76725" y="350367"/>
                    <a:pt x="50166" y="339366"/>
                    <a:pt x="30584" y="319784"/>
                  </a:cubicBezTo>
                  <a:cubicBezTo>
                    <a:pt x="11001" y="300201"/>
                    <a:pt x="0" y="273642"/>
                    <a:pt x="0" y="245949"/>
                  </a:cubicBezTo>
                  <a:lnTo>
                    <a:pt x="0" y="104419"/>
                  </a:lnTo>
                  <a:cubicBezTo>
                    <a:pt x="0" y="76725"/>
                    <a:pt x="11001" y="50166"/>
                    <a:pt x="30584" y="30584"/>
                  </a:cubicBezTo>
                  <a:cubicBezTo>
                    <a:pt x="50166" y="11001"/>
                    <a:pt x="76725" y="0"/>
                    <a:pt x="10441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6"/>
            <p:cNvSpPr txBox="1"/>
            <p:nvPr/>
          </p:nvSpPr>
          <p:spPr>
            <a:xfrm>
              <a:off x="0" y="-9525"/>
              <a:ext cx="1027304" cy="359922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1600" lIns="101600" spcFirstLastPara="1" rIns="101600" wrap="square" tIns="101600">
              <a:noAutofit/>
            </a:bodyPr>
            <a:lstStyle/>
            <a:p>
              <a:pPr indent="0" lvl="0" marL="0" marR="0" rtl="0" algn="ctr">
                <a:lnSpc>
                  <a:spcPct val="1906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Total Bill Amount- __$</a:t>
              </a:r>
              <a:endPara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oogle Shape;150;p26"/>
          <p:cNvGrpSpPr/>
          <p:nvPr/>
        </p:nvGrpSpPr>
        <p:grpSpPr>
          <a:xfrm>
            <a:off x="1042736" y="6802120"/>
            <a:ext cx="4668374" cy="1622832"/>
            <a:chOff x="0" y="-9525"/>
            <a:chExt cx="1268307" cy="440892"/>
          </a:xfrm>
        </p:grpSpPr>
        <p:sp>
          <p:nvSpPr>
            <p:cNvPr id="151" name="Google Shape;151;p26"/>
            <p:cNvSpPr/>
            <p:nvPr/>
          </p:nvSpPr>
          <p:spPr>
            <a:xfrm>
              <a:off x="0" y="0"/>
              <a:ext cx="1268307" cy="431367"/>
            </a:xfrm>
            <a:custGeom>
              <a:rect b="b" l="l" r="r" t="t"/>
              <a:pathLst>
                <a:path extrusionOk="0" h="431367" w="1268307">
                  <a:moveTo>
                    <a:pt x="84577" y="0"/>
                  </a:moveTo>
                  <a:lnTo>
                    <a:pt x="1183730" y="0"/>
                  </a:lnTo>
                  <a:cubicBezTo>
                    <a:pt x="1206161" y="0"/>
                    <a:pt x="1227674" y="8911"/>
                    <a:pt x="1243535" y="24772"/>
                  </a:cubicBezTo>
                  <a:cubicBezTo>
                    <a:pt x="1259396" y="40633"/>
                    <a:pt x="1268307" y="62146"/>
                    <a:pt x="1268307" y="84577"/>
                  </a:cubicBezTo>
                  <a:lnTo>
                    <a:pt x="1268307" y="346790"/>
                  </a:lnTo>
                  <a:cubicBezTo>
                    <a:pt x="1268307" y="369221"/>
                    <a:pt x="1259396" y="390734"/>
                    <a:pt x="1243535" y="406595"/>
                  </a:cubicBezTo>
                  <a:cubicBezTo>
                    <a:pt x="1227674" y="422456"/>
                    <a:pt x="1206161" y="431367"/>
                    <a:pt x="1183730" y="431367"/>
                  </a:cubicBezTo>
                  <a:lnTo>
                    <a:pt x="84577" y="431367"/>
                  </a:lnTo>
                  <a:cubicBezTo>
                    <a:pt x="37866" y="431367"/>
                    <a:pt x="0" y="393500"/>
                    <a:pt x="0" y="346790"/>
                  </a:cubicBezTo>
                  <a:lnTo>
                    <a:pt x="0" y="84577"/>
                  </a:lnTo>
                  <a:cubicBezTo>
                    <a:pt x="0" y="62146"/>
                    <a:pt x="8911" y="40633"/>
                    <a:pt x="24772" y="24772"/>
                  </a:cubicBezTo>
                  <a:cubicBezTo>
                    <a:pt x="40633" y="8911"/>
                    <a:pt x="62146" y="0"/>
                    <a:pt x="84577" y="0"/>
                  </a:cubicBezTo>
                  <a:close/>
                </a:path>
              </a:pathLst>
            </a:custGeom>
            <a:solidFill>
              <a:srgbClr val="8CB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6"/>
            <p:cNvSpPr txBox="1"/>
            <p:nvPr/>
          </p:nvSpPr>
          <p:spPr>
            <a:xfrm>
              <a:off x="0" y="-9525"/>
              <a:ext cx="1268307" cy="440892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1600" lIns="101600" spcFirstLastPara="1" rIns="101600" wrap="square" tIns="101600">
              <a:noAutofit/>
            </a:bodyPr>
            <a:lstStyle/>
            <a:p>
              <a:pPr indent="0" lvl="0" marL="0" marR="0" rtl="0" algn="ctr">
                <a:lnSpc>
                  <a:spcPct val="1906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Resolved Tickets in Last month</a:t>
              </a:r>
              <a:endParaRPr/>
            </a:p>
          </p:txBody>
        </p:sp>
      </p:grpSp>
      <p:sp>
        <p:nvSpPr>
          <p:cNvPr id="153" name="Google Shape;153;p26"/>
          <p:cNvSpPr/>
          <p:nvPr/>
        </p:nvSpPr>
        <p:spPr>
          <a:xfrm>
            <a:off x="718935" y="2521904"/>
            <a:ext cx="4662807" cy="1482427"/>
          </a:xfrm>
          <a:custGeom>
            <a:rect b="b" l="l" r="r" t="t"/>
            <a:pathLst>
              <a:path extrusionOk="0" h="402747" w="1266794">
                <a:moveTo>
                  <a:pt x="84678" y="0"/>
                </a:moveTo>
                <a:lnTo>
                  <a:pt x="1182116" y="0"/>
                </a:lnTo>
                <a:cubicBezTo>
                  <a:pt x="1204574" y="0"/>
                  <a:pt x="1226112" y="8921"/>
                  <a:pt x="1241993" y="24802"/>
                </a:cubicBezTo>
                <a:cubicBezTo>
                  <a:pt x="1257873" y="40682"/>
                  <a:pt x="1266794" y="62220"/>
                  <a:pt x="1266794" y="84678"/>
                </a:cubicBezTo>
                <a:lnTo>
                  <a:pt x="1266794" y="318069"/>
                </a:lnTo>
                <a:cubicBezTo>
                  <a:pt x="1266794" y="340527"/>
                  <a:pt x="1257873" y="362065"/>
                  <a:pt x="1241993" y="377945"/>
                </a:cubicBezTo>
                <a:cubicBezTo>
                  <a:pt x="1226112" y="393825"/>
                  <a:pt x="1204574" y="402747"/>
                  <a:pt x="1182116" y="402747"/>
                </a:cubicBezTo>
                <a:lnTo>
                  <a:pt x="84678" y="402747"/>
                </a:lnTo>
                <a:cubicBezTo>
                  <a:pt x="62220" y="402747"/>
                  <a:pt x="40682" y="393825"/>
                  <a:pt x="24802" y="377945"/>
                </a:cubicBezTo>
                <a:cubicBezTo>
                  <a:pt x="8921" y="362065"/>
                  <a:pt x="0" y="340527"/>
                  <a:pt x="0" y="318069"/>
                </a:cubicBezTo>
                <a:lnTo>
                  <a:pt x="0" y="84678"/>
                </a:lnTo>
                <a:cubicBezTo>
                  <a:pt x="0" y="62220"/>
                  <a:pt x="8921" y="40682"/>
                  <a:pt x="24802" y="24802"/>
                </a:cubicBezTo>
                <a:cubicBezTo>
                  <a:pt x="40682" y="8921"/>
                  <a:pt x="62220" y="0"/>
                  <a:pt x="84678" y="0"/>
                </a:cubicBezTo>
                <a:close/>
              </a:path>
            </a:pathLst>
          </a:custGeom>
          <a:solidFill>
            <a:srgbClr val="CCBA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6"/>
          <p:cNvSpPr txBox="1"/>
          <p:nvPr/>
        </p:nvSpPr>
        <p:spPr>
          <a:xfrm>
            <a:off x="718935" y="2486845"/>
            <a:ext cx="4662807" cy="151748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1600" lIns="101600" spcFirstLastPara="1" rIns="101600" wrap="square" tIns="101600">
            <a:noAutofit/>
          </a:bodyPr>
          <a:lstStyle/>
          <a:p>
            <a:pPr indent="0" lvl="0" marL="0" marR="0" rtl="0" algn="ctr">
              <a:lnSpc>
                <a:spcPct val="190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Tickets in Last Month</a:t>
            </a:r>
            <a:endParaRPr/>
          </a:p>
        </p:txBody>
      </p:sp>
      <p:grpSp>
        <p:nvGrpSpPr>
          <p:cNvPr id="155" name="Google Shape;155;p26"/>
          <p:cNvGrpSpPr/>
          <p:nvPr/>
        </p:nvGrpSpPr>
        <p:grpSpPr>
          <a:xfrm>
            <a:off x="11939566" y="3068401"/>
            <a:ext cx="5737327" cy="1775410"/>
            <a:chOff x="0" y="-9525"/>
            <a:chExt cx="1558721" cy="482344"/>
          </a:xfrm>
        </p:grpSpPr>
        <p:sp>
          <p:nvSpPr>
            <p:cNvPr id="156" name="Google Shape;156;p26"/>
            <p:cNvSpPr/>
            <p:nvPr/>
          </p:nvSpPr>
          <p:spPr>
            <a:xfrm>
              <a:off x="0" y="0"/>
              <a:ext cx="1558721" cy="472819"/>
            </a:xfrm>
            <a:custGeom>
              <a:rect b="b" l="l" r="r" t="t"/>
              <a:pathLst>
                <a:path extrusionOk="0" h="472819" w="1558721">
                  <a:moveTo>
                    <a:pt x="68819" y="0"/>
                  </a:moveTo>
                  <a:lnTo>
                    <a:pt x="1489902" y="0"/>
                  </a:lnTo>
                  <a:cubicBezTo>
                    <a:pt x="1508154" y="0"/>
                    <a:pt x="1525658" y="7251"/>
                    <a:pt x="1538564" y="20157"/>
                  </a:cubicBezTo>
                  <a:cubicBezTo>
                    <a:pt x="1551470" y="33063"/>
                    <a:pt x="1558721" y="50567"/>
                    <a:pt x="1558721" y="68819"/>
                  </a:cubicBezTo>
                  <a:lnTo>
                    <a:pt x="1558721" y="404000"/>
                  </a:lnTo>
                  <a:cubicBezTo>
                    <a:pt x="1558721" y="422252"/>
                    <a:pt x="1551470" y="439757"/>
                    <a:pt x="1538564" y="452663"/>
                  </a:cubicBezTo>
                  <a:cubicBezTo>
                    <a:pt x="1525658" y="465569"/>
                    <a:pt x="1508154" y="472819"/>
                    <a:pt x="1489902" y="472819"/>
                  </a:cubicBezTo>
                  <a:lnTo>
                    <a:pt x="68819" y="472819"/>
                  </a:lnTo>
                  <a:cubicBezTo>
                    <a:pt x="50567" y="472819"/>
                    <a:pt x="33063" y="465569"/>
                    <a:pt x="20157" y="452663"/>
                  </a:cubicBezTo>
                  <a:cubicBezTo>
                    <a:pt x="7251" y="439757"/>
                    <a:pt x="0" y="422252"/>
                    <a:pt x="0" y="404000"/>
                  </a:cubicBezTo>
                  <a:lnTo>
                    <a:pt x="0" y="68819"/>
                  </a:lnTo>
                  <a:cubicBezTo>
                    <a:pt x="0" y="50567"/>
                    <a:pt x="7251" y="33063"/>
                    <a:pt x="20157" y="20157"/>
                  </a:cubicBezTo>
                  <a:cubicBezTo>
                    <a:pt x="33063" y="7251"/>
                    <a:pt x="50567" y="0"/>
                    <a:pt x="6881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6"/>
            <p:cNvSpPr txBox="1"/>
            <p:nvPr/>
          </p:nvSpPr>
          <p:spPr>
            <a:xfrm>
              <a:off x="0" y="-9525"/>
              <a:ext cx="1558721" cy="482344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1600" lIns="101600" spcFirstLastPara="1" rIns="101600" wrap="square" tIns="101600">
              <a:noAutofit/>
            </a:bodyPr>
            <a:lstStyle/>
            <a:p>
              <a:pPr indent="0" lvl="0" marL="0" marR="0" rtl="0" algn="ctr">
                <a:lnSpc>
                  <a:spcPct val="1906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sz="2000">
                  <a:latin typeface="Arial"/>
                </a:rPr>
                <a:t>No. Of Databases: 1</a:t>
              </a:r>
              <a:endPara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58" name="Google Shape;158;p26"/>
          <p:cNvCxnSpPr/>
          <p:nvPr/>
        </p:nvCxnSpPr>
        <p:spPr>
          <a:xfrm>
            <a:off x="7179953" y="3141231"/>
            <a:ext cx="2150522" cy="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" name="Google Shape;159;p26"/>
          <p:cNvCxnSpPr/>
          <p:nvPr/>
        </p:nvCxnSpPr>
        <p:spPr>
          <a:xfrm>
            <a:off x="9313616" y="3141231"/>
            <a:ext cx="16167" cy="5414721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0" name="Google Shape;160;p26"/>
          <p:cNvCxnSpPr/>
          <p:nvPr/>
        </p:nvCxnSpPr>
        <p:spPr>
          <a:xfrm>
            <a:off x="9330283" y="4033295"/>
            <a:ext cx="725629" cy="1905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1" name="Google Shape;161;p26"/>
          <p:cNvCxnSpPr/>
          <p:nvPr/>
        </p:nvCxnSpPr>
        <p:spPr>
          <a:xfrm>
            <a:off x="8604155" y="5661071"/>
            <a:ext cx="725629" cy="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" name="Google Shape;162;p26"/>
          <p:cNvCxnSpPr/>
          <p:nvPr/>
        </p:nvCxnSpPr>
        <p:spPr>
          <a:xfrm>
            <a:off x="9313616" y="6424881"/>
            <a:ext cx="1442482" cy="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" name="Google Shape;163;p26"/>
          <p:cNvCxnSpPr/>
          <p:nvPr/>
        </p:nvCxnSpPr>
        <p:spPr>
          <a:xfrm flipH="1" rot="10800000">
            <a:off x="7443438" y="6949646"/>
            <a:ext cx="1886152" cy="1905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" name="Google Shape;164;p26"/>
          <p:cNvCxnSpPr/>
          <p:nvPr/>
        </p:nvCxnSpPr>
        <p:spPr>
          <a:xfrm flipH="1" rot="10800000">
            <a:off x="9330475" y="8546834"/>
            <a:ext cx="1033549" cy="18643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" name="Google Shape;165;p26"/>
          <p:cNvSpPr/>
          <p:nvPr/>
        </p:nvSpPr>
        <p:spPr>
          <a:xfrm>
            <a:off x="10020238" y="3122181"/>
            <a:ext cx="1666696" cy="1666696"/>
          </a:xfrm>
          <a:custGeom>
            <a:rect b="b" l="l" r="r" t="t"/>
            <a:pathLst>
              <a:path extrusionOk="0" h="812800" w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5524616" y="2258140"/>
            <a:ext cx="1666696" cy="1666696"/>
          </a:xfrm>
          <a:custGeom>
            <a:rect b="b" l="l" r="r" t="t"/>
            <a:pathLst>
              <a:path extrusionOk="0" h="812800" w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7075308" y="4546005"/>
            <a:ext cx="1666696" cy="1666696"/>
          </a:xfrm>
          <a:custGeom>
            <a:rect b="b" l="l" r="r" t="t"/>
            <a:pathLst>
              <a:path extrusionOk="0" h="812800" w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6"/>
          <p:cNvSpPr/>
          <p:nvPr/>
        </p:nvSpPr>
        <p:spPr>
          <a:xfrm>
            <a:off x="10756098" y="5591533"/>
            <a:ext cx="1666696" cy="1666696"/>
          </a:xfrm>
          <a:custGeom>
            <a:rect b="b" l="l" r="r" t="t"/>
            <a:pathLst>
              <a:path extrusionOk="0" h="812800" w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6"/>
          <p:cNvSpPr/>
          <p:nvPr/>
        </p:nvSpPr>
        <p:spPr>
          <a:xfrm rot="-5400000">
            <a:off x="10355175" y="7591604"/>
            <a:ext cx="1666696" cy="1666696"/>
          </a:xfrm>
          <a:custGeom>
            <a:rect b="b" l="l" r="r" t="t"/>
            <a:pathLst>
              <a:path extrusionOk="0" h="812800" w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6"/>
          <p:cNvSpPr/>
          <p:nvPr/>
        </p:nvSpPr>
        <p:spPr>
          <a:xfrm>
            <a:off x="5753638" y="2552794"/>
            <a:ext cx="1146557" cy="1011055"/>
          </a:xfrm>
          <a:custGeom>
            <a:rect b="b" l="l" r="r" t="t"/>
            <a:pathLst>
              <a:path extrusionOk="0" h="1011055" w="1146557">
                <a:moveTo>
                  <a:pt x="0" y="0"/>
                </a:moveTo>
                <a:lnTo>
                  <a:pt x="1146557" y="0"/>
                </a:lnTo>
                <a:lnTo>
                  <a:pt x="1146557" y="1011055"/>
                </a:lnTo>
                <a:lnTo>
                  <a:pt x="0" y="10110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5000"/>
            </a:blip>
            <a:stretch>
              <a:fillRect b="0" l="0" r="0" t="0"/>
            </a:stretch>
          </a:blipFill>
          <a:ln>
            <a:noFill/>
          </a:ln>
        </p:spPr>
        <p:txBody>
          <a:bodyPr/>
          <a:p/>
        </p:txBody>
      </p:sp>
      <p:sp>
        <p:nvSpPr>
          <p:cNvPr id="171" name="Google Shape;171;p26"/>
          <p:cNvSpPr/>
          <p:nvPr/>
        </p:nvSpPr>
        <p:spPr>
          <a:xfrm>
            <a:off x="5825411" y="6374405"/>
            <a:ext cx="1666696" cy="1666696"/>
          </a:xfrm>
          <a:custGeom>
            <a:rect b="b" l="l" r="r" t="t"/>
            <a:pathLst>
              <a:path extrusionOk="0" h="812800" w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6"/>
          <p:cNvSpPr/>
          <p:nvPr/>
        </p:nvSpPr>
        <p:spPr>
          <a:xfrm>
            <a:off x="6230920" y="6669449"/>
            <a:ext cx="793659" cy="1148717"/>
          </a:xfrm>
          <a:custGeom>
            <a:rect b="b" l="l" r="r" t="t"/>
            <a:pathLst>
              <a:path extrusionOk="0" h="1148717" w="793659">
                <a:moveTo>
                  <a:pt x="0" y="0"/>
                </a:moveTo>
                <a:lnTo>
                  <a:pt x="793660" y="0"/>
                </a:lnTo>
                <a:lnTo>
                  <a:pt x="793660" y="1148717"/>
                </a:lnTo>
                <a:lnTo>
                  <a:pt x="0" y="11487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/>
          <a:p/>
        </p:txBody>
      </p:sp>
      <p:sp>
        <p:nvSpPr>
          <p:cNvPr id="173" name="Google Shape;173;p26"/>
          <p:cNvSpPr/>
          <p:nvPr/>
        </p:nvSpPr>
        <p:spPr>
          <a:xfrm>
            <a:off x="7443438" y="4980957"/>
            <a:ext cx="930436" cy="796792"/>
          </a:xfrm>
          <a:custGeom>
            <a:rect b="b" l="l" r="r" t="t"/>
            <a:pathLst>
              <a:path extrusionOk="0" h="796792" w="930436">
                <a:moveTo>
                  <a:pt x="0" y="0"/>
                </a:moveTo>
                <a:lnTo>
                  <a:pt x="930437" y="0"/>
                </a:lnTo>
                <a:lnTo>
                  <a:pt x="930437" y="796791"/>
                </a:lnTo>
                <a:lnTo>
                  <a:pt x="0" y="7967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/>
          <a:p/>
        </p:txBody>
      </p:sp>
      <p:sp>
        <p:nvSpPr>
          <p:cNvPr id="174" name="Google Shape;174;p26"/>
          <p:cNvSpPr/>
          <p:nvPr/>
        </p:nvSpPr>
        <p:spPr>
          <a:xfrm flipH="1">
            <a:off x="11112713" y="5746195"/>
            <a:ext cx="979853" cy="1256419"/>
          </a:xfrm>
          <a:custGeom>
            <a:rect b="b" l="l" r="r" t="t"/>
            <a:pathLst>
              <a:path extrusionOk="0" h="1157020" w="1157020">
                <a:moveTo>
                  <a:pt x="0" y="0"/>
                </a:moveTo>
                <a:lnTo>
                  <a:pt x="1157020" y="0"/>
                </a:lnTo>
                <a:lnTo>
                  <a:pt x="1157020" y="1157020"/>
                </a:lnTo>
                <a:lnTo>
                  <a:pt x="0" y="11570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/>
          <a:p/>
        </p:txBody>
      </p:sp>
      <p:sp>
        <p:nvSpPr>
          <p:cNvPr id="175" name="Google Shape;175;p26"/>
          <p:cNvSpPr/>
          <p:nvPr/>
        </p:nvSpPr>
        <p:spPr>
          <a:xfrm>
            <a:off x="10413940" y="3538168"/>
            <a:ext cx="996821" cy="944931"/>
          </a:xfrm>
          <a:custGeom>
            <a:rect b="b" l="l" r="r" t="t"/>
            <a:pathLst>
              <a:path extrusionOk="0" h="944931" w="996821">
                <a:moveTo>
                  <a:pt x="0" y="0"/>
                </a:moveTo>
                <a:lnTo>
                  <a:pt x="996821" y="0"/>
                </a:lnTo>
                <a:lnTo>
                  <a:pt x="996821" y="944931"/>
                </a:lnTo>
                <a:lnTo>
                  <a:pt x="0" y="9449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/>
          <a:p/>
        </p:txBody>
      </p:sp>
      <p:sp>
        <p:nvSpPr>
          <p:cNvPr id="176" name="Google Shape;176;p26"/>
          <p:cNvSpPr/>
          <p:nvPr/>
        </p:nvSpPr>
        <p:spPr>
          <a:xfrm>
            <a:off x="10693552" y="7855109"/>
            <a:ext cx="1148351" cy="1108681"/>
          </a:xfrm>
          <a:custGeom>
            <a:rect b="b" l="l" r="r" t="t"/>
            <a:pathLst>
              <a:path extrusionOk="0" h="1108681" w="1148351">
                <a:moveTo>
                  <a:pt x="0" y="0"/>
                </a:moveTo>
                <a:lnTo>
                  <a:pt x="1148352" y="0"/>
                </a:lnTo>
                <a:lnTo>
                  <a:pt x="1148352" y="1108681"/>
                </a:lnTo>
                <a:lnTo>
                  <a:pt x="0" y="11086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/>
          <a:p/>
        </p:txBody>
      </p:sp>
      <p:pic>
        <p:nvPicPr>
          <p:cNvPr descr="Picture 2, Picture, Picture" id="177" name="Google Shape;177;p2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063213" y="962248"/>
            <a:ext cx="2685168" cy="781908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6"/>
          <p:cNvSpPr/>
          <p:nvPr/>
        </p:nvSpPr>
        <p:spPr>
          <a:xfrm>
            <a:off x="0" y="1440000"/>
            <a:ext cx="99600" cy="8860200"/>
          </a:xfrm>
          <a:prstGeom prst="rect">
            <a:avLst/>
          </a:prstGeom>
          <a:solidFill>
            <a:srgbClr val="4BC8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6"/>
          <p:cNvSpPr/>
          <p:nvPr/>
        </p:nvSpPr>
        <p:spPr>
          <a:xfrm>
            <a:off x="0" y="0"/>
            <a:ext cx="99600" cy="1440000"/>
          </a:xfrm>
          <a:prstGeom prst="rect">
            <a:avLst/>
          </a:prstGeom>
          <a:solidFill>
            <a:srgbClr val="EF33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5825411" y="987804"/>
            <a:ext cx="72505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3399"/>
                </a:solidFill>
                <a:latin typeface="Inter"/>
                <a:ea typeface="Inter"/>
                <a:cs typeface="Inter"/>
                <a:sym typeface="Inter"/>
              </a:rPr>
              <a:t>Executive Summary </a:t>
            </a:r>
            <a:endParaRPr b="1" sz="4800">
              <a:solidFill>
                <a:srgbClr val="FF33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/>
          <p:nvPr/>
        </p:nvSpPr>
        <p:spPr>
          <a:xfrm>
            <a:off x="0" y="1440000"/>
            <a:ext cx="99600" cy="8860200"/>
          </a:xfrm>
          <a:prstGeom prst="rect">
            <a:avLst/>
          </a:prstGeom>
          <a:solidFill>
            <a:srgbClr val="4BC8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44"/>
          <p:cNvSpPr/>
          <p:nvPr/>
        </p:nvSpPr>
        <p:spPr>
          <a:xfrm>
            <a:off x="0" y="0"/>
            <a:ext cx="99600" cy="1440000"/>
          </a:xfrm>
          <a:prstGeom prst="rect">
            <a:avLst/>
          </a:prstGeom>
          <a:solidFill>
            <a:srgbClr val="EF33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2, Picture, Picture" id="403" name="Google Shape;40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3416" y="1080654"/>
            <a:ext cx="2685168" cy="7819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4" name="Google Shape;404;p44"/>
          <p:cNvGrpSpPr/>
          <p:nvPr/>
        </p:nvGrpSpPr>
        <p:grpSpPr>
          <a:xfrm>
            <a:off x="-5320320" y="1002073"/>
            <a:ext cx="18283428" cy="1300002"/>
            <a:chOff x="0" y="-104775"/>
            <a:chExt cx="24377904" cy="1733336"/>
          </a:xfrm>
        </p:grpSpPr>
        <p:sp>
          <p:nvSpPr>
            <p:cNvPr id="405" name="Google Shape;405;p44"/>
            <p:cNvSpPr/>
            <p:nvPr/>
          </p:nvSpPr>
          <p:spPr>
            <a:xfrm>
              <a:off x="0" y="0"/>
              <a:ext cx="24377904" cy="1628561"/>
            </a:xfrm>
            <a:custGeom>
              <a:rect b="b" l="l" r="r" t="t"/>
              <a:pathLst>
                <a:path extrusionOk="0" h="1628561" w="24377904">
                  <a:moveTo>
                    <a:pt x="0" y="0"/>
                  </a:moveTo>
                  <a:lnTo>
                    <a:pt x="24377904" y="0"/>
                  </a:lnTo>
                  <a:lnTo>
                    <a:pt x="24377904" y="1628561"/>
                  </a:lnTo>
                  <a:lnTo>
                    <a:pt x="0" y="162856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406" name="Google Shape;406;p44"/>
            <p:cNvSpPr txBox="1"/>
            <p:nvPr/>
          </p:nvSpPr>
          <p:spPr>
            <a:xfrm>
              <a:off x="0" y="-104775"/>
              <a:ext cx="24377904" cy="1733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14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625">
                  <a:solidFill>
                    <a:srgbClr val="FF3399"/>
                  </a:solidFill>
                  <a:latin typeface="Inter"/>
                  <a:ea typeface="Inter"/>
                  <a:cs typeface="Inter"/>
                  <a:sym typeface="Inter"/>
                </a:rPr>
                <a:t>Recent Updates</a:t>
              </a:r>
              <a:endParaRPr/>
            </a:p>
          </p:txBody>
        </p:sp>
      </p:grpSp>
      <p:grpSp>
        <p:nvGrpSpPr>
          <p:cNvPr id="407" name="Google Shape;407;p44"/>
          <p:cNvGrpSpPr/>
          <p:nvPr/>
        </p:nvGrpSpPr>
        <p:grpSpPr>
          <a:xfrm>
            <a:off x="1371309" y="2935798"/>
            <a:ext cx="15545405" cy="5857628"/>
            <a:chOff x="31" y="-57150"/>
            <a:chExt cx="20727206" cy="7810170"/>
          </a:xfrm>
        </p:grpSpPr>
        <p:sp>
          <p:nvSpPr>
            <p:cNvPr id="408" name="Google Shape;408;p44"/>
            <p:cNvSpPr/>
            <p:nvPr/>
          </p:nvSpPr>
          <p:spPr>
            <a:xfrm>
              <a:off x="4483062" y="2969580"/>
              <a:ext cx="57136" cy="2133066"/>
            </a:xfrm>
            <a:custGeom>
              <a:rect b="b" l="l" r="r" t="t"/>
              <a:pathLst>
                <a:path extrusionOk="0" h="2133066" w="57136">
                  <a:moveTo>
                    <a:pt x="0" y="0"/>
                  </a:moveTo>
                  <a:lnTo>
                    <a:pt x="57136" y="0"/>
                  </a:lnTo>
                  <a:lnTo>
                    <a:pt x="57136" y="2133066"/>
                  </a:lnTo>
                  <a:lnTo>
                    <a:pt x="0" y="213306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09" name="Google Shape;409;p44"/>
            <p:cNvSpPr/>
            <p:nvPr/>
          </p:nvSpPr>
          <p:spPr>
            <a:xfrm>
              <a:off x="4330700" y="2817218"/>
              <a:ext cx="361860" cy="380904"/>
            </a:xfrm>
            <a:custGeom>
              <a:rect b="b" l="l" r="r" t="t"/>
              <a:pathLst>
                <a:path extrusionOk="0" h="380904" w="361860">
                  <a:moveTo>
                    <a:pt x="0" y="0"/>
                  </a:moveTo>
                  <a:lnTo>
                    <a:pt x="361860" y="0"/>
                  </a:lnTo>
                  <a:lnTo>
                    <a:pt x="361860" y="380904"/>
                  </a:lnTo>
                  <a:lnTo>
                    <a:pt x="0" y="38090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10" name="Google Shape;410;p44"/>
            <p:cNvSpPr/>
            <p:nvPr/>
          </p:nvSpPr>
          <p:spPr>
            <a:xfrm>
              <a:off x="8149840" y="2817218"/>
              <a:ext cx="380904" cy="380904"/>
            </a:xfrm>
            <a:custGeom>
              <a:rect b="b" l="l" r="r" t="t"/>
              <a:pathLst>
                <a:path extrusionOk="0" h="380904" w="380904">
                  <a:moveTo>
                    <a:pt x="0" y="0"/>
                  </a:moveTo>
                  <a:lnTo>
                    <a:pt x="380904" y="0"/>
                  </a:lnTo>
                  <a:lnTo>
                    <a:pt x="380904" y="380904"/>
                  </a:lnTo>
                  <a:lnTo>
                    <a:pt x="0" y="38090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11" name="Google Shape;411;p44"/>
            <p:cNvSpPr/>
            <p:nvPr/>
          </p:nvSpPr>
          <p:spPr>
            <a:xfrm>
              <a:off x="12121344" y="2969580"/>
              <a:ext cx="57136" cy="2133066"/>
            </a:xfrm>
            <a:custGeom>
              <a:rect b="b" l="l" r="r" t="t"/>
              <a:pathLst>
                <a:path extrusionOk="0" h="2133066" w="57136">
                  <a:moveTo>
                    <a:pt x="0" y="0"/>
                  </a:moveTo>
                  <a:lnTo>
                    <a:pt x="57136" y="0"/>
                  </a:lnTo>
                  <a:lnTo>
                    <a:pt x="57136" y="2133066"/>
                  </a:lnTo>
                  <a:lnTo>
                    <a:pt x="0" y="213306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12" name="Google Shape;412;p44"/>
            <p:cNvSpPr/>
            <p:nvPr/>
          </p:nvSpPr>
          <p:spPr>
            <a:xfrm>
              <a:off x="11968980" y="2817218"/>
              <a:ext cx="380904" cy="380904"/>
            </a:xfrm>
            <a:custGeom>
              <a:rect b="b" l="l" r="r" t="t"/>
              <a:pathLst>
                <a:path extrusionOk="0" h="380904" w="380904">
                  <a:moveTo>
                    <a:pt x="0" y="0"/>
                  </a:moveTo>
                  <a:lnTo>
                    <a:pt x="380904" y="0"/>
                  </a:lnTo>
                  <a:lnTo>
                    <a:pt x="380904" y="380904"/>
                  </a:lnTo>
                  <a:lnTo>
                    <a:pt x="0" y="38090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13" name="Google Shape;413;p44"/>
            <p:cNvSpPr/>
            <p:nvPr/>
          </p:nvSpPr>
          <p:spPr>
            <a:xfrm>
              <a:off x="636886" y="544491"/>
              <a:ext cx="66616" cy="2486985"/>
            </a:xfrm>
            <a:custGeom>
              <a:rect b="b" l="l" r="r" t="t"/>
              <a:pathLst>
                <a:path extrusionOk="0" h="2486985" w="66616">
                  <a:moveTo>
                    <a:pt x="0" y="0"/>
                  </a:moveTo>
                  <a:lnTo>
                    <a:pt x="66616" y="0"/>
                  </a:lnTo>
                  <a:lnTo>
                    <a:pt x="66616" y="2486985"/>
                  </a:lnTo>
                  <a:lnTo>
                    <a:pt x="0" y="248698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14" name="Google Shape;414;p44"/>
            <p:cNvSpPr/>
            <p:nvPr/>
          </p:nvSpPr>
          <p:spPr>
            <a:xfrm>
              <a:off x="514644" y="266871"/>
              <a:ext cx="310951" cy="310951"/>
            </a:xfrm>
            <a:custGeom>
              <a:rect b="b" l="l" r="r" t="t"/>
              <a:pathLst>
                <a:path extrusionOk="0" h="266700" w="266700">
                  <a:moveTo>
                    <a:pt x="0" y="133350"/>
                  </a:moveTo>
                  <a:cubicBezTo>
                    <a:pt x="0" y="59690"/>
                    <a:pt x="59690" y="0"/>
                    <a:pt x="133350" y="0"/>
                  </a:cubicBezTo>
                  <a:cubicBezTo>
                    <a:pt x="207010" y="0"/>
                    <a:pt x="266700" y="59690"/>
                    <a:pt x="266700" y="133350"/>
                  </a:cubicBezTo>
                  <a:cubicBezTo>
                    <a:pt x="266700" y="207010"/>
                    <a:pt x="207010" y="266700"/>
                    <a:pt x="133350" y="266700"/>
                  </a:cubicBezTo>
                  <a:cubicBezTo>
                    <a:pt x="59690" y="266700"/>
                    <a:pt x="0" y="206883"/>
                    <a:pt x="0" y="133350"/>
                  </a:cubicBezTo>
                  <a:close/>
                </a:path>
              </a:pathLst>
            </a:custGeom>
            <a:gradFill>
              <a:gsLst>
                <a:gs pos="0">
                  <a:srgbClr val="004AAD"/>
                </a:gs>
                <a:gs pos="100000">
                  <a:srgbClr val="CB6C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5" name="Google Shape;415;p44"/>
            <p:cNvGrpSpPr/>
            <p:nvPr/>
          </p:nvGrpSpPr>
          <p:grpSpPr>
            <a:xfrm>
              <a:off x="892270" y="-57150"/>
              <a:ext cx="3310062" cy="850764"/>
              <a:chOff x="0" y="-57150"/>
              <a:chExt cx="3310062" cy="850764"/>
            </a:xfrm>
          </p:grpSpPr>
          <p:sp>
            <p:nvSpPr>
              <p:cNvPr id="416" name="Google Shape;416;p44"/>
              <p:cNvSpPr/>
              <p:nvPr/>
            </p:nvSpPr>
            <p:spPr>
              <a:xfrm>
                <a:off x="0" y="0"/>
                <a:ext cx="3310062" cy="793614"/>
              </a:xfrm>
              <a:custGeom>
                <a:rect b="b" l="l" r="r" t="t"/>
                <a:pathLst>
                  <a:path extrusionOk="0" h="793614" w="3310062">
                    <a:moveTo>
                      <a:pt x="0" y="0"/>
                    </a:moveTo>
                    <a:lnTo>
                      <a:pt x="3310062" y="0"/>
                    </a:lnTo>
                    <a:lnTo>
                      <a:pt x="3310062" y="793614"/>
                    </a:lnTo>
                    <a:lnTo>
                      <a:pt x="0" y="793614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>
                <a:noFill/>
              </a:ln>
            </p:spPr>
          </p:sp>
          <p:sp>
            <p:nvSpPr>
              <p:cNvPr id="417" name="Google Shape;417;p44"/>
              <p:cNvSpPr txBox="1"/>
              <p:nvPr/>
            </p:nvSpPr>
            <p:spPr>
              <a:xfrm>
                <a:off x="0" y="-57150"/>
                <a:ext cx="3310062" cy="8507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40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700">
                    <a:solidFill>
                      <a:srgbClr val="222222"/>
                    </a:solidFill>
                    <a:latin typeface="Inter"/>
                    <a:ea typeface="Inter"/>
                    <a:cs typeface="Inter"/>
                    <a:sym typeface="Inter"/>
                  </a:rPr>
                  <a:t>2023-04-01</a:t>
                </a:r>
                <a:endParaRPr/>
              </a:p>
            </p:txBody>
          </p:sp>
        </p:grpSp>
        <p:grpSp>
          <p:nvGrpSpPr>
            <p:cNvPr id="418" name="Google Shape;418;p44"/>
            <p:cNvGrpSpPr/>
            <p:nvPr/>
          </p:nvGrpSpPr>
          <p:grpSpPr>
            <a:xfrm>
              <a:off x="981987" y="567538"/>
              <a:ext cx="5615267" cy="2013176"/>
              <a:chOff x="0" y="0"/>
              <a:chExt cx="5615267" cy="2013176"/>
            </a:xfrm>
          </p:grpSpPr>
          <p:sp>
            <p:nvSpPr>
              <p:cNvPr id="419" name="Google Shape;419;p44"/>
              <p:cNvSpPr/>
              <p:nvPr/>
            </p:nvSpPr>
            <p:spPr>
              <a:xfrm>
                <a:off x="0" y="0"/>
                <a:ext cx="5615267" cy="2013176"/>
              </a:xfrm>
              <a:custGeom>
                <a:rect b="b" l="l" r="r" t="t"/>
                <a:pathLst>
                  <a:path extrusionOk="0" h="2013176" w="5615267">
                    <a:moveTo>
                      <a:pt x="0" y="0"/>
                    </a:moveTo>
                    <a:lnTo>
                      <a:pt x="5615267" y="0"/>
                    </a:lnTo>
                    <a:lnTo>
                      <a:pt x="5615267" y="2013176"/>
                    </a:lnTo>
                    <a:lnTo>
                      <a:pt x="0" y="2013176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>
                <a:noFill/>
              </a:ln>
            </p:spPr>
          </p:sp>
          <p:sp>
            <p:nvSpPr>
              <p:cNvPr id="420" name="Google Shape;420;p44"/>
              <p:cNvSpPr txBox="1"/>
              <p:nvPr/>
            </p:nvSpPr>
            <p:spPr>
              <a:xfrm>
                <a:off x="0" y="28575"/>
                <a:ext cx="5615267" cy="19846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400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349">
                    <a:solidFill>
                      <a:srgbClr val="222222"/>
                    </a:solidFill>
                    <a:latin typeface="Inter"/>
                    <a:ea typeface="Inter"/>
                    <a:cs typeface="Inter"/>
                    <a:sym typeface="Inter"/>
                  </a:rPr>
                  <a:t>Upgraded EC2 instances to latest generation</a:t>
                </a:r>
                <a:endParaRPr/>
              </a:p>
              <a:p>
                <a:pPr indent="0" lvl="0" marL="0" marR="0" rtl="0" algn="l">
                  <a:lnSpc>
                    <a:spcPct val="10400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49">
                  <a:solidFill>
                    <a:srgbClr val="222222"/>
                  </a:solidFill>
                  <a:latin typeface="Inter"/>
                  <a:ea typeface="Inter"/>
                  <a:cs typeface="Inter"/>
                  <a:sym typeface="Inter"/>
                </a:endParaRPr>
              </a:p>
              <a:p>
                <a:pPr indent="0" lvl="0" marL="0" marR="0" rtl="0" algn="l">
                  <a:lnSpc>
                    <a:spcPct val="10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2150">
                    <a:solidFill>
                      <a:srgbClr val="222222"/>
                    </a:solidFill>
                    <a:latin typeface="Inter"/>
                    <a:ea typeface="Inter"/>
                    <a:cs typeface="Inter"/>
                    <a:sym typeface="Inter"/>
                  </a:rPr>
                  <a:t>(t3.medium            t4g.medium)</a:t>
                </a:r>
                <a:endParaRPr/>
              </a:p>
            </p:txBody>
          </p:sp>
        </p:grpSp>
        <p:sp>
          <p:nvSpPr>
            <p:cNvPr id="421" name="Google Shape;421;p44"/>
            <p:cNvSpPr/>
            <p:nvPr/>
          </p:nvSpPr>
          <p:spPr>
            <a:xfrm>
              <a:off x="4378170" y="5069268"/>
              <a:ext cx="266700" cy="266700"/>
            </a:xfrm>
            <a:custGeom>
              <a:rect b="b" l="l" r="r" t="t"/>
              <a:pathLst>
                <a:path extrusionOk="0" h="266700" w="266700">
                  <a:moveTo>
                    <a:pt x="0" y="133350"/>
                  </a:moveTo>
                  <a:cubicBezTo>
                    <a:pt x="0" y="59690"/>
                    <a:pt x="59690" y="0"/>
                    <a:pt x="133350" y="0"/>
                  </a:cubicBezTo>
                  <a:cubicBezTo>
                    <a:pt x="207010" y="0"/>
                    <a:pt x="266700" y="59690"/>
                    <a:pt x="266700" y="133350"/>
                  </a:cubicBezTo>
                  <a:cubicBezTo>
                    <a:pt x="266700" y="207010"/>
                    <a:pt x="207010" y="266700"/>
                    <a:pt x="133350" y="266700"/>
                  </a:cubicBezTo>
                  <a:cubicBezTo>
                    <a:pt x="59690" y="266700"/>
                    <a:pt x="0" y="206883"/>
                    <a:pt x="0" y="133350"/>
                  </a:cubicBezTo>
                  <a:close/>
                </a:path>
              </a:pathLst>
            </a:custGeom>
            <a:gradFill>
              <a:gsLst>
                <a:gs pos="0">
                  <a:srgbClr val="004AAD"/>
                </a:gs>
                <a:gs pos="100000">
                  <a:srgbClr val="CB6C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2" name="Google Shape;422;p44"/>
            <p:cNvGrpSpPr/>
            <p:nvPr/>
          </p:nvGrpSpPr>
          <p:grpSpPr>
            <a:xfrm>
              <a:off x="4835332" y="4885564"/>
              <a:ext cx="3875706" cy="833900"/>
              <a:chOff x="0" y="-57150"/>
              <a:chExt cx="3875706" cy="833900"/>
            </a:xfrm>
          </p:grpSpPr>
          <p:sp>
            <p:nvSpPr>
              <p:cNvPr id="423" name="Google Shape;423;p44"/>
              <p:cNvSpPr/>
              <p:nvPr/>
            </p:nvSpPr>
            <p:spPr>
              <a:xfrm>
                <a:off x="0" y="0"/>
                <a:ext cx="3875706" cy="776750"/>
              </a:xfrm>
              <a:custGeom>
                <a:rect b="b" l="l" r="r" t="t"/>
                <a:pathLst>
                  <a:path extrusionOk="0" h="776750" w="3875706">
                    <a:moveTo>
                      <a:pt x="0" y="0"/>
                    </a:moveTo>
                    <a:lnTo>
                      <a:pt x="3875706" y="0"/>
                    </a:lnTo>
                    <a:lnTo>
                      <a:pt x="3875706" y="776750"/>
                    </a:lnTo>
                    <a:lnTo>
                      <a:pt x="0" y="7767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>
                <a:noFill/>
              </a:ln>
            </p:spPr>
          </p:sp>
          <p:sp>
            <p:nvSpPr>
              <p:cNvPr id="424" name="Google Shape;424;p44"/>
              <p:cNvSpPr txBox="1"/>
              <p:nvPr/>
            </p:nvSpPr>
            <p:spPr>
              <a:xfrm>
                <a:off x="0" y="-57150"/>
                <a:ext cx="3875706" cy="83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40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700">
                    <a:solidFill>
                      <a:srgbClr val="222222"/>
                    </a:solidFill>
                    <a:latin typeface="Inter"/>
                    <a:ea typeface="Inter"/>
                    <a:cs typeface="Inter"/>
                    <a:sym typeface="Inter"/>
                  </a:rPr>
                  <a:t>2023-03-15</a:t>
                </a:r>
                <a:endParaRPr/>
              </a:p>
            </p:txBody>
          </p:sp>
        </p:grpSp>
        <p:grpSp>
          <p:nvGrpSpPr>
            <p:cNvPr id="425" name="Google Shape;425;p44"/>
            <p:cNvGrpSpPr/>
            <p:nvPr/>
          </p:nvGrpSpPr>
          <p:grpSpPr>
            <a:xfrm>
              <a:off x="4930173" y="5541430"/>
              <a:ext cx="5840107" cy="2211590"/>
              <a:chOff x="-263377" y="0"/>
              <a:chExt cx="5840107" cy="2211590"/>
            </a:xfrm>
          </p:grpSpPr>
          <p:sp>
            <p:nvSpPr>
              <p:cNvPr id="426" name="Google Shape;426;p44"/>
              <p:cNvSpPr/>
              <p:nvPr/>
            </p:nvSpPr>
            <p:spPr>
              <a:xfrm>
                <a:off x="0" y="0"/>
                <a:ext cx="4226774" cy="2211590"/>
              </a:xfrm>
              <a:custGeom>
                <a:rect b="b" l="l" r="r" t="t"/>
                <a:pathLst>
                  <a:path extrusionOk="0" h="2211590" w="4226774">
                    <a:moveTo>
                      <a:pt x="0" y="0"/>
                    </a:moveTo>
                    <a:lnTo>
                      <a:pt x="4226774" y="0"/>
                    </a:lnTo>
                    <a:lnTo>
                      <a:pt x="4226774" y="2211590"/>
                    </a:lnTo>
                    <a:lnTo>
                      <a:pt x="0" y="221159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>
                <a:noFill/>
              </a:ln>
            </p:spPr>
          </p:sp>
          <p:sp>
            <p:nvSpPr>
              <p:cNvPr id="427" name="Google Shape;427;p44"/>
              <p:cNvSpPr txBox="1"/>
              <p:nvPr/>
            </p:nvSpPr>
            <p:spPr>
              <a:xfrm>
                <a:off x="-263377" y="297312"/>
                <a:ext cx="5840107" cy="13776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400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349">
                    <a:solidFill>
                      <a:srgbClr val="222222"/>
                    </a:solidFill>
                    <a:latin typeface="Inter"/>
                    <a:ea typeface="Inter"/>
                    <a:cs typeface="Inter"/>
                    <a:sym typeface="Inter"/>
                  </a:rPr>
                  <a:t>Migrated RDS databases to new storage configuration</a:t>
                </a:r>
                <a:endParaRPr/>
              </a:p>
              <a:p>
                <a:pPr indent="0" lvl="0" marL="0" marR="0" rtl="0" algn="l">
                  <a:lnSpc>
                    <a:spcPct val="95189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49">
                  <a:solidFill>
                    <a:srgbClr val="222222"/>
                  </a:solidFill>
                  <a:latin typeface="Inter"/>
                  <a:ea typeface="Inter"/>
                  <a:cs typeface="Inter"/>
                  <a:sym typeface="Inter"/>
                </a:endParaRPr>
              </a:p>
              <a:p>
                <a:pPr indent="0" lvl="0" marL="0" marR="0" rtl="0" algn="l">
                  <a:lnSpc>
                    <a:spcPct val="10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2150">
                    <a:solidFill>
                      <a:srgbClr val="222222"/>
                    </a:solidFill>
                    <a:latin typeface="Inter"/>
                    <a:ea typeface="Inter"/>
                    <a:cs typeface="Inter"/>
                    <a:sym typeface="Inter"/>
                  </a:rPr>
                  <a:t>(GP2            GP3)</a:t>
                </a:r>
                <a:endParaRPr/>
              </a:p>
            </p:txBody>
          </p:sp>
        </p:grpSp>
        <p:sp>
          <p:nvSpPr>
            <p:cNvPr id="428" name="Google Shape;428;p44"/>
            <p:cNvSpPr/>
            <p:nvPr/>
          </p:nvSpPr>
          <p:spPr>
            <a:xfrm>
              <a:off x="8319582" y="544491"/>
              <a:ext cx="66616" cy="2486985"/>
            </a:xfrm>
            <a:custGeom>
              <a:rect b="b" l="l" r="r" t="t"/>
              <a:pathLst>
                <a:path extrusionOk="0" h="2486985" w="66616">
                  <a:moveTo>
                    <a:pt x="0" y="0"/>
                  </a:moveTo>
                  <a:lnTo>
                    <a:pt x="66616" y="0"/>
                  </a:lnTo>
                  <a:lnTo>
                    <a:pt x="66616" y="2486985"/>
                  </a:lnTo>
                  <a:lnTo>
                    <a:pt x="0" y="248698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29" name="Google Shape;429;p44"/>
            <p:cNvSpPr/>
            <p:nvPr/>
          </p:nvSpPr>
          <p:spPr>
            <a:xfrm>
              <a:off x="8197454" y="266871"/>
              <a:ext cx="310951" cy="310951"/>
            </a:xfrm>
            <a:custGeom>
              <a:rect b="b" l="l" r="r" t="t"/>
              <a:pathLst>
                <a:path extrusionOk="0" h="266700" w="266700">
                  <a:moveTo>
                    <a:pt x="0" y="133350"/>
                  </a:moveTo>
                  <a:cubicBezTo>
                    <a:pt x="0" y="59690"/>
                    <a:pt x="59690" y="0"/>
                    <a:pt x="133350" y="0"/>
                  </a:cubicBezTo>
                  <a:cubicBezTo>
                    <a:pt x="207010" y="0"/>
                    <a:pt x="266700" y="59690"/>
                    <a:pt x="266700" y="133350"/>
                  </a:cubicBezTo>
                  <a:cubicBezTo>
                    <a:pt x="266700" y="207010"/>
                    <a:pt x="207010" y="266700"/>
                    <a:pt x="133350" y="266700"/>
                  </a:cubicBezTo>
                  <a:cubicBezTo>
                    <a:pt x="59690" y="266700"/>
                    <a:pt x="0" y="206883"/>
                    <a:pt x="0" y="133350"/>
                  </a:cubicBezTo>
                  <a:close/>
                </a:path>
              </a:pathLst>
            </a:custGeom>
            <a:gradFill>
              <a:gsLst>
                <a:gs pos="0">
                  <a:srgbClr val="004AAD"/>
                </a:gs>
                <a:gs pos="100000">
                  <a:srgbClr val="CB6C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44"/>
            <p:cNvGrpSpPr/>
            <p:nvPr/>
          </p:nvGrpSpPr>
          <p:grpSpPr>
            <a:xfrm>
              <a:off x="8571828" y="-57150"/>
              <a:ext cx="3791906" cy="850764"/>
              <a:chOff x="0" y="-57150"/>
              <a:chExt cx="3791906" cy="850764"/>
            </a:xfrm>
          </p:grpSpPr>
          <p:sp>
            <p:nvSpPr>
              <p:cNvPr id="431" name="Google Shape;431;p44"/>
              <p:cNvSpPr/>
              <p:nvPr/>
            </p:nvSpPr>
            <p:spPr>
              <a:xfrm>
                <a:off x="0" y="0"/>
                <a:ext cx="3791906" cy="793614"/>
              </a:xfrm>
              <a:custGeom>
                <a:rect b="b" l="l" r="r" t="t"/>
                <a:pathLst>
                  <a:path extrusionOk="0" h="793614" w="3791906">
                    <a:moveTo>
                      <a:pt x="0" y="0"/>
                    </a:moveTo>
                    <a:lnTo>
                      <a:pt x="3791906" y="0"/>
                    </a:lnTo>
                    <a:lnTo>
                      <a:pt x="3791906" y="793614"/>
                    </a:lnTo>
                    <a:lnTo>
                      <a:pt x="0" y="793614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>
                <a:noFill/>
              </a:ln>
            </p:spPr>
          </p:sp>
          <p:sp>
            <p:nvSpPr>
              <p:cNvPr id="432" name="Google Shape;432;p44"/>
              <p:cNvSpPr txBox="1"/>
              <p:nvPr/>
            </p:nvSpPr>
            <p:spPr>
              <a:xfrm>
                <a:off x="0" y="-57150"/>
                <a:ext cx="3791906" cy="8507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40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700">
                    <a:solidFill>
                      <a:srgbClr val="222222"/>
                    </a:solidFill>
                    <a:latin typeface="Inter"/>
                    <a:ea typeface="Inter"/>
                    <a:cs typeface="Inter"/>
                    <a:sym typeface="Inter"/>
                  </a:rPr>
                  <a:t>2023-02-28</a:t>
                </a:r>
                <a:endParaRPr/>
              </a:p>
            </p:txBody>
          </p:sp>
        </p:grpSp>
        <p:grpSp>
          <p:nvGrpSpPr>
            <p:cNvPr id="433" name="Google Shape;433;p44"/>
            <p:cNvGrpSpPr/>
            <p:nvPr/>
          </p:nvGrpSpPr>
          <p:grpSpPr>
            <a:xfrm>
              <a:off x="8686128" y="567538"/>
              <a:ext cx="5746417" cy="1884642"/>
              <a:chOff x="0" y="0"/>
              <a:chExt cx="5746417" cy="1884642"/>
            </a:xfrm>
          </p:grpSpPr>
          <p:sp>
            <p:nvSpPr>
              <p:cNvPr id="434" name="Google Shape;434;p44"/>
              <p:cNvSpPr/>
              <p:nvPr/>
            </p:nvSpPr>
            <p:spPr>
              <a:xfrm>
                <a:off x="0" y="0"/>
                <a:ext cx="5746417" cy="1884642"/>
              </a:xfrm>
              <a:custGeom>
                <a:rect b="b" l="l" r="r" t="t"/>
                <a:pathLst>
                  <a:path extrusionOk="0" h="1884642" w="5746417">
                    <a:moveTo>
                      <a:pt x="0" y="0"/>
                    </a:moveTo>
                    <a:lnTo>
                      <a:pt x="5746417" y="0"/>
                    </a:lnTo>
                    <a:lnTo>
                      <a:pt x="5746417" y="1884642"/>
                    </a:lnTo>
                    <a:lnTo>
                      <a:pt x="0" y="1884642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>
                <a:noFill/>
              </a:ln>
            </p:spPr>
          </p:sp>
          <p:sp>
            <p:nvSpPr>
              <p:cNvPr id="435" name="Google Shape;435;p44"/>
              <p:cNvSpPr txBox="1"/>
              <p:nvPr/>
            </p:nvSpPr>
            <p:spPr>
              <a:xfrm>
                <a:off x="0" y="28575"/>
                <a:ext cx="5746417" cy="18560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400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349">
                    <a:solidFill>
                      <a:srgbClr val="222222"/>
                    </a:solidFill>
                    <a:latin typeface="Inter"/>
                    <a:ea typeface="Inter"/>
                    <a:cs typeface="Inter"/>
                    <a:sym typeface="Inter"/>
                  </a:rPr>
                  <a:t>Enabled AWS Config monitoring for all resources</a:t>
                </a:r>
                <a:endParaRPr/>
              </a:p>
              <a:p>
                <a:pPr indent="0" lvl="0" marL="0" marR="0" rtl="0" algn="l">
                  <a:lnSpc>
                    <a:spcPct val="95189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49">
                  <a:solidFill>
                    <a:srgbClr val="222222"/>
                  </a:solidFill>
                  <a:latin typeface="Inter"/>
                  <a:ea typeface="Inter"/>
                  <a:cs typeface="Inter"/>
                  <a:sym typeface="Inter"/>
                </a:endParaRPr>
              </a:p>
              <a:p>
                <a:pPr indent="0" lvl="0" marL="0" marR="0" rtl="0" algn="l">
                  <a:lnSpc>
                    <a:spcPct val="10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2150">
                    <a:solidFill>
                      <a:srgbClr val="222222"/>
                    </a:solidFill>
                    <a:latin typeface="Inter"/>
                    <a:ea typeface="Inter"/>
                    <a:cs typeface="Inter"/>
                    <a:sym typeface="Inter"/>
                  </a:rPr>
                  <a:t>(None            Comprehensive)</a:t>
                </a:r>
                <a:endParaRPr/>
              </a:p>
            </p:txBody>
          </p:sp>
        </p:grpSp>
        <p:sp>
          <p:nvSpPr>
            <p:cNvPr id="436" name="Google Shape;436;p44"/>
            <p:cNvSpPr/>
            <p:nvPr/>
          </p:nvSpPr>
          <p:spPr>
            <a:xfrm>
              <a:off x="12016500" y="5069268"/>
              <a:ext cx="266700" cy="266700"/>
            </a:xfrm>
            <a:custGeom>
              <a:rect b="b" l="l" r="r" t="t"/>
              <a:pathLst>
                <a:path extrusionOk="0" h="266700" w="266700">
                  <a:moveTo>
                    <a:pt x="0" y="133350"/>
                  </a:moveTo>
                  <a:cubicBezTo>
                    <a:pt x="0" y="59690"/>
                    <a:pt x="59690" y="0"/>
                    <a:pt x="133350" y="0"/>
                  </a:cubicBezTo>
                  <a:cubicBezTo>
                    <a:pt x="207010" y="0"/>
                    <a:pt x="266700" y="59690"/>
                    <a:pt x="266700" y="133350"/>
                  </a:cubicBezTo>
                  <a:cubicBezTo>
                    <a:pt x="266700" y="207010"/>
                    <a:pt x="207010" y="266700"/>
                    <a:pt x="133350" y="266700"/>
                  </a:cubicBezTo>
                  <a:cubicBezTo>
                    <a:pt x="59690" y="266700"/>
                    <a:pt x="0" y="206883"/>
                    <a:pt x="0" y="133350"/>
                  </a:cubicBezTo>
                  <a:close/>
                </a:path>
              </a:pathLst>
            </a:custGeom>
            <a:gradFill>
              <a:gsLst>
                <a:gs pos="0">
                  <a:srgbClr val="004AAD"/>
                </a:gs>
                <a:gs pos="100000">
                  <a:srgbClr val="CB6C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7" name="Google Shape;437;p44"/>
            <p:cNvGrpSpPr/>
            <p:nvPr/>
          </p:nvGrpSpPr>
          <p:grpSpPr>
            <a:xfrm>
              <a:off x="12473742" y="4885564"/>
              <a:ext cx="3917606" cy="833900"/>
              <a:chOff x="0" y="-57150"/>
              <a:chExt cx="3917606" cy="833900"/>
            </a:xfrm>
          </p:grpSpPr>
          <p:sp>
            <p:nvSpPr>
              <p:cNvPr id="438" name="Google Shape;438;p44"/>
              <p:cNvSpPr/>
              <p:nvPr/>
            </p:nvSpPr>
            <p:spPr>
              <a:xfrm>
                <a:off x="0" y="0"/>
                <a:ext cx="3917606" cy="776750"/>
              </a:xfrm>
              <a:custGeom>
                <a:rect b="b" l="l" r="r" t="t"/>
                <a:pathLst>
                  <a:path extrusionOk="0" h="776750" w="3917606">
                    <a:moveTo>
                      <a:pt x="0" y="0"/>
                    </a:moveTo>
                    <a:lnTo>
                      <a:pt x="3917606" y="0"/>
                    </a:lnTo>
                    <a:lnTo>
                      <a:pt x="3917606" y="776750"/>
                    </a:lnTo>
                    <a:lnTo>
                      <a:pt x="0" y="7767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>
                <a:noFill/>
              </a:ln>
            </p:spPr>
          </p:sp>
          <p:sp>
            <p:nvSpPr>
              <p:cNvPr id="439" name="Google Shape;439;p44"/>
              <p:cNvSpPr txBox="1"/>
              <p:nvPr/>
            </p:nvSpPr>
            <p:spPr>
              <a:xfrm>
                <a:off x="0" y="-57150"/>
                <a:ext cx="3917606" cy="83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40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700">
                    <a:solidFill>
                      <a:srgbClr val="222222"/>
                    </a:solidFill>
                    <a:latin typeface="Inter"/>
                    <a:ea typeface="Inter"/>
                    <a:cs typeface="Inter"/>
                    <a:sym typeface="Inter"/>
                  </a:rPr>
                  <a:t>2023-01-20</a:t>
                </a:r>
                <a:endParaRPr/>
              </a:p>
            </p:txBody>
          </p:sp>
        </p:grpSp>
        <p:grpSp>
          <p:nvGrpSpPr>
            <p:cNvPr id="440" name="Google Shape;440;p44"/>
            <p:cNvGrpSpPr/>
            <p:nvPr/>
          </p:nvGrpSpPr>
          <p:grpSpPr>
            <a:xfrm>
              <a:off x="12719592" y="5776615"/>
              <a:ext cx="8007644" cy="1931640"/>
              <a:chOff x="-1" y="190420"/>
              <a:chExt cx="8007644" cy="1931640"/>
            </a:xfrm>
          </p:grpSpPr>
          <p:sp>
            <p:nvSpPr>
              <p:cNvPr id="441" name="Google Shape;441;p44"/>
              <p:cNvSpPr/>
              <p:nvPr/>
            </p:nvSpPr>
            <p:spPr>
              <a:xfrm>
                <a:off x="-1" y="1339136"/>
                <a:ext cx="7730138" cy="782924"/>
              </a:xfrm>
              <a:custGeom>
                <a:rect b="b" l="l" r="r" t="t"/>
                <a:pathLst>
                  <a:path extrusionOk="0" h="2122060" w="5871475">
                    <a:moveTo>
                      <a:pt x="0" y="0"/>
                    </a:moveTo>
                    <a:lnTo>
                      <a:pt x="5871475" y="0"/>
                    </a:lnTo>
                    <a:lnTo>
                      <a:pt x="5871475" y="2122060"/>
                    </a:lnTo>
                    <a:lnTo>
                      <a:pt x="0" y="212206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>
                <a:noFill/>
              </a:ln>
            </p:spPr>
          </p:sp>
          <p:sp>
            <p:nvSpPr>
              <p:cNvPr id="442" name="Google Shape;442;p44"/>
              <p:cNvSpPr txBox="1"/>
              <p:nvPr/>
            </p:nvSpPr>
            <p:spPr>
              <a:xfrm>
                <a:off x="0" y="190420"/>
                <a:ext cx="8007643" cy="19316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400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349">
                    <a:solidFill>
                      <a:srgbClr val="222222"/>
                    </a:solidFill>
                    <a:latin typeface="Inter"/>
                    <a:ea typeface="Inter"/>
                    <a:cs typeface="Inter"/>
                    <a:sym typeface="Inter"/>
                  </a:rPr>
                  <a:t>Implemented AWS CloudTrail for all AWS service activity</a:t>
                </a:r>
                <a:endParaRPr/>
              </a:p>
              <a:p>
                <a:pPr indent="0" lvl="0" marL="0" marR="0" rtl="0" algn="l">
                  <a:lnSpc>
                    <a:spcPct val="10400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49">
                  <a:solidFill>
                    <a:srgbClr val="222222"/>
                  </a:solidFill>
                  <a:latin typeface="Inter"/>
                  <a:ea typeface="Inter"/>
                  <a:cs typeface="Inter"/>
                  <a:sym typeface="Inter"/>
                </a:endParaRPr>
              </a:p>
              <a:p>
                <a:pPr indent="0" lvl="0" marL="0" marR="0" rtl="0" algn="l">
                  <a:lnSpc>
                    <a:spcPct val="10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2150">
                    <a:solidFill>
                      <a:srgbClr val="222222"/>
                    </a:solidFill>
                    <a:latin typeface="Inter"/>
                    <a:ea typeface="Inter"/>
                    <a:cs typeface="Inter"/>
                    <a:sym typeface="Inter"/>
                  </a:rPr>
                  <a:t>(Basic             Management Events)</a:t>
                </a:r>
                <a:endParaRPr/>
              </a:p>
            </p:txBody>
          </p:sp>
        </p:grpSp>
        <p:grpSp>
          <p:nvGrpSpPr>
            <p:cNvPr id="443" name="Google Shape;443;p44"/>
            <p:cNvGrpSpPr/>
            <p:nvPr/>
          </p:nvGrpSpPr>
          <p:grpSpPr>
            <a:xfrm>
              <a:off x="15478193" y="-40286"/>
              <a:ext cx="3435760" cy="833900"/>
              <a:chOff x="0" y="-57150"/>
              <a:chExt cx="3435760" cy="833900"/>
            </a:xfrm>
          </p:grpSpPr>
          <p:sp>
            <p:nvSpPr>
              <p:cNvPr id="444" name="Google Shape;444;p44"/>
              <p:cNvSpPr/>
              <p:nvPr/>
            </p:nvSpPr>
            <p:spPr>
              <a:xfrm>
                <a:off x="0" y="0"/>
                <a:ext cx="3435760" cy="776750"/>
              </a:xfrm>
              <a:custGeom>
                <a:rect b="b" l="l" r="r" t="t"/>
                <a:pathLst>
                  <a:path extrusionOk="0" h="776750" w="3435760">
                    <a:moveTo>
                      <a:pt x="0" y="0"/>
                    </a:moveTo>
                    <a:lnTo>
                      <a:pt x="3435760" y="0"/>
                    </a:lnTo>
                    <a:lnTo>
                      <a:pt x="3435760" y="776750"/>
                    </a:lnTo>
                    <a:lnTo>
                      <a:pt x="0" y="7767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>
                <a:noFill/>
              </a:ln>
            </p:spPr>
          </p:sp>
          <p:sp>
            <p:nvSpPr>
              <p:cNvPr id="445" name="Google Shape;445;p44"/>
              <p:cNvSpPr txBox="1"/>
              <p:nvPr/>
            </p:nvSpPr>
            <p:spPr>
              <a:xfrm>
                <a:off x="0" y="-57150"/>
                <a:ext cx="3435760" cy="83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40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700">
                    <a:solidFill>
                      <a:srgbClr val="222222"/>
                    </a:solidFill>
                    <a:latin typeface="Inter"/>
                    <a:ea typeface="Inter"/>
                    <a:cs typeface="Inter"/>
                    <a:sym typeface="Inter"/>
                  </a:rPr>
                  <a:t>2022-12-10</a:t>
                </a:r>
                <a:endParaRPr/>
              </a:p>
            </p:txBody>
          </p:sp>
        </p:grpSp>
        <p:grpSp>
          <p:nvGrpSpPr>
            <p:cNvPr id="446" name="Google Shape;446;p44"/>
            <p:cNvGrpSpPr/>
            <p:nvPr/>
          </p:nvGrpSpPr>
          <p:grpSpPr>
            <a:xfrm>
              <a:off x="15433776" y="692469"/>
              <a:ext cx="5293461" cy="1996438"/>
              <a:chOff x="0" y="0"/>
              <a:chExt cx="5293461" cy="1996438"/>
            </a:xfrm>
          </p:grpSpPr>
          <p:sp>
            <p:nvSpPr>
              <p:cNvPr id="447" name="Google Shape;447;p44"/>
              <p:cNvSpPr/>
              <p:nvPr/>
            </p:nvSpPr>
            <p:spPr>
              <a:xfrm>
                <a:off x="0" y="0"/>
                <a:ext cx="5293461" cy="1996438"/>
              </a:xfrm>
              <a:custGeom>
                <a:rect b="b" l="l" r="r" t="t"/>
                <a:pathLst>
                  <a:path extrusionOk="0" h="1996438" w="5293461">
                    <a:moveTo>
                      <a:pt x="0" y="0"/>
                    </a:moveTo>
                    <a:lnTo>
                      <a:pt x="5293461" y="0"/>
                    </a:lnTo>
                    <a:lnTo>
                      <a:pt x="5293461" y="1996438"/>
                    </a:lnTo>
                    <a:lnTo>
                      <a:pt x="0" y="199643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>
                <a:noFill/>
              </a:ln>
            </p:spPr>
          </p:sp>
          <p:sp>
            <p:nvSpPr>
              <p:cNvPr id="448" name="Google Shape;448;p44"/>
              <p:cNvSpPr txBox="1"/>
              <p:nvPr/>
            </p:nvSpPr>
            <p:spPr>
              <a:xfrm>
                <a:off x="0" y="28575"/>
                <a:ext cx="5293461" cy="19678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400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349">
                    <a:solidFill>
                      <a:srgbClr val="222222"/>
                    </a:solidFill>
                    <a:latin typeface="Inter"/>
                    <a:ea typeface="Inter"/>
                    <a:cs typeface="Inter"/>
                    <a:sym typeface="Inter"/>
                  </a:rPr>
                  <a:t>Rolled out new backup policies for EC2 and RDS</a:t>
                </a:r>
                <a:endParaRPr/>
              </a:p>
              <a:p>
                <a:pPr indent="0" lvl="0" marL="0" marR="0" rtl="0" algn="l">
                  <a:lnSpc>
                    <a:spcPct val="9957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49">
                  <a:solidFill>
                    <a:srgbClr val="222222"/>
                  </a:solidFill>
                  <a:latin typeface="Inter"/>
                  <a:ea typeface="Inter"/>
                  <a:cs typeface="Inter"/>
                  <a:sym typeface="Inter"/>
                </a:endParaRPr>
              </a:p>
              <a:p>
                <a:pPr indent="0" lvl="0" marL="0" marR="0" rtl="0" algn="l">
                  <a:lnSpc>
                    <a:spcPct val="10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50">
                    <a:solidFill>
                      <a:srgbClr val="222222"/>
                    </a:solidFill>
                    <a:latin typeface="Inter"/>
                    <a:ea typeface="Inter"/>
                    <a:cs typeface="Inter"/>
                    <a:sym typeface="Inter"/>
                  </a:rPr>
                  <a:t>(</a:t>
                </a:r>
                <a:r>
                  <a:rPr i="1" lang="en-US" sz="2150">
                    <a:solidFill>
                      <a:srgbClr val="222222"/>
                    </a:solidFill>
                    <a:latin typeface="Inter"/>
                    <a:ea typeface="Inter"/>
                    <a:cs typeface="Inter"/>
                    <a:sym typeface="Inter"/>
                  </a:rPr>
                  <a:t>Daily</a:t>
                </a:r>
                <a:r>
                  <a:rPr lang="en-US" sz="2150">
                    <a:solidFill>
                      <a:srgbClr val="222222"/>
                    </a:solidFill>
                    <a:latin typeface="Inter"/>
                    <a:ea typeface="Inter"/>
                    <a:cs typeface="Inter"/>
                    <a:sym typeface="Inter"/>
                  </a:rPr>
                  <a:t>      </a:t>
                </a:r>
                <a:r>
                  <a:rPr i="1" lang="en-US" sz="2150">
                    <a:solidFill>
                      <a:srgbClr val="222222"/>
                    </a:solidFill>
                    <a:latin typeface="Inter"/>
                    <a:ea typeface="Inter"/>
                    <a:cs typeface="Inter"/>
                    <a:sym typeface="Inter"/>
                  </a:rPr>
                  <a:t>      Weekly+Monthly)</a:t>
                </a:r>
                <a:endParaRPr/>
              </a:p>
            </p:txBody>
          </p:sp>
        </p:grpSp>
        <p:sp>
          <p:nvSpPr>
            <p:cNvPr id="449" name="Google Shape;449;p44"/>
            <p:cNvSpPr/>
            <p:nvPr/>
          </p:nvSpPr>
          <p:spPr>
            <a:xfrm>
              <a:off x="15224240" y="926930"/>
              <a:ext cx="57136" cy="2133066"/>
            </a:xfrm>
            <a:custGeom>
              <a:rect b="b" l="l" r="r" t="t"/>
              <a:pathLst>
                <a:path extrusionOk="0" h="2133066" w="57136">
                  <a:moveTo>
                    <a:pt x="0" y="0"/>
                  </a:moveTo>
                  <a:lnTo>
                    <a:pt x="57136" y="0"/>
                  </a:lnTo>
                  <a:lnTo>
                    <a:pt x="57136" y="2133066"/>
                  </a:lnTo>
                  <a:lnTo>
                    <a:pt x="0" y="213306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50" name="Google Shape;450;p44"/>
            <p:cNvSpPr/>
            <p:nvPr/>
          </p:nvSpPr>
          <p:spPr>
            <a:xfrm>
              <a:off x="15062356" y="2779128"/>
              <a:ext cx="380904" cy="380904"/>
            </a:xfrm>
            <a:custGeom>
              <a:rect b="b" l="l" r="r" t="t"/>
              <a:pathLst>
                <a:path extrusionOk="0" h="380904" w="380904">
                  <a:moveTo>
                    <a:pt x="0" y="0"/>
                  </a:moveTo>
                  <a:lnTo>
                    <a:pt x="380904" y="0"/>
                  </a:lnTo>
                  <a:lnTo>
                    <a:pt x="380904" y="380904"/>
                  </a:lnTo>
                  <a:lnTo>
                    <a:pt x="0" y="38090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51" name="Google Shape;451;p44"/>
            <p:cNvSpPr/>
            <p:nvPr/>
          </p:nvSpPr>
          <p:spPr>
            <a:xfrm>
              <a:off x="15148059" y="378626"/>
              <a:ext cx="266700" cy="266700"/>
            </a:xfrm>
            <a:custGeom>
              <a:rect b="b" l="l" r="r" t="t"/>
              <a:pathLst>
                <a:path extrusionOk="0" h="266700" w="266700">
                  <a:moveTo>
                    <a:pt x="0" y="133350"/>
                  </a:moveTo>
                  <a:cubicBezTo>
                    <a:pt x="0" y="59690"/>
                    <a:pt x="59690" y="0"/>
                    <a:pt x="133350" y="0"/>
                  </a:cubicBezTo>
                  <a:cubicBezTo>
                    <a:pt x="207010" y="0"/>
                    <a:pt x="266700" y="59690"/>
                    <a:pt x="266700" y="133350"/>
                  </a:cubicBezTo>
                  <a:cubicBezTo>
                    <a:pt x="266700" y="207010"/>
                    <a:pt x="207010" y="266700"/>
                    <a:pt x="133350" y="266700"/>
                  </a:cubicBezTo>
                  <a:cubicBezTo>
                    <a:pt x="59690" y="266700"/>
                    <a:pt x="0" y="206883"/>
                    <a:pt x="0" y="133350"/>
                  </a:cubicBezTo>
                  <a:close/>
                </a:path>
              </a:pathLst>
            </a:custGeom>
            <a:gradFill>
              <a:gsLst>
                <a:gs pos="0">
                  <a:srgbClr val="004AAD"/>
                </a:gs>
                <a:gs pos="100000">
                  <a:srgbClr val="CB6C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52" name="Google Shape;452;p44"/>
            <p:cNvCxnSpPr/>
            <p:nvPr/>
          </p:nvCxnSpPr>
          <p:spPr>
            <a:xfrm flipH="1" rot="10800000">
              <a:off x="31" y="2963220"/>
              <a:ext cx="18109170" cy="25400"/>
            </a:xfrm>
            <a:prstGeom prst="straightConnector1">
              <a:avLst/>
            </a:prstGeom>
            <a:noFill/>
            <a:ln cap="flat" cmpd="sng" w="4440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453" name="Google Shape;453;p44"/>
            <p:cNvSpPr/>
            <p:nvPr/>
          </p:nvSpPr>
          <p:spPr>
            <a:xfrm>
              <a:off x="489151" y="2817218"/>
              <a:ext cx="361860" cy="380904"/>
            </a:xfrm>
            <a:custGeom>
              <a:rect b="b" l="l" r="r" t="t"/>
              <a:pathLst>
                <a:path extrusionOk="0" h="380904" w="361860">
                  <a:moveTo>
                    <a:pt x="0" y="0"/>
                  </a:moveTo>
                  <a:lnTo>
                    <a:pt x="361860" y="0"/>
                  </a:lnTo>
                  <a:lnTo>
                    <a:pt x="361860" y="380904"/>
                  </a:lnTo>
                  <a:lnTo>
                    <a:pt x="0" y="38090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grpSp>
          <p:nvGrpSpPr>
            <p:cNvPr id="454" name="Google Shape;454;p44"/>
            <p:cNvGrpSpPr/>
            <p:nvPr/>
          </p:nvGrpSpPr>
          <p:grpSpPr>
            <a:xfrm>
              <a:off x="3055314" y="1670601"/>
              <a:ext cx="936733" cy="575069"/>
              <a:chOff x="-65540" y="-171224"/>
              <a:chExt cx="935308" cy="574194"/>
            </a:xfrm>
          </p:grpSpPr>
          <p:sp>
            <p:nvSpPr>
              <p:cNvPr id="455" name="Google Shape;455;p44"/>
              <p:cNvSpPr/>
              <p:nvPr/>
            </p:nvSpPr>
            <p:spPr>
              <a:xfrm>
                <a:off x="-65540" y="-171224"/>
                <a:ext cx="935308" cy="574194"/>
              </a:xfrm>
              <a:custGeom>
                <a:rect b="b" l="l" r="r" t="t"/>
                <a:pathLst>
                  <a:path extrusionOk="0" h="574194" w="935308">
                    <a:moveTo>
                      <a:pt x="935308" y="287097"/>
                    </a:moveTo>
                    <a:lnTo>
                      <a:pt x="528908" y="0"/>
                    </a:lnTo>
                    <a:lnTo>
                      <a:pt x="528908" y="203200"/>
                    </a:lnTo>
                    <a:lnTo>
                      <a:pt x="0" y="203200"/>
                    </a:lnTo>
                    <a:lnTo>
                      <a:pt x="0" y="370994"/>
                    </a:lnTo>
                    <a:lnTo>
                      <a:pt x="528908" y="370994"/>
                    </a:lnTo>
                    <a:lnTo>
                      <a:pt x="528908" y="574194"/>
                    </a:lnTo>
                    <a:lnTo>
                      <a:pt x="935308" y="287097"/>
                    </a:lnTo>
                    <a:close/>
                  </a:path>
                </a:pathLst>
              </a:custGeom>
              <a:solidFill>
                <a:srgbClr val="8557A1"/>
              </a:solidFill>
              <a:ln>
                <a:noFill/>
              </a:ln>
            </p:spPr>
          </p:sp>
          <p:sp>
            <p:nvSpPr>
              <p:cNvPr id="456" name="Google Shape;456;p44"/>
              <p:cNvSpPr txBox="1"/>
              <p:nvPr/>
            </p:nvSpPr>
            <p:spPr>
              <a:xfrm>
                <a:off x="0" y="250825"/>
                <a:ext cx="833708" cy="1201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3550" lIns="43550" spcFirstLastPara="1" rIns="43550" wrap="square" tIns="43550">
                <a:noAutofit/>
              </a:bodyPr>
              <a:lstStyle/>
              <a:p>
                <a:pPr indent="0" lvl="0" marL="0" marR="0" rtl="0" algn="ctr">
                  <a:lnSpc>
                    <a:spcPct val="1359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7" name="Google Shape;457;p44"/>
            <p:cNvGrpSpPr/>
            <p:nvPr/>
          </p:nvGrpSpPr>
          <p:grpSpPr>
            <a:xfrm>
              <a:off x="9833546" y="1606562"/>
              <a:ext cx="960429" cy="607084"/>
              <a:chOff x="0" y="-235166"/>
              <a:chExt cx="958968" cy="606160"/>
            </a:xfrm>
          </p:grpSpPr>
          <p:sp>
            <p:nvSpPr>
              <p:cNvPr id="458" name="Google Shape;458;p44"/>
              <p:cNvSpPr/>
              <p:nvPr/>
            </p:nvSpPr>
            <p:spPr>
              <a:xfrm>
                <a:off x="23660" y="-235166"/>
                <a:ext cx="935308" cy="574194"/>
              </a:xfrm>
              <a:custGeom>
                <a:rect b="b" l="l" r="r" t="t"/>
                <a:pathLst>
                  <a:path extrusionOk="0" h="574194" w="935308">
                    <a:moveTo>
                      <a:pt x="935308" y="287097"/>
                    </a:moveTo>
                    <a:lnTo>
                      <a:pt x="528908" y="0"/>
                    </a:lnTo>
                    <a:lnTo>
                      <a:pt x="528908" y="203200"/>
                    </a:lnTo>
                    <a:lnTo>
                      <a:pt x="0" y="203200"/>
                    </a:lnTo>
                    <a:lnTo>
                      <a:pt x="0" y="370994"/>
                    </a:lnTo>
                    <a:lnTo>
                      <a:pt x="528908" y="370994"/>
                    </a:lnTo>
                    <a:lnTo>
                      <a:pt x="528908" y="574194"/>
                    </a:lnTo>
                    <a:lnTo>
                      <a:pt x="935308" y="287097"/>
                    </a:lnTo>
                    <a:close/>
                  </a:path>
                </a:pathLst>
              </a:custGeom>
              <a:solidFill>
                <a:srgbClr val="8557A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b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endParaRPr/>
              </a:p>
            </p:txBody>
          </p:sp>
          <p:sp>
            <p:nvSpPr>
              <p:cNvPr id="459" name="Google Shape;459;p44"/>
              <p:cNvSpPr txBox="1"/>
              <p:nvPr/>
            </p:nvSpPr>
            <p:spPr>
              <a:xfrm>
                <a:off x="0" y="250825"/>
                <a:ext cx="833708" cy="1201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3550" lIns="43550" spcFirstLastPara="1" rIns="43550" wrap="square" tIns="43550">
                <a:noAutofit/>
              </a:bodyPr>
              <a:lstStyle/>
              <a:p>
                <a:pPr indent="0" lvl="0" marL="0" marR="0" rtl="0" algn="ctr">
                  <a:lnSpc>
                    <a:spcPct val="1359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60" name="Google Shape;460;p44"/>
          <p:cNvSpPr/>
          <p:nvPr/>
        </p:nvSpPr>
        <p:spPr>
          <a:xfrm>
            <a:off x="13798661" y="4312817"/>
            <a:ext cx="702550" cy="431302"/>
          </a:xfrm>
          <a:custGeom>
            <a:rect b="b" l="l" r="r" t="t"/>
            <a:pathLst>
              <a:path extrusionOk="0" h="574194" w="935308">
                <a:moveTo>
                  <a:pt x="935308" y="287097"/>
                </a:moveTo>
                <a:lnTo>
                  <a:pt x="528908" y="0"/>
                </a:lnTo>
                <a:lnTo>
                  <a:pt x="528908" y="203200"/>
                </a:lnTo>
                <a:lnTo>
                  <a:pt x="0" y="203200"/>
                </a:lnTo>
                <a:lnTo>
                  <a:pt x="0" y="370994"/>
                </a:lnTo>
                <a:lnTo>
                  <a:pt x="528908" y="370994"/>
                </a:lnTo>
                <a:lnTo>
                  <a:pt x="528908" y="574194"/>
                </a:lnTo>
                <a:lnTo>
                  <a:pt x="935308" y="287097"/>
                </a:lnTo>
                <a:close/>
              </a:path>
            </a:pathLst>
          </a:custGeom>
          <a:solidFill>
            <a:srgbClr val="8557A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461" name="Google Shape;461;p44"/>
          <p:cNvSpPr/>
          <p:nvPr/>
        </p:nvSpPr>
        <p:spPr>
          <a:xfrm>
            <a:off x="5839477" y="8131106"/>
            <a:ext cx="702550" cy="431302"/>
          </a:xfrm>
          <a:custGeom>
            <a:rect b="b" l="l" r="r" t="t"/>
            <a:pathLst>
              <a:path extrusionOk="0" h="574194" w="935308">
                <a:moveTo>
                  <a:pt x="935308" y="287097"/>
                </a:moveTo>
                <a:lnTo>
                  <a:pt x="528908" y="0"/>
                </a:lnTo>
                <a:lnTo>
                  <a:pt x="528908" y="203200"/>
                </a:lnTo>
                <a:lnTo>
                  <a:pt x="0" y="203200"/>
                </a:lnTo>
                <a:lnTo>
                  <a:pt x="0" y="370994"/>
                </a:lnTo>
                <a:lnTo>
                  <a:pt x="528908" y="370994"/>
                </a:lnTo>
                <a:lnTo>
                  <a:pt x="528908" y="574194"/>
                </a:lnTo>
                <a:lnTo>
                  <a:pt x="935308" y="287097"/>
                </a:lnTo>
                <a:close/>
              </a:path>
            </a:pathLst>
          </a:custGeom>
          <a:solidFill>
            <a:srgbClr val="8557A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462" name="Google Shape;462;p44"/>
          <p:cNvSpPr/>
          <p:nvPr/>
        </p:nvSpPr>
        <p:spPr>
          <a:xfrm>
            <a:off x="11844420" y="8131106"/>
            <a:ext cx="702550" cy="431302"/>
          </a:xfrm>
          <a:custGeom>
            <a:rect b="b" l="l" r="r" t="t"/>
            <a:pathLst>
              <a:path extrusionOk="0" h="574194" w="935308">
                <a:moveTo>
                  <a:pt x="935308" y="287097"/>
                </a:moveTo>
                <a:lnTo>
                  <a:pt x="528908" y="0"/>
                </a:lnTo>
                <a:lnTo>
                  <a:pt x="528908" y="203200"/>
                </a:lnTo>
                <a:lnTo>
                  <a:pt x="0" y="203200"/>
                </a:lnTo>
                <a:lnTo>
                  <a:pt x="0" y="370994"/>
                </a:lnTo>
                <a:lnTo>
                  <a:pt x="528908" y="370994"/>
                </a:lnTo>
                <a:lnTo>
                  <a:pt x="528908" y="574194"/>
                </a:lnTo>
                <a:lnTo>
                  <a:pt x="935308" y="287097"/>
                </a:lnTo>
                <a:close/>
              </a:path>
            </a:pathLst>
          </a:custGeom>
          <a:solidFill>
            <a:srgbClr val="8557A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5"/>
          <p:cNvSpPr/>
          <p:nvPr/>
        </p:nvSpPr>
        <p:spPr>
          <a:xfrm>
            <a:off x="0" y="1440000"/>
            <a:ext cx="99600" cy="8860200"/>
          </a:xfrm>
          <a:prstGeom prst="rect">
            <a:avLst/>
          </a:prstGeom>
          <a:solidFill>
            <a:srgbClr val="4BC8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45"/>
          <p:cNvSpPr/>
          <p:nvPr/>
        </p:nvSpPr>
        <p:spPr>
          <a:xfrm>
            <a:off x="0" y="0"/>
            <a:ext cx="99600" cy="1440000"/>
          </a:xfrm>
          <a:prstGeom prst="rect">
            <a:avLst/>
          </a:prstGeom>
          <a:solidFill>
            <a:srgbClr val="EF33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45"/>
          <p:cNvSpPr txBox="1"/>
          <p:nvPr/>
        </p:nvSpPr>
        <p:spPr>
          <a:xfrm>
            <a:off x="7318884" y="566572"/>
            <a:ext cx="5816286" cy="62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3399"/>
                </a:solidFill>
                <a:latin typeface="Arial"/>
                <a:ea typeface="Arial"/>
                <a:cs typeface="Arial"/>
                <a:sym typeface="Arial"/>
              </a:rPr>
              <a:t>Patch Recommendations</a:t>
            </a:r>
            <a:endParaRPr b="1" sz="2800">
              <a:solidFill>
                <a:srgbClr val="FF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0" name="Google Shape;470;p45"/>
          <p:cNvGrpSpPr/>
          <p:nvPr/>
        </p:nvGrpSpPr>
        <p:grpSpPr>
          <a:xfrm>
            <a:off x="2194544" y="1439998"/>
            <a:ext cx="5937539" cy="2572393"/>
            <a:chOff x="0" y="0"/>
            <a:chExt cx="7916718" cy="3429857"/>
          </a:xfrm>
        </p:grpSpPr>
        <p:sp>
          <p:nvSpPr>
            <p:cNvPr id="471" name="Google Shape;471;p45"/>
            <p:cNvSpPr/>
            <p:nvPr/>
          </p:nvSpPr>
          <p:spPr>
            <a:xfrm>
              <a:off x="0" y="0"/>
              <a:ext cx="7916718" cy="3429857"/>
            </a:xfrm>
            <a:custGeom>
              <a:rect b="b" l="l" r="r" t="t"/>
              <a:pathLst>
                <a:path extrusionOk="0" h="3429857" w="7916718">
                  <a:moveTo>
                    <a:pt x="0" y="0"/>
                  </a:moveTo>
                  <a:lnTo>
                    <a:pt x="7916718" y="0"/>
                  </a:lnTo>
                  <a:lnTo>
                    <a:pt x="7916718" y="3429857"/>
                  </a:lnTo>
                  <a:lnTo>
                    <a:pt x="0" y="342985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-2469" r="-2468" t="0"/>
              </a:stretch>
            </a:blipFill>
            <a:ln>
              <a:noFill/>
            </a:ln>
          </p:spPr>
        </p:sp>
        <p:sp>
          <p:nvSpPr>
            <p:cNvPr id="472" name="Google Shape;472;p45"/>
            <p:cNvSpPr txBox="1"/>
            <p:nvPr/>
          </p:nvSpPr>
          <p:spPr>
            <a:xfrm>
              <a:off x="228137" y="433032"/>
              <a:ext cx="7460445" cy="20590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996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72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Migrate EC2 instances to latest generation</a:t>
              </a:r>
              <a:endParaRPr/>
            </a:p>
            <a:p>
              <a:pPr indent="0" lvl="0" marL="0" marR="0" rtl="0" algn="ctr">
                <a:lnSpc>
                  <a:spcPct val="13996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72">
                  <a:solidFill>
                    <a:srgbClr val="000000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Upgrading to the latest EC2 instance types can provide significant performance improvements and cost savings.</a:t>
              </a:r>
              <a:endParaRPr/>
            </a:p>
          </p:txBody>
        </p:sp>
      </p:grpSp>
      <p:grpSp>
        <p:nvGrpSpPr>
          <p:cNvPr id="473" name="Google Shape;473;p45"/>
          <p:cNvGrpSpPr/>
          <p:nvPr/>
        </p:nvGrpSpPr>
        <p:grpSpPr>
          <a:xfrm>
            <a:off x="10227027" y="1439999"/>
            <a:ext cx="6259613" cy="2595479"/>
            <a:chOff x="0" y="0"/>
            <a:chExt cx="8346151" cy="3460639"/>
          </a:xfrm>
        </p:grpSpPr>
        <p:sp>
          <p:nvSpPr>
            <p:cNvPr id="474" name="Google Shape;474;p45"/>
            <p:cNvSpPr/>
            <p:nvPr/>
          </p:nvSpPr>
          <p:spPr>
            <a:xfrm>
              <a:off x="0" y="0"/>
              <a:ext cx="8346151" cy="3460639"/>
            </a:xfrm>
            <a:custGeom>
              <a:rect b="b" l="l" r="r" t="t"/>
              <a:pathLst>
                <a:path extrusionOk="0" h="3460639" w="8346151">
                  <a:moveTo>
                    <a:pt x="0" y="0"/>
                  </a:moveTo>
                  <a:lnTo>
                    <a:pt x="8346151" y="0"/>
                  </a:lnTo>
                  <a:lnTo>
                    <a:pt x="8346151" y="3460639"/>
                  </a:lnTo>
                  <a:lnTo>
                    <a:pt x="0" y="346063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-214" r="-215" t="0"/>
              </a:stretch>
            </a:blipFill>
            <a:ln>
              <a:noFill/>
            </a:ln>
          </p:spPr>
        </p:sp>
        <p:sp>
          <p:nvSpPr>
            <p:cNvPr id="475" name="Google Shape;475;p45"/>
            <p:cNvSpPr txBox="1"/>
            <p:nvPr/>
          </p:nvSpPr>
          <p:spPr>
            <a:xfrm>
              <a:off x="213673" y="500627"/>
              <a:ext cx="7918805" cy="25975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2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91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Centralize backup and recovery processes</a:t>
              </a:r>
              <a:endParaRPr/>
            </a:p>
            <a:p>
              <a:pPr indent="0" lvl="0" marL="0" marR="0" rtl="0" algn="ctr">
                <a:lnSpc>
                  <a:spcPct val="14002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91">
                  <a:solidFill>
                    <a:srgbClr val="000000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Streamline backup and recovery workflows across EC2 and RDS resources to ensure data protection and compliance.</a:t>
              </a:r>
              <a:endParaRPr/>
            </a:p>
            <a:p>
              <a:pPr indent="0" lvl="0" marL="0" marR="0" rtl="0" algn="ctr">
                <a:lnSpc>
                  <a:spcPct val="14002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91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grpSp>
        <p:nvGrpSpPr>
          <p:cNvPr id="476" name="Google Shape;476;p45"/>
          <p:cNvGrpSpPr/>
          <p:nvPr/>
        </p:nvGrpSpPr>
        <p:grpSpPr>
          <a:xfrm>
            <a:off x="2365646" y="4337166"/>
            <a:ext cx="6106181" cy="2520921"/>
            <a:chOff x="0" y="0"/>
            <a:chExt cx="8141574" cy="3361228"/>
          </a:xfrm>
        </p:grpSpPr>
        <p:sp>
          <p:nvSpPr>
            <p:cNvPr id="477" name="Google Shape;477;p45"/>
            <p:cNvSpPr/>
            <p:nvPr/>
          </p:nvSpPr>
          <p:spPr>
            <a:xfrm>
              <a:off x="0" y="0"/>
              <a:ext cx="8141574" cy="3361228"/>
            </a:xfrm>
            <a:custGeom>
              <a:rect b="b" l="l" r="r" t="t"/>
              <a:pathLst>
                <a:path extrusionOk="0" h="3361228" w="8141574">
                  <a:moveTo>
                    <a:pt x="0" y="0"/>
                  </a:moveTo>
                  <a:lnTo>
                    <a:pt x="8141574" y="0"/>
                  </a:lnTo>
                  <a:lnTo>
                    <a:pt x="8141574" y="3361228"/>
                  </a:lnTo>
                  <a:lnTo>
                    <a:pt x="0" y="33612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78" name="Google Shape;478;p45"/>
            <p:cNvSpPr txBox="1"/>
            <p:nvPr/>
          </p:nvSpPr>
          <p:spPr>
            <a:xfrm>
              <a:off x="0" y="672538"/>
              <a:ext cx="8141574" cy="15133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99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28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Optimize RDS database configurations</a:t>
              </a:r>
              <a:endParaRPr/>
            </a:p>
            <a:p>
              <a:pPr indent="0" lvl="0" marL="0" marR="0" rtl="0" algn="ctr">
                <a:lnSpc>
                  <a:spcPct val="1399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28">
                  <a:solidFill>
                    <a:srgbClr val="000000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Review and right-size RDS database configurations to improve performance and reduce costs.</a:t>
              </a:r>
              <a:endParaRPr/>
            </a:p>
          </p:txBody>
        </p:sp>
      </p:grpSp>
      <p:grpSp>
        <p:nvGrpSpPr>
          <p:cNvPr id="479" name="Google Shape;479;p45"/>
          <p:cNvGrpSpPr/>
          <p:nvPr/>
        </p:nvGrpSpPr>
        <p:grpSpPr>
          <a:xfrm>
            <a:off x="10227027" y="4375277"/>
            <a:ext cx="6259613" cy="2482810"/>
            <a:chOff x="0" y="0"/>
            <a:chExt cx="8346151" cy="3310414"/>
          </a:xfrm>
        </p:grpSpPr>
        <p:sp>
          <p:nvSpPr>
            <p:cNvPr id="480" name="Google Shape;480;p45"/>
            <p:cNvSpPr/>
            <p:nvPr/>
          </p:nvSpPr>
          <p:spPr>
            <a:xfrm>
              <a:off x="0" y="0"/>
              <a:ext cx="8346151" cy="3310414"/>
            </a:xfrm>
            <a:custGeom>
              <a:rect b="b" l="l" r="r" t="t"/>
              <a:pathLst>
                <a:path extrusionOk="0" h="3310414" w="8346151">
                  <a:moveTo>
                    <a:pt x="0" y="0"/>
                  </a:moveTo>
                  <a:lnTo>
                    <a:pt x="8346151" y="0"/>
                  </a:lnTo>
                  <a:lnTo>
                    <a:pt x="8346151" y="3310414"/>
                  </a:lnTo>
                  <a:lnTo>
                    <a:pt x="0" y="331041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-2041" l="0" r="0" t="-2041"/>
              </a:stretch>
            </a:blipFill>
            <a:ln>
              <a:noFill/>
            </a:ln>
          </p:spPr>
        </p:sp>
        <p:sp>
          <p:nvSpPr>
            <p:cNvPr id="481" name="Google Shape;481;p45"/>
            <p:cNvSpPr txBox="1"/>
            <p:nvPr/>
          </p:nvSpPr>
          <p:spPr>
            <a:xfrm>
              <a:off x="405258" y="632137"/>
              <a:ext cx="7554197" cy="21552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999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73">
                  <a:solidFill>
                    <a:srgbClr val="222222"/>
                  </a:solidFill>
                  <a:latin typeface="Inter"/>
                  <a:ea typeface="Inter"/>
                  <a:cs typeface="Inter"/>
                  <a:sym typeface="Inter"/>
                </a:rPr>
                <a:t>Enable AWS CloudTrail logging</a:t>
              </a:r>
              <a:endParaRPr/>
            </a:p>
            <a:p>
              <a:pPr indent="0" lvl="0" marL="0" marR="0" rtl="0" algn="ctr">
                <a:lnSpc>
                  <a:spcPct val="13999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73">
                  <a:solidFill>
                    <a:srgbClr val="222222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Activate CloudTrail logging to gain visibility into all API activities and improve security monitoring.</a:t>
              </a:r>
              <a:endParaRPr/>
            </a:p>
          </p:txBody>
        </p:sp>
      </p:grpSp>
      <p:grpSp>
        <p:nvGrpSpPr>
          <p:cNvPr id="482" name="Google Shape;482;p45"/>
          <p:cNvGrpSpPr/>
          <p:nvPr/>
        </p:nvGrpSpPr>
        <p:grpSpPr>
          <a:xfrm>
            <a:off x="2365645" y="7182862"/>
            <a:ext cx="6106181" cy="2520921"/>
            <a:chOff x="0" y="0"/>
            <a:chExt cx="8141574" cy="3361228"/>
          </a:xfrm>
        </p:grpSpPr>
        <p:sp>
          <p:nvSpPr>
            <p:cNvPr id="483" name="Google Shape;483;p45"/>
            <p:cNvSpPr/>
            <p:nvPr/>
          </p:nvSpPr>
          <p:spPr>
            <a:xfrm>
              <a:off x="0" y="0"/>
              <a:ext cx="8141574" cy="3361228"/>
            </a:xfrm>
            <a:custGeom>
              <a:rect b="b" l="l" r="r" t="t"/>
              <a:pathLst>
                <a:path extrusionOk="0" h="3361228" w="8141574">
                  <a:moveTo>
                    <a:pt x="0" y="0"/>
                  </a:moveTo>
                  <a:lnTo>
                    <a:pt x="8141574" y="0"/>
                  </a:lnTo>
                  <a:lnTo>
                    <a:pt x="8141574" y="3361228"/>
                  </a:lnTo>
                  <a:lnTo>
                    <a:pt x="0" y="33612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84" name="Google Shape;484;p45"/>
            <p:cNvSpPr txBox="1"/>
            <p:nvPr/>
          </p:nvSpPr>
          <p:spPr>
            <a:xfrm>
              <a:off x="0" y="423414"/>
              <a:ext cx="7724704" cy="201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99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28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Implement automated cost optimization policies</a:t>
              </a:r>
              <a:endParaRPr/>
            </a:p>
            <a:p>
              <a:pPr indent="0" lvl="0" marL="0" marR="0" rtl="0" algn="ctr">
                <a:lnSpc>
                  <a:spcPct val="1399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28">
                  <a:solidFill>
                    <a:srgbClr val="000000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Set up AWS Cost Explorer and Budgets to automatically identify and act on cost optimization opportunities.</a:t>
              </a:r>
              <a:endParaRPr/>
            </a:p>
          </p:txBody>
        </p:sp>
      </p:grpSp>
      <p:grpSp>
        <p:nvGrpSpPr>
          <p:cNvPr id="485" name="Google Shape;485;p45"/>
          <p:cNvGrpSpPr/>
          <p:nvPr/>
        </p:nvGrpSpPr>
        <p:grpSpPr>
          <a:xfrm>
            <a:off x="10227027" y="7157577"/>
            <a:ext cx="6228672" cy="2571491"/>
            <a:chOff x="0" y="0"/>
            <a:chExt cx="8304895" cy="3428655"/>
          </a:xfrm>
        </p:grpSpPr>
        <p:sp>
          <p:nvSpPr>
            <p:cNvPr id="486" name="Google Shape;486;p45"/>
            <p:cNvSpPr/>
            <p:nvPr/>
          </p:nvSpPr>
          <p:spPr>
            <a:xfrm>
              <a:off x="0" y="0"/>
              <a:ext cx="8304895" cy="3428655"/>
            </a:xfrm>
            <a:custGeom>
              <a:rect b="b" l="l" r="r" t="t"/>
              <a:pathLst>
                <a:path extrusionOk="0" h="3428655" w="8304895">
                  <a:moveTo>
                    <a:pt x="0" y="0"/>
                  </a:moveTo>
                  <a:lnTo>
                    <a:pt x="8304895" y="0"/>
                  </a:lnTo>
                  <a:lnTo>
                    <a:pt x="8304895" y="3428655"/>
                  </a:lnTo>
                  <a:lnTo>
                    <a:pt x="0" y="342865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87" name="Google Shape;487;p45"/>
            <p:cNvSpPr txBox="1"/>
            <p:nvPr/>
          </p:nvSpPr>
          <p:spPr>
            <a:xfrm>
              <a:off x="203382" y="602127"/>
              <a:ext cx="7638291" cy="16870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372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Implement multi-factor authentication</a:t>
              </a:r>
              <a:endParaRPr/>
            </a:p>
            <a:p>
              <a:pPr indent="0" lvl="0" marL="0" marR="0" rtl="0" algn="ctr">
                <a:lnSpc>
                  <a:spcPct val="140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372">
                  <a:solidFill>
                    <a:srgbClr val="000000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Enhance security by requiring multi-factor authentication for all IAM user accounts.</a:t>
              </a:r>
              <a:endParaRPr/>
            </a:p>
          </p:txBody>
        </p:sp>
      </p:grpSp>
      <p:pic>
        <p:nvPicPr>
          <p:cNvPr descr="Picture 2, Picture, Picture" id="488" name="Google Shape;488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578975" y="313430"/>
            <a:ext cx="2685168" cy="781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Google Shape;49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576" y="14654"/>
            <a:ext cx="18287984" cy="10287002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46"/>
          <p:cNvSpPr/>
          <p:nvPr/>
        </p:nvSpPr>
        <p:spPr>
          <a:xfrm>
            <a:off x="0" y="1440000"/>
            <a:ext cx="99600" cy="8860200"/>
          </a:xfrm>
          <a:prstGeom prst="rect">
            <a:avLst/>
          </a:prstGeom>
          <a:solidFill>
            <a:srgbClr val="4BC8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46"/>
          <p:cNvSpPr/>
          <p:nvPr/>
        </p:nvSpPr>
        <p:spPr>
          <a:xfrm>
            <a:off x="0" y="0"/>
            <a:ext cx="99600" cy="1440000"/>
          </a:xfrm>
          <a:prstGeom prst="rect">
            <a:avLst/>
          </a:prstGeom>
          <a:solidFill>
            <a:srgbClr val="EF33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6" name="Google Shape;496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87534" y="8167156"/>
            <a:ext cx="4014702" cy="128065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46"/>
          <p:cNvSpPr txBox="1"/>
          <p:nvPr/>
        </p:nvSpPr>
        <p:spPr>
          <a:xfrm>
            <a:off x="12234324" y="8361406"/>
            <a:ext cx="561828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rPr>
              <a:t>For questions, feedback, or support, get in touch at </a:t>
            </a:r>
            <a:r>
              <a:rPr b="1" lang="en-US" sz="2100" u="sng">
                <a:solidFill>
                  <a:schemeClr val="hlink"/>
                </a:solidFill>
                <a:latin typeface="Oxanium"/>
                <a:ea typeface="Oxanium"/>
                <a:cs typeface="Oxanium"/>
                <a:sym typeface="Oxanium"/>
                <a:hlinkClick r:id="rId5"/>
              </a:rPr>
              <a:t>support@nubinix.com</a:t>
            </a:r>
            <a:endParaRPr sz="1050">
              <a:solidFill>
                <a:schemeClr val="lt1"/>
              </a:solidFill>
              <a:latin typeface="Oxanium"/>
              <a:ea typeface="Oxanium"/>
              <a:cs typeface="Oxanium"/>
              <a:sym typeface="Oxan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Oxanium"/>
              <a:ea typeface="Oxanium"/>
              <a:cs typeface="Oxanium"/>
              <a:sym typeface="Oxan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498" name="Google Shape;498;p46"/>
          <p:cNvSpPr txBox="1"/>
          <p:nvPr/>
        </p:nvSpPr>
        <p:spPr>
          <a:xfrm>
            <a:off x="7565554" y="9203582"/>
            <a:ext cx="2658206" cy="39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  <a:latin typeface="Oxanium SemiBold"/>
                <a:ea typeface="Oxanium SemiBold"/>
                <a:cs typeface="Oxanium SemiBold"/>
                <a:sym typeface="Oxanium SemiBold"/>
              </a:rPr>
              <a:t>www.nubinix.com</a:t>
            </a:r>
            <a:endParaRPr/>
          </a:p>
        </p:txBody>
      </p:sp>
      <p:sp>
        <p:nvSpPr>
          <p:cNvPr id="499" name="Google Shape;499;p46"/>
          <p:cNvSpPr txBox="1"/>
          <p:nvPr/>
        </p:nvSpPr>
        <p:spPr>
          <a:xfrm>
            <a:off x="7300844" y="3709100"/>
            <a:ext cx="3874476" cy="62484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5F5F5"/>
                </a:solidFill>
                <a:latin typeface="Oxanium"/>
                <a:ea typeface="Oxanium"/>
                <a:cs typeface="Oxanium"/>
                <a:sym typeface="Oxanium"/>
              </a:rPr>
              <a:t>END OF REPORT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/>
          <p:nvPr/>
        </p:nvSpPr>
        <p:spPr>
          <a:xfrm>
            <a:off x="0" y="1440000"/>
            <a:ext cx="99600" cy="8860200"/>
          </a:xfrm>
          <a:prstGeom prst="rect">
            <a:avLst/>
          </a:prstGeom>
          <a:solidFill>
            <a:srgbClr val="4BC8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7"/>
          <p:cNvSpPr/>
          <p:nvPr/>
        </p:nvSpPr>
        <p:spPr>
          <a:xfrm>
            <a:off x="0" y="0"/>
            <a:ext cx="99600" cy="1440000"/>
          </a:xfrm>
          <a:prstGeom prst="rect">
            <a:avLst/>
          </a:prstGeom>
          <a:solidFill>
            <a:srgbClr val="EF33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2, Picture, Picture" id="187" name="Google Shape;18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3416" y="1080654"/>
            <a:ext cx="2685168" cy="78190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8" name="Google Shape;188;p27"/>
          <p:cNvGraphicFramePr/>
          <p:nvPr/>
        </p:nvGraphicFramePr>
        <p:xfrm>
          <a:off x="1297293" y="38386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{523CFE03-B3D0-4724-BB2D-27FC2B9138DC}</a:tableStyleId>
              </a:tblPr>
              <a:tblGrid>
                <a:gridCol w="2463075"/>
                <a:gridCol w="2463075"/>
                <a:gridCol w="2463075"/>
                <a:gridCol w="2463075"/>
                <a:gridCol w="2463075"/>
                <a:gridCol w="2463075"/>
              </a:tblGrid>
              <a:tr h="1007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Server Name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Specification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Status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Monthly CPU Usage (%)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Monthly Memory Usage (%)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Monthly Disk Usage (%)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01835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server-1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t2.micro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running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3.55%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18.35%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6.74%</a:t>
                      </a:r>
                    </a:p>
                  </a:txBody>
                  <a:tcPr marT="45725" marB="45725" marR="91450" marL="91450" anchor="ctr"/>
                </a:tc>
              </a:tr>
              <a:tr h="101835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i-0e30701d38f36e2fe</a:t>
                      </a:r>
                    </a:p>
                  </a:txBody>
                  <a:tcPr marT="45725" marB="45725" marR="91450" marL="91450"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c6g.large</a:t>
                      </a:r>
                    </a:p>
                  </a:txBody>
                  <a:tcPr marT="45725" marB="45725" marR="91450" marL="91450"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running</a:t>
                      </a:r>
                    </a:p>
                  </a:txBody>
                  <a:tcPr marT="45725" marB="45725" marR="91450" marL="91450"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1.67%</a:t>
                      </a:r>
                    </a:p>
                  </a:txBody>
                  <a:tcPr marT="45725" marB="45725" marR="91450" marL="91450"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N/A</a:t>
                      </a:r>
                    </a:p>
                  </a:txBody>
                  <a:tcPr marT="45725" marB="45725" marR="91450" marL="91450"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N/A</a:t>
                      </a:r>
                    </a:p>
                  </a:txBody>
                  <a:tcPr marT="45725" marB="45725" marR="91450" marL="91450" anchor="ctr">
                    <a:solidFill>
                      <a:srgbClr val="F0F0F0"/>
                    </a:solidFill>
                  </a:tcPr>
                </a:tc>
              </a:tr>
              <a:tr h="101835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i-0fe30c240e5efe4f1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c6g.large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running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1.63%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N/A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N/A</a:t>
                      </a: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89" name="Google Shape;189;p27"/>
          <p:cNvSpPr txBox="1"/>
          <p:nvPr/>
        </p:nvSpPr>
        <p:spPr>
          <a:xfrm>
            <a:off x="1727196" y="1454891"/>
            <a:ext cx="4572000" cy="815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3399"/>
                </a:solidFill>
                <a:latin typeface="Inter"/>
                <a:ea typeface="Inter"/>
                <a:cs typeface="Inter"/>
                <a:sym typeface="Inter"/>
              </a:rPr>
              <a:t>EC2 Instances</a:t>
            </a:r>
            <a:endParaRPr b="1" i="0" sz="4800" u="none" cap="none" strike="noStrike">
              <a:solidFill>
                <a:srgbClr val="FF33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/>
          <p:nvPr/>
        </p:nvSpPr>
        <p:spPr>
          <a:xfrm>
            <a:off x="0" y="1440000"/>
            <a:ext cx="99600" cy="8860200"/>
          </a:xfrm>
          <a:prstGeom prst="rect">
            <a:avLst/>
          </a:prstGeom>
          <a:solidFill>
            <a:srgbClr val="4BC8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8"/>
          <p:cNvSpPr/>
          <p:nvPr/>
        </p:nvSpPr>
        <p:spPr>
          <a:xfrm>
            <a:off x="0" y="0"/>
            <a:ext cx="99600" cy="1440000"/>
          </a:xfrm>
          <a:prstGeom prst="rect">
            <a:avLst/>
          </a:prstGeom>
          <a:solidFill>
            <a:srgbClr val="EF33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2, Picture, Picture" id="196" name="Google Shape;19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3416" y="1080654"/>
            <a:ext cx="2685168" cy="78190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8"/>
          <p:cNvSpPr txBox="1"/>
          <p:nvPr/>
        </p:nvSpPr>
        <p:spPr>
          <a:xfrm>
            <a:off x="3625600" y="4728000"/>
            <a:ext cx="11612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3399"/>
                </a:solidFill>
                <a:latin typeface="Inter"/>
                <a:ea typeface="Inter"/>
                <a:cs typeface="Inter"/>
                <a:sym typeface="Inter"/>
              </a:rPr>
              <a:t>RESOURCE UTILIZATION OVERVIEW</a:t>
            </a:r>
            <a:endParaRPr b="1" i="0" sz="4800" u="none" cap="none" strike="noStrike">
              <a:solidFill>
                <a:srgbClr val="FF33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/>
          <p:nvPr/>
        </p:nvSpPr>
        <p:spPr>
          <a:xfrm>
            <a:off x="0" y="1440000"/>
            <a:ext cx="99600" cy="8860200"/>
          </a:xfrm>
          <a:prstGeom prst="rect">
            <a:avLst/>
          </a:prstGeom>
          <a:solidFill>
            <a:srgbClr val="4BC8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9"/>
          <p:cNvSpPr/>
          <p:nvPr/>
        </p:nvSpPr>
        <p:spPr>
          <a:xfrm>
            <a:off x="0" y="0"/>
            <a:ext cx="99600" cy="1440000"/>
          </a:xfrm>
          <a:prstGeom prst="rect">
            <a:avLst/>
          </a:prstGeom>
          <a:solidFill>
            <a:srgbClr val="EF33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2, Picture, Picture" id="204" name="Google Shape;20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3416" y="1080654"/>
            <a:ext cx="2685168" cy="781908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9"/>
          <p:cNvSpPr txBox="1"/>
          <p:nvPr/>
        </p:nvSpPr>
        <p:spPr>
          <a:xfrm>
            <a:off x="1688893" y="1080653"/>
            <a:ext cx="8294400" cy="8310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339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sz="4800" b="1">
                <a:latin typeface="Inter"/>
              </a:rPr>
              <a:t>server name: server-1</a:t>
            </a:r>
            <a:endParaRPr b="1" i="0" sz="48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06" name="Picture 205" descr="server-1_ec2_metric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3543300"/>
            <a:ext cx="86868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/>
          <p:nvPr/>
        </p:nvSpPr>
        <p:spPr>
          <a:xfrm>
            <a:off x="0" y="1440000"/>
            <a:ext cx="99600" cy="8860200"/>
          </a:xfrm>
          <a:prstGeom prst="rect">
            <a:avLst/>
          </a:prstGeom>
          <a:solidFill>
            <a:srgbClr val="4BC8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0"/>
          <p:cNvSpPr/>
          <p:nvPr/>
        </p:nvSpPr>
        <p:spPr>
          <a:xfrm>
            <a:off x="0" y="0"/>
            <a:ext cx="99600" cy="1440000"/>
          </a:xfrm>
          <a:prstGeom prst="rect">
            <a:avLst/>
          </a:prstGeom>
          <a:solidFill>
            <a:srgbClr val="EF33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2, Picture, Picture" id="212" name="Google Shape;21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3416" y="1080654"/>
            <a:ext cx="2685168" cy="78190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3" name="Google Shape;213;p30"/>
          <p:cNvGraphicFramePr/>
          <p:nvPr/>
        </p:nvGraphicFramePr>
        <p:xfrm>
          <a:off x="2129551" y="363002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{523CFE03-B3D0-4724-BB2D-27FC2B9138DC}</a:tableStyleId>
              </a:tblPr>
              <a:tblGrid>
                <a:gridCol w="1811800"/>
                <a:gridCol w="1811800"/>
                <a:gridCol w="1811800"/>
                <a:gridCol w="1811800"/>
                <a:gridCol w="1811800"/>
                <a:gridCol w="1811800"/>
                <a:gridCol w="1811800"/>
              </a:tblGrid>
              <a:tr h="176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DB Identifier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Database Name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Engine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Status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Storage Used / Allocated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Monthly CPU Usage (%)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Freeable Memory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259125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database-1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N/A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mysql 8.0.41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available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2.83 GB / 20 GB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3.2%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14" name="Google Shape;214;p30"/>
          <p:cNvSpPr txBox="1"/>
          <p:nvPr/>
        </p:nvSpPr>
        <p:spPr>
          <a:xfrm>
            <a:off x="1531328" y="1440000"/>
            <a:ext cx="7474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3399"/>
                </a:solidFill>
                <a:latin typeface="Inter"/>
                <a:ea typeface="Inter"/>
                <a:cs typeface="Inter"/>
                <a:sym typeface="Inter"/>
              </a:rPr>
              <a:t>Relational Databases</a:t>
            </a:r>
            <a:endParaRPr b="1" i="0" sz="4800" u="none" cap="none" strike="noStrike">
              <a:solidFill>
                <a:srgbClr val="FF33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/>
          <p:nvPr/>
        </p:nvSpPr>
        <p:spPr>
          <a:xfrm>
            <a:off x="0" y="1440000"/>
            <a:ext cx="99600" cy="8860200"/>
          </a:xfrm>
          <a:prstGeom prst="rect">
            <a:avLst/>
          </a:prstGeom>
          <a:solidFill>
            <a:srgbClr val="4BC8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1"/>
          <p:cNvSpPr/>
          <p:nvPr/>
        </p:nvSpPr>
        <p:spPr>
          <a:xfrm>
            <a:off x="0" y="0"/>
            <a:ext cx="99600" cy="1440000"/>
          </a:xfrm>
          <a:prstGeom prst="rect">
            <a:avLst/>
          </a:prstGeom>
          <a:solidFill>
            <a:srgbClr val="EF33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2, Picture, Picture" id="221" name="Google Shape;22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3416" y="1080654"/>
            <a:ext cx="2685168" cy="781908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1"/>
          <p:cNvSpPr txBox="1"/>
          <p:nvPr/>
        </p:nvSpPr>
        <p:spPr>
          <a:xfrm>
            <a:off x="3625600" y="4728000"/>
            <a:ext cx="11612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3399"/>
                </a:solidFill>
                <a:latin typeface="Inter"/>
                <a:ea typeface="Inter"/>
                <a:cs typeface="Inter"/>
                <a:sym typeface="Inter"/>
              </a:rPr>
              <a:t>RESOURCE UTILIZATION OVERVIEW</a:t>
            </a:r>
            <a:endParaRPr b="1" i="0" sz="4800" u="none" cap="none" strike="noStrike">
              <a:solidFill>
                <a:srgbClr val="FF33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/>
          <p:nvPr/>
        </p:nvSpPr>
        <p:spPr>
          <a:xfrm>
            <a:off x="0" y="1440000"/>
            <a:ext cx="99600" cy="8860200"/>
          </a:xfrm>
          <a:prstGeom prst="rect">
            <a:avLst/>
          </a:prstGeom>
          <a:solidFill>
            <a:srgbClr val="4BC8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2"/>
          <p:cNvSpPr/>
          <p:nvPr/>
        </p:nvSpPr>
        <p:spPr>
          <a:xfrm>
            <a:off x="0" y="0"/>
            <a:ext cx="99600" cy="1440000"/>
          </a:xfrm>
          <a:prstGeom prst="rect">
            <a:avLst/>
          </a:prstGeom>
          <a:solidFill>
            <a:srgbClr val="EF33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2, Picture, Picture" id="229" name="Google Shape;22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3416" y="1080654"/>
            <a:ext cx="2685168" cy="781908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2"/>
          <p:cNvSpPr txBox="1"/>
          <p:nvPr/>
        </p:nvSpPr>
        <p:spPr>
          <a:xfrm>
            <a:off x="673973" y="1063923"/>
            <a:ext cx="8325000" cy="8310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339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sz="4800" b="1">
                <a:latin typeface="Inter"/>
              </a:rPr>
              <a:t>RDS Name: database-1</a:t>
            </a:r>
            <a:endParaRPr b="1" i="0" sz="48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31" name="Picture 230" descr="database-1_rds_metric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3543300"/>
            <a:ext cx="86868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/>
          <p:nvPr/>
        </p:nvSpPr>
        <p:spPr>
          <a:xfrm>
            <a:off x="0" y="1440000"/>
            <a:ext cx="99600" cy="8860200"/>
          </a:xfrm>
          <a:prstGeom prst="rect">
            <a:avLst/>
          </a:prstGeom>
          <a:solidFill>
            <a:srgbClr val="4BC8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3"/>
          <p:cNvSpPr/>
          <p:nvPr/>
        </p:nvSpPr>
        <p:spPr>
          <a:xfrm>
            <a:off x="0" y="0"/>
            <a:ext cx="99600" cy="1440000"/>
          </a:xfrm>
          <a:prstGeom prst="rect">
            <a:avLst/>
          </a:prstGeom>
          <a:solidFill>
            <a:srgbClr val="EF33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2, Picture, Picture" id="237" name="Google Shape;23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3416" y="1080654"/>
            <a:ext cx="2685168" cy="781908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3"/>
          <p:cNvSpPr txBox="1"/>
          <p:nvPr/>
        </p:nvSpPr>
        <p:spPr>
          <a:xfrm>
            <a:off x="12378416" y="2650988"/>
            <a:ext cx="45720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 distribution 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3"/>
          <p:cNvSpPr txBox="1"/>
          <p:nvPr/>
        </p:nvSpPr>
        <p:spPr>
          <a:xfrm>
            <a:off x="743718" y="720000"/>
            <a:ext cx="7246265" cy="2093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642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3399"/>
                </a:solidFill>
                <a:latin typeface="Inter"/>
                <a:ea typeface="Inter"/>
                <a:cs typeface="Inter"/>
                <a:sym typeface="Inter"/>
              </a:rPr>
              <a:t>Resource distribution by optimization status </a:t>
            </a:r>
            <a:endParaRPr b="1" i="0" sz="4800" u="none" cap="none" strike="noStrike">
              <a:solidFill>
                <a:srgbClr val="FF33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0" name="Google Shape;240;p33"/>
          <p:cNvSpPr txBox="1"/>
          <p:nvPr/>
        </p:nvSpPr>
        <p:spPr>
          <a:xfrm>
            <a:off x="1092441" y="4017521"/>
            <a:ext cx="4572000" cy="6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 recommendation </a:t>
            </a:r>
            <a:endParaRPr sz="280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Optimized</a:t>
            </a:r>
            <a:endParaRPr sz="2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Under Optimized </a:t>
            </a:r>
            <a:endParaRPr sz="2800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Over optimized </a:t>
            </a:r>
            <a:endParaRPr sz="280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