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jpeg" ContentType="image/jpeg"/>
  <Override PartName="/ppt/media/image3.jpe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A4B3480-AD50-440B-8B03-02BED505FFE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For these next 4 chapters, we are going into the evidence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-pedigree – father is an investigator as well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-Him and his wife started as atheists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-Went to church because his wife suggested some morality for their kids might be a good thing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-heard that Jesus was a smart guy. Piqued his curiosity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738D16-5780-4D72-8EAC-F3EE0603B6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849D11-411B-40CF-BD1E-00B9F0AD16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25F869-6720-4FD4-B92C-DA2CE88E930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94771C-98E9-4561-8F21-E63AA7F658D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756000" y="927720"/>
            <a:ext cx="8567280" cy="91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C50414-7743-40A6-A7A6-8313EBB5917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57120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63804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0400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57120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663804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6E17A2-839D-4167-ACBF-6B12640D4C3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58D7EF-3624-44E1-945D-520931A8F8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6A3A7D-58FE-4CF1-9592-23B80A6A089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56000" y="927720"/>
            <a:ext cx="8567280" cy="91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0C83E7-5B4C-47D8-BEF2-87747ED832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06F267-6D41-4EDD-9130-6CDF1CCE73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ED095F-E0D8-4B75-A8D1-1A9264517C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9AF2A60-9891-42F6-ADFE-FCFEB85BF4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AA62EEE-2879-4BE2-9EFB-EE7FCD40A01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40" spc="-1" strike="noStrike">
                <a:latin typeface="Arial"/>
              </a:rPr>
              <a:t>Click to edit the title text format</a:t>
            </a:r>
            <a:endParaRPr b="0" lang="en-US" sz="364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latin typeface="Arial"/>
              </a:rPr>
              <a:t>Click to edit the outline text format</a:t>
            </a:r>
            <a:endParaRPr b="0" lang="en-US" sz="2640" spc="-1" strike="noStrike">
              <a:latin typeface="Arial"/>
            </a:endParaRPr>
          </a:p>
          <a:p>
            <a:pPr lvl="1" marL="864000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310" spc="-1" strike="noStrike">
                <a:latin typeface="Arial"/>
              </a:rPr>
              <a:t>Second Outline Level</a:t>
            </a:r>
            <a:endParaRPr b="0" lang="en-US" sz="2310" spc="-1" strike="noStrike">
              <a:latin typeface="Arial"/>
            </a:endParaRPr>
          </a:p>
          <a:p>
            <a:pPr lvl="2" marL="1296000" indent="-288000"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79" spc="-1" strike="noStrike">
                <a:latin typeface="Arial"/>
              </a:rPr>
              <a:t>Third Outline Level</a:t>
            </a:r>
            <a:endParaRPr b="0" lang="en-US" sz="1979" spc="-1" strike="noStrike">
              <a:latin typeface="Arial"/>
            </a:endParaRPr>
          </a:p>
          <a:p>
            <a:pPr lvl="3" marL="1728000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50" spc="-1" strike="noStrike">
                <a:latin typeface="Arial"/>
              </a:rPr>
              <a:t>Fourth Outline Level</a:t>
            </a:r>
            <a:endParaRPr b="0" lang="en-US" sz="1650" spc="-1" strike="noStrike">
              <a:latin typeface="Arial"/>
            </a:endParaRPr>
          </a:p>
          <a:p>
            <a:pPr lvl="4" marL="2160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latin typeface="Arial"/>
              </a:rPr>
              <a:t>Fifth Outline Level</a:t>
            </a:r>
            <a:endParaRPr b="0" lang="en-US" sz="1650" spc="-1" strike="noStrike">
              <a:latin typeface="Arial"/>
            </a:endParaRPr>
          </a:p>
          <a:p>
            <a:pPr lvl="5" marL="2592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latin typeface="Arial"/>
              </a:rPr>
              <a:t>Sixth Outline Level</a:t>
            </a:r>
            <a:endParaRPr b="0" lang="en-US" sz="1650" spc="-1" strike="noStrike">
              <a:latin typeface="Arial"/>
            </a:endParaRPr>
          </a:p>
          <a:p>
            <a:pPr lvl="6" marL="3024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latin typeface="Arial"/>
              </a:rPr>
              <a:t>Seventh Outline Level</a:t>
            </a:r>
            <a:endParaRPr b="0" lang="en-US" sz="165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Chapter 0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Learning</a:t>
            </a:r>
            <a:br/>
            <a:r>
              <a:rPr b="0" lang="en-US" sz="3200" spc="-1" strike="noStrike">
                <a:latin typeface="Arial"/>
              </a:rPr>
              <a:t>Objectives</a:t>
            </a:r>
            <a:br/>
            <a:r>
              <a:rPr b="0" lang="en-US" sz="3200" spc="-1" strike="noStrike">
                <a:latin typeface="Arial"/>
              </a:rPr>
              <a:t>Outline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7" name="Picture 4" descr=""/>
          <p:cNvPicPr/>
          <p:nvPr/>
        </p:nvPicPr>
        <p:blipFill>
          <a:blip r:embed="rId1"/>
          <a:srcRect l="14137" t="9849" r="0" b="11587"/>
          <a:stretch/>
        </p:blipFill>
        <p:spPr>
          <a:xfrm>
            <a:off x="5486400" y="1371600"/>
            <a:ext cx="3759480" cy="344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About the Author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Pedigree – criminal investigator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Los Angeles Police Department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Investigated the gospels with great skepticism</a:t>
            </a:r>
            <a:br/>
            <a:r>
              <a:rPr b="0" lang="en-US" sz="3200" spc="-1" strike="noStrike">
                <a:latin typeface="Arial"/>
              </a:rPr>
              <a:t>with tools he used to solve cold cases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Biases + presuppositions that hinder truth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Reasoning tools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Determining truthfulness of witnesses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How to counter “conspiracy” arguments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Discussion of the Bible’s chain of custody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Counter arguments: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”</a:t>
            </a:r>
            <a:r>
              <a:rPr b="0" lang="en-US" sz="3200" spc="-1" strike="noStrike">
                <a:latin typeface="Arial"/>
              </a:rPr>
              <a:t>You can’t possibly know the truth”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“</a:t>
            </a:r>
            <a:r>
              <a:rPr b="0" lang="en-US" sz="3200" spc="-1" strike="noStrike">
                <a:latin typeface="Arial"/>
              </a:rPr>
              <a:t>You weren’t there”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“</a:t>
            </a:r>
            <a:r>
              <a:rPr b="0" lang="en-US" sz="3200" spc="-1" strike="noStrike">
                <a:latin typeface="Arial"/>
              </a:rPr>
              <a:t>The Bible is a myth”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Apostles</a:t>
            </a:r>
            <a:br/>
            <a:r>
              <a:rPr b="0" lang="en-US" sz="3200" spc="-1" strike="noStrike">
                <a:latin typeface="Arial"/>
              </a:rPr>
              <a:t>--&gt;Were they:</a:t>
            </a:r>
            <a:br/>
            <a:r>
              <a:rPr b="0" lang="en-US" sz="3200" spc="-1" strike="noStrike">
                <a:latin typeface="Arial"/>
              </a:rPr>
              <a:t>-present?</a:t>
            </a:r>
            <a:br/>
            <a:r>
              <a:rPr b="0" lang="en-US" sz="3200" spc="-1" strike="noStrike">
                <a:latin typeface="Arial"/>
              </a:rPr>
              <a:t>-corroborated?</a:t>
            </a:r>
            <a:br/>
            <a:r>
              <a:rPr b="0" lang="en-US" sz="3200" spc="-1" strike="noStrike">
                <a:latin typeface="Arial"/>
              </a:rPr>
              <a:t>-Accurate?</a:t>
            </a:r>
            <a:br/>
            <a:r>
              <a:rPr b="0" lang="en-US" sz="3200" spc="-1" strike="noStrike">
                <a:latin typeface="Arial"/>
              </a:rPr>
              <a:t>-Biased? (any selfish gain to be had?)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An application on how this information can be important.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1" descr=""/>
          <p:cNvPicPr/>
          <p:nvPr/>
        </p:nvPicPr>
        <p:blipFill>
          <a:blip r:embed="rId1"/>
          <a:srcRect l="14137" t="9849" r="0" b="11587"/>
          <a:stretch/>
        </p:blipFill>
        <p:spPr>
          <a:xfrm>
            <a:off x="547560" y="448200"/>
            <a:ext cx="3759480" cy="3441960"/>
          </a:xfrm>
          <a:prstGeom prst="rect">
            <a:avLst/>
          </a:prstGeom>
          <a:ln w="0">
            <a:noFill/>
          </a:ln>
        </p:spPr>
      </p:pic>
      <p:grpSp>
        <p:nvGrpSpPr>
          <p:cNvPr id="99" name="Group 1"/>
          <p:cNvGrpSpPr/>
          <p:nvPr/>
        </p:nvGrpSpPr>
        <p:grpSpPr>
          <a:xfrm>
            <a:off x="0" y="3200400"/>
            <a:ext cx="10079280" cy="1540080"/>
            <a:chOff x="0" y="3200400"/>
            <a:chExt cx="10079280" cy="1540080"/>
          </a:xfrm>
        </p:grpSpPr>
        <p:sp>
          <p:nvSpPr>
            <p:cNvPr id="100" name="CustomShape 2"/>
            <p:cNvSpPr/>
            <p:nvPr/>
          </p:nvSpPr>
          <p:spPr>
            <a:xfrm>
              <a:off x="4059360" y="3200400"/>
              <a:ext cx="5056200" cy="470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ts val="2999"/>
                </a:lnSpc>
                <a:buNone/>
              </a:pPr>
              <a:r>
                <a:rPr b="0" lang="en-US" sz="2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for more information visit: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01" name="CustomShape 3"/>
            <p:cNvSpPr/>
            <p:nvPr/>
          </p:nvSpPr>
          <p:spPr>
            <a:xfrm>
              <a:off x="0" y="4269960"/>
              <a:ext cx="10079280" cy="470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ts val="2999"/>
                </a:lnSpc>
                <a:buNone/>
              </a:pPr>
              <a:r>
                <a:rPr b="0" lang="en-US" sz="4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www.ColdCaseChristianity.com</a:t>
              </a:r>
              <a:endParaRPr b="0" lang="en-US" sz="4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LibreOffice/7.3.1.3$Windows_X86_64 LibreOffice_project/a69ca51ded25f3eefd52d7bf9a5fad8c90b87951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2022-04-22T17:45:37Z</dcterms:modified>
  <cp:revision>10</cp:revision>
  <dc:subject/>
  <dc:title/>
</cp:coreProperties>
</file>