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jpeg" ContentType="image/jpeg"/>
  <Override PartName="/ppt/media/image5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2FDCF17-9830-48A5-87BB-50BAD6ECF49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6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  <a:ea typeface="Microsoft YaHei"/>
              </a:rPr>
              <a:t>-Seriousness::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In court, the defense usually takes advantage of the seriousness of the jury and makes unreasonable demands of the prosecution by criticizing that the evidence provided was something less than perfect.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-Criticize::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:we can’t know the truth because not every proverbial stone was left unturned.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-No::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Jurors must understand that there is no such thing as a “perfect” case. Jurors never witness a crime first-hand, so they never have perfect evidence.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-Claim::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Ask them</a:t>
            </a:r>
            <a:br/>
            <a:r>
              <a:rPr b="0" lang="en-US" sz="2000" spc="-1" strike="noStrike">
                <a:latin typeface="Arial"/>
                <a:ea typeface="Microsoft YaHei"/>
              </a:rPr>
              <a:t>”can we know that truth?”</a:t>
            </a:r>
            <a:br/>
            <a:r>
              <a:rPr b="0" lang="en-US" sz="2000" spc="-1" strike="noStrike">
                <a:latin typeface="Arial"/>
                <a:ea typeface="Microsoft YaHei"/>
              </a:rPr>
              <a:t> Expect an attack on the nature of what truth is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-Can’t::</a:t>
            </a:r>
            <a:br/>
            <a:r>
              <a:rPr b="0" lang="en-US" sz="2000" spc="-1" strike="noStrike">
                <a:latin typeface="Arial"/>
                <a:ea typeface="Microsoft YaHei"/>
              </a:rPr>
              <a:t>Skeptics sometimes ask why there aren’t more secular writings to corroborate more claims in the bible. (more on that in chapter 12)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-Almost::</a:t>
            </a:r>
            <a:br/>
            <a:r>
              <a:rPr b="0" lang="en-US" sz="2000" spc="-1" strike="noStrike">
                <a:latin typeface="Arial"/>
              </a:rPr>
              <a:t>The chair you sit in requires faith.</a:t>
            </a:r>
            <a:br/>
            <a:r>
              <a:rPr b="0" lang="en-US" sz="2000" spc="-1" strike="noStrike">
                <a:latin typeface="Arial"/>
              </a:rPr>
              <a:t>Starting your car required faith.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You had faith that the last thing you ate wouldn’t make you sick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(next slide) what do we have to say about that?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Another example: </a:t>
            </a:r>
            <a:br/>
            <a:r>
              <a:rPr b="0" lang="en-US" sz="2000" spc="-1" strike="noStrike">
                <a:latin typeface="Arial"/>
              </a:rPr>
              <a:t>Came across a social media thread where a skeptic tried to compare Jesus’ resurrection to “Big Foot”.</a:t>
            </a:r>
            <a:br/>
            <a:r>
              <a:rPr b="0" lang="en-US" sz="2000" spc="-1" strike="noStrike">
                <a:latin typeface="Arial"/>
              </a:rPr>
              <a:t>I mentioned how it is possible that Big Foot may exist, but not evidentially reasonable.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Most people base their beliefs off a catchy phrase or something they heard, so it’s no wonder we will come across poorly rationalized comparisons to Christianity.</a:t>
            </a:r>
            <a:br/>
            <a:r>
              <a:rPr b="0" lang="en-US" sz="2000" spc="-1" strike="noStrike">
                <a:latin typeface="Arial"/>
              </a:rPr>
              <a:t>-Remember that the truth can be offensive.</a:t>
            </a:r>
            <a:br/>
            <a:r>
              <a:rPr b="0" lang="en-US" sz="2000" spc="-1" strike="noStrike">
                <a:latin typeface="Arial"/>
              </a:rPr>
              <a:t>-We don’t have to make it more offensive in how we respond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Plausible vs. Possible: This Mithras myth focuses on what might have been possible instead of what is most reasonable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“</a:t>
            </a:r>
            <a:r>
              <a:rPr b="0" lang="en-US" sz="2000" spc="-1" strike="noStrike">
                <a:latin typeface="Arial"/>
              </a:rPr>
              <a:t>Aliens” are another speculation that folks point to in order to deny evidence they are not comfortable with. A distraction.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How someone sounds or how well their presentation of their viewpoint is not considered evidence on its own just as the remarks of attorneys cannot be considered evidence in court.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Microsoft YaHei"/>
              </a:rPr>
              <a:t>Only the witnesses’ answers are evidence.</a:t>
            </a:r>
            <a:br/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-Prepare -</a:t>
            </a:r>
            <a:br/>
            <a:r>
              <a:rPr b="0" lang="en-US" sz="2000" spc="-1" strike="noStrike">
                <a:latin typeface="Arial"/>
              </a:rPr>
              <a:t>What is truth?</a:t>
            </a:r>
            <a:br/>
            <a:r>
              <a:rPr b="0" lang="en-US" sz="2000" spc="-1" strike="noStrike">
                <a:latin typeface="Arial"/>
              </a:rPr>
              <a:t> the best explanation of reality.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   </a:t>
            </a:r>
            <a:r>
              <a:rPr b="0" lang="en-US" sz="2000" spc="-1" strike="noStrike">
                <a:latin typeface="Arial"/>
              </a:rPr>
              <a:t>To not believe what is true is to be out of touch with reality.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B139E1-3FE1-42A1-80CE-F43D930CDF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7610E0-4027-4133-8DB9-D964375128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36C5FF-00D2-429D-A020-F0FE81BEBD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D29A99-F372-4D9E-865D-025318B0E0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5E0EC3-EBCF-4EC5-9D66-BF608C5643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5E4D5E-5560-42FA-8432-C850DC888F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926A84-6B39-42B6-8772-36743B6ECE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A94D61-BA21-4267-BF75-2F82D3F5F1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78D3D-C61C-405B-B20D-CF4FD37AF2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B51C33-3312-40FA-935A-519390F915D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E5AB30-2DFE-4E7D-989C-A75894F482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ED5A31-2D08-41C5-86DC-AD4886581B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F878E83-06AB-4612-984E-276AC9C9519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 10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Prepare</a:t>
            </a:r>
            <a:br/>
            <a:r>
              <a:rPr b="0" lang="en-US" sz="3200" spc="-1" strike="noStrike">
                <a:latin typeface="Arial"/>
              </a:rPr>
              <a:t>For</a:t>
            </a:r>
            <a:br/>
            <a:r>
              <a:rPr b="0" lang="en-US" sz="3200" spc="-1" strike="noStrike">
                <a:latin typeface="Arial"/>
              </a:rPr>
              <a:t>An Attack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86400" y="1371600"/>
            <a:ext cx="375948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Attacks on the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Seriousness of the situation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Criticize evidence as less than perfect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such thing as a perfect case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Claim that we can’t possibly know the truth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“Might have been”, “Could have been”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Can’t make decision till you know more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89640" y="983880"/>
            <a:ext cx="2286000" cy="198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”</a:t>
            </a:r>
            <a:r>
              <a:rPr b="0" lang="en-US" sz="3200" spc="-1" strike="noStrike">
                <a:latin typeface="Arial"/>
              </a:rPr>
              <a:t>Extraordinary claims require extraordinary evidence”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Tactic to suggest you cannot possibly know for sure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Ask </a:t>
            </a:r>
            <a:br/>
            <a:r>
              <a:rPr b="0" lang="en-US" sz="3200" spc="-1" strike="noStrike">
                <a:latin typeface="Arial"/>
              </a:rPr>
              <a:t>“Does that claim require extraordinary evidence?”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That’s a self-refuting statement that says nothing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word-game to distract from the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Almost every belief we have requires some faith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Speculation to throw you off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possible” vs. “reasonable”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Defense will focus on “possible”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Prosecution makes distinction between the two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Possible that Jesus of Nazareth is a myth copied off another writing?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858000" y="3726360"/>
            <a:ext cx="3222000" cy="194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Mithras – a ‘savior’ story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Claim: Jesus is not the only ‘savior’ story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Claim: Mithras story came out 400 years before the 1</a:t>
            </a:r>
            <a:r>
              <a:rPr b="0" lang="en-US" sz="3200" spc="-1" strike="noStrike" baseline="33000">
                <a:latin typeface="Arial"/>
              </a:rPr>
              <a:t>st</a:t>
            </a:r>
            <a:r>
              <a:rPr b="0" lang="en-US" sz="3200" spc="-1" strike="noStrike">
                <a:latin typeface="Arial"/>
              </a:rPr>
              <a:t> Christians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  <a:ea typeface="Microsoft YaHei"/>
              </a:rPr>
              <a:t>-Mithras was born of a virgin</a:t>
            </a:r>
            <a:br/>
            <a:r>
              <a:rPr b="0" lang="en-US" sz="3200" spc="-1" strike="noStrike">
                <a:latin typeface="Arial"/>
                <a:ea typeface="Microsoft YaHei"/>
              </a:rPr>
              <a:t>-born in a cave, attended by shepherds</a:t>
            </a:r>
            <a:br/>
            <a:r>
              <a:rPr b="0" lang="en-US" sz="3200" spc="-1" strike="noStrike">
                <a:latin typeface="Arial"/>
                <a:ea typeface="Microsoft YaHei"/>
              </a:rPr>
              <a:t>-had 12 companions or disciples</a:t>
            </a:r>
            <a:br/>
            <a:r>
              <a:rPr b="0" lang="en-US" sz="3200" spc="-1" strike="noStrike">
                <a:latin typeface="Arial"/>
                <a:ea typeface="Microsoft YaHei"/>
              </a:rPr>
              <a:t>-was buried in a tomb and after 3 days rose again</a:t>
            </a:r>
            <a:br/>
            <a:r>
              <a:rPr b="0" lang="en-US" sz="3200" spc="-1" strike="noStrike">
                <a:latin typeface="Arial"/>
                <a:ea typeface="Microsoft YaHei"/>
              </a:rPr>
              <a:t>-was called “the Good Shepherd”</a:t>
            </a:r>
            <a:br/>
            <a:r>
              <a:rPr b="0" lang="en-US" sz="3200" spc="-1" strike="noStrike">
                <a:latin typeface="Arial"/>
                <a:ea typeface="Microsoft YaHei"/>
              </a:rPr>
              <a:t>-was identified with both the “Lamb and the Lion”.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Mithras – one problem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Unsupported by the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existing “Mithraic scripture” available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Only have Mithraic paintings and sculptures, and what Christians wrote about 1st/3rd century Mithras worshipers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Unknown origin; one scholar shows Mithras emerged from a solid rock, leaving a cave in the side of a mountain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More Mithras Issues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 evidence that Mithras had 12 disciples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Or that he was called the “Good Shepherd”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That he was identified with “the Lion”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That he rose again after 3 days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Plausible vs. Possible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Where is the evidence?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172200" y="2844360"/>
            <a:ext cx="3914280" cy="282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Prepare for the attack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 able to </a:t>
            </a:r>
            <a:r>
              <a:rPr b="0" lang="en-US" sz="3200" spc="-1" strike="noStrike" u="sng">
                <a:uFillTx/>
                <a:latin typeface="Arial"/>
              </a:rPr>
              <a:t>identify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tactics</a:t>
            </a:r>
            <a:r>
              <a:rPr b="0" lang="en-US" sz="3200" spc="-1" strike="noStrike">
                <a:latin typeface="Arial"/>
              </a:rPr>
              <a:t> that distract from the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 able to </a:t>
            </a:r>
            <a:r>
              <a:rPr b="0" lang="en-US" sz="3200" spc="-1" strike="noStrike" u="sng">
                <a:uFillTx/>
                <a:latin typeface="Arial"/>
              </a:rPr>
              <a:t>identify</a:t>
            </a:r>
            <a:r>
              <a:rPr b="0" lang="en-US" sz="3200" spc="-1" strike="noStrike">
                <a:latin typeface="Arial"/>
              </a:rPr>
              <a:t> when someone is being </a:t>
            </a:r>
            <a:r>
              <a:rPr b="0" lang="en-US" sz="3200" spc="-1" strike="noStrike" u="sng">
                <a:uFillTx/>
                <a:latin typeface="Arial"/>
              </a:rPr>
              <a:t>unreasonable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 a good Christian case maker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Master the facts/evidences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Don’t fall for speculation that lacks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Emotional appeals are not rational ones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Prepare</a:t>
            </a:r>
            <a:r>
              <a:rPr b="0" lang="en-US" sz="3200" spc="-1" strike="noStrike">
                <a:latin typeface="Arial"/>
              </a:rPr>
              <a:t> for an attack on truth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106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07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08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2022-05-04T18:23:13Z</dcterms:modified>
  <cp:revision>29</cp:revision>
  <dc:subject/>
  <dc:title/>
</cp:coreProperties>
</file>