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6.xml" ContentType="application/vnd.openxmlformats-officedocument.presentationml.slideMaster+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media/image1.png" ContentType="image/png"/>
  <Override PartName="/ppt/media/image2.jpeg" ContentType="image/jpeg"/>
  <Override PartName="/ppt/media/image3.png" ContentType="image/png"/>
  <Override PartName="/ppt/media/image4.jpeg" ContentType="image/jpeg"/>
  <Override PartName="/ppt/media/image5.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4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45"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46"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47"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48"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FBFFBFB2-FF47-4A1F-9807-B50CC70E7A71}"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533520" y="764280"/>
            <a:ext cx="6704280" cy="3771000"/>
          </a:xfrm>
          <a:prstGeom prst="rect">
            <a:avLst/>
          </a:prstGeom>
          <a:ln w="0">
            <a:noFill/>
          </a:ln>
        </p:spPr>
      </p:sp>
      <p:sp>
        <p:nvSpPr>
          <p:cNvPr id="295" name="PlaceHolder 2"/>
          <p:cNvSpPr>
            <a:spLocks noGrp="1"/>
          </p:cNvSpPr>
          <p:nvPr>
            <p:ph type="body"/>
          </p:nvPr>
        </p:nvSpPr>
        <p:spPr>
          <a:xfrm>
            <a:off x="777240" y="4777560"/>
            <a:ext cx="6217200" cy="4533120"/>
          </a:xfrm>
          <a:prstGeom prst="rect">
            <a:avLst/>
          </a:prstGeom>
          <a:noFill/>
          <a:ln w="0">
            <a:noFill/>
          </a:ln>
        </p:spPr>
        <p:txBody>
          <a:bodyPr lIns="0" rIns="0" tIns="0" bIns="0" anchor="t">
            <a:noAutofit/>
          </a:bodyPr>
          <a:p>
            <a:pPr marL="216000" indent="-216000">
              <a:lnSpc>
                <a:spcPct val="100000"/>
              </a:lnSpc>
              <a:buNone/>
            </a:pPr>
            <a:r>
              <a:rPr b="0" lang="en-US" sz="2000" spc="-1" strike="noStrike">
                <a:latin typeface="Arial"/>
              </a:rPr>
              <a:t>NDE – Near Death Experiences: at least 15 seconds with no brain or heart activity</a:t>
            </a:r>
            <a:endParaRPr b="0" lang="en-US" sz="2000" spc="-1" strike="noStrike">
              <a:latin typeface="Arial"/>
            </a:endParaRPr>
          </a:p>
          <a:p>
            <a:pPr marL="216000" indent="-216000">
              <a:lnSpc>
                <a:spcPct val="100000"/>
              </a:lnSpc>
              <a:buNone/>
            </a:pPr>
            <a:r>
              <a:rPr b="0" lang="en-US" sz="2000" spc="-1" strike="noStrike">
                <a:latin typeface="Arial"/>
              </a:rPr>
              <a:t>-</a:t>
            </a:r>
            <a:endParaRPr b="0" lang="en-US" sz="2000" spc="-1" strike="noStrike">
              <a:latin typeface="Arial"/>
            </a:endParaRPr>
          </a:p>
          <a:p>
            <a:pPr marL="216000" indent="-216000">
              <a:lnSpc>
                <a:spcPct val="100000"/>
              </a:lnSpc>
              <a:buNone/>
            </a:pPr>
            <a:r>
              <a:rPr b="0" lang="en-US" sz="2000" spc="-1" strike="noStrike">
                <a:latin typeface="Arial"/>
              </a:rPr>
              <a:t>NDE in rarer cases, people have seen and heard things that they couldn’t possibly have observed without brain activity in our world</a:t>
            </a:r>
            <a:endParaRPr b="0" lang="en-US" sz="2000" spc="-1" strike="noStrike">
              <a:latin typeface="Arial"/>
            </a:endParaRPr>
          </a:p>
          <a:p>
            <a:pPr marL="216000" indent="-216000">
              <a:lnSpc>
                <a:spcPct val="100000"/>
              </a:lnSpc>
              <a:buNone/>
            </a:pPr>
            <a:r>
              <a:rPr b="0" lang="en-US" sz="2000" spc="-1" strike="noStrike">
                <a:latin typeface="Arial"/>
              </a:rPr>
              <a:t>-</a:t>
            </a:r>
            <a:endParaRPr b="0" lang="en-US" sz="2000" spc="-1" strike="noStrike">
              <a:latin typeface="Arial"/>
            </a:endParaRPr>
          </a:p>
          <a:p>
            <a:pPr marL="216000" indent="-216000">
              <a:lnSpc>
                <a:spcPct val="100000"/>
              </a:lnSpc>
              <a:buNone/>
            </a:pPr>
            <a:r>
              <a:rPr b="0" lang="en-US" sz="2000" spc="-1" strike="noStrike">
                <a:latin typeface="Arial"/>
              </a:rPr>
              <a:t>NDEs are not evidence for Christianity, but rather that there is conscience and the ability to think even without neurological function</a:t>
            </a:r>
            <a:endParaRPr b="0" lang="en-US" sz="2000" spc="-1" strike="noStrike">
              <a:latin typeface="Arial"/>
            </a:endParaRPr>
          </a:p>
          <a:p>
            <a:pPr marL="216000" indent="-216000">
              <a:lnSpc>
                <a:spcPct val="100000"/>
              </a:lnSpc>
              <a:buNone/>
            </a:pPr>
            <a:r>
              <a:rPr b="0" lang="en-US" sz="2000" spc="-1" strike="noStrike">
                <a:latin typeface="Arial"/>
              </a:rPr>
              <a:t>-</a:t>
            </a:r>
            <a:endParaRPr b="0" lang="en-US" sz="2000" spc="-1" strike="noStrike">
              <a:latin typeface="Arial"/>
            </a:endParaRPr>
          </a:p>
          <a:p>
            <a:pPr marL="216000" indent="-216000">
              <a:lnSpc>
                <a:spcPct val="100000"/>
              </a:lnSpc>
              <a:buNone/>
            </a:pPr>
            <a:r>
              <a:rPr b="0" lang="en-US" sz="2000" spc="-1" strike="noStrike">
                <a:latin typeface="Arial"/>
              </a:rPr>
              <a:t>If people tell you that Christians are crazy people who believe in Narnia, Middle Earth, and the land of Oz, tell them to look into NDE research, where apparently people are seeing things that don’t exist in our universe.</a:t>
            </a:r>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533520" y="764280"/>
            <a:ext cx="6703920" cy="3770640"/>
          </a:xfrm>
          <a:prstGeom prst="rect">
            <a:avLst/>
          </a:prstGeom>
          <a:ln w="0">
            <a:noFill/>
          </a:ln>
        </p:spPr>
      </p:sp>
      <p:sp>
        <p:nvSpPr>
          <p:cNvPr id="297"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For these next 4 chapters, we are going into the evidence</a:t>
            </a:r>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533520" y="764280"/>
            <a:ext cx="6703920" cy="3770640"/>
          </a:xfrm>
          <a:prstGeom prst="rect">
            <a:avLst/>
          </a:prstGeom>
          <a:ln w="0">
            <a:noFill/>
          </a:ln>
        </p:spPr>
      </p:sp>
      <p:sp>
        <p:nvSpPr>
          <p:cNvPr id="299"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1.)scenario – Crack addict robbed several Los Angeles banks and Jim arrested him</a:t>
            </a:r>
            <a:endParaRPr b="0" lang="en-US" sz="2000" spc="-1" strike="noStrike">
              <a:latin typeface="Arial"/>
            </a:endParaRPr>
          </a:p>
          <a:p>
            <a:pPr marL="216000" indent="-216000">
              <a:lnSpc>
                <a:spcPct val="100000"/>
              </a:lnSpc>
              <a:buNone/>
              <a:tabLst>
                <a:tab algn="l" pos="0"/>
              </a:tabLst>
            </a:pPr>
            <a:r>
              <a:rPr b="0" lang="en-US" sz="2000" spc="-1" strike="noStrike">
                <a:latin typeface="Arial"/>
              </a:rPr>
              <a:t>3.)He said he made a decision for Christ at a Christian crusade event where he said he decided to trust Jesus for salvation</a:t>
            </a:r>
            <a:endParaRPr b="0" lang="en-US" sz="2000" spc="-1" strike="noStrike">
              <a:latin typeface="Arial"/>
            </a:endParaRPr>
          </a:p>
          <a:p>
            <a:pPr marL="216000" indent="-216000">
              <a:lnSpc>
                <a:spcPct val="100000"/>
              </a:lnSpc>
              <a:buNone/>
              <a:tabLst>
                <a:tab algn="l" pos="0"/>
              </a:tabLst>
            </a:pPr>
            <a:r>
              <a:rPr b="0" lang="en-US" sz="2000" spc="-1" strike="noStrike">
                <a:latin typeface="Arial"/>
              </a:rPr>
              <a:t>5.)He was unable to see his beliefs past mere subjective opinions after having been battered with the skepticism of the world against his trust in Jesus</a:t>
            </a:r>
            <a:endParaRPr b="0" lang="en-US" sz="2000" spc="-1" strike="noStrike">
              <a:latin typeface="Arial"/>
            </a:endParaRPr>
          </a:p>
          <a:p>
            <a:pPr marL="216000" indent="-216000">
              <a:lnSpc>
                <a:spcPct val="100000"/>
              </a:lnSpc>
              <a:buNone/>
              <a:tabLst>
                <a:tab algn="l" pos="0"/>
              </a:tabLst>
            </a:pPr>
            <a:r>
              <a:rPr b="0" lang="en-US" sz="2000" spc="-1" strike="noStrike">
                <a:latin typeface="Arial"/>
              </a:rPr>
              <a:t>6.)Further, it is harder to share what we know about Jesus if we feel our claims will be met with claims from the world, such as “you can’t possibly know if that’s true”, or “that’s just a made-up religion”</a:t>
            </a:r>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533520" y="764280"/>
            <a:ext cx="6703920" cy="3770640"/>
          </a:xfrm>
          <a:prstGeom prst="rect">
            <a:avLst/>
          </a:prstGeom>
          <a:ln w="0">
            <a:noFill/>
          </a:ln>
        </p:spPr>
      </p:sp>
      <p:sp>
        <p:nvSpPr>
          <p:cNvPr id="301"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Many → A Christian case maker is able to make an evidential case for Christ</a:t>
            </a:r>
            <a:endParaRPr b="0" lang="en-US" sz="2000" spc="-1" strike="noStrike">
              <a:latin typeface="Arial"/>
            </a:endParaRPr>
          </a:p>
          <a:p>
            <a:pPr marL="216000" indent="-216000">
              <a:lnSpc>
                <a:spcPct val="100000"/>
              </a:lnSpc>
              <a:buNone/>
              <a:tabLst>
                <a:tab algn="l" pos="0"/>
              </a:tabLst>
            </a:pPr>
            <a:r>
              <a:rPr b="0" lang="en-US" sz="2000" spc="-1" strike="noStrike">
                <a:latin typeface="Arial"/>
              </a:rPr>
              <a:t>Have → Do you have to be an expert to defend what you believe?</a:t>
            </a:r>
            <a:endParaRPr b="0" lang="en-US" sz="2000" spc="-1" strike="noStrike">
              <a:latin typeface="Arial"/>
            </a:endParaRPr>
          </a:p>
          <a:p>
            <a:pPr marL="216000" indent="-216000">
              <a:lnSpc>
                <a:spcPct val="100000"/>
              </a:lnSpc>
              <a:buNone/>
              <a:tabLst>
                <a:tab algn="l" pos="0"/>
              </a:tabLst>
            </a:pPr>
            <a:r>
              <a:rPr b="0" lang="en-US" sz="2000" spc="-1" strike="noStrike">
                <a:latin typeface="Arial"/>
              </a:rPr>
              <a:t>Jurors → are ordinary people across our country who are ordinary people like you and me. They are not experts, but are relied upon to evaluate the evidence to draw the most reasonable inference.</a:t>
            </a:r>
            <a:endParaRPr b="0" lang="en-US" sz="2000" spc="-1" strike="noStrike">
              <a:latin typeface="Arial"/>
            </a:endParaRPr>
          </a:p>
          <a:p>
            <a:pPr marL="216000" indent="-216000">
              <a:lnSpc>
                <a:spcPct val="100000"/>
              </a:lnSpc>
              <a:buNone/>
              <a:tabLst>
                <a:tab algn="l" pos="0"/>
              </a:tabLst>
            </a:pPr>
            <a:r>
              <a:rPr b="0" lang="en-US" sz="2000" spc="-1" strike="noStrike">
                <a:latin typeface="Arial"/>
              </a:rPr>
              <a:t>Eph → Ephesians 4:11-12 – “He Himself gave some to be apostles, some prophets, some evangelists, and some pastors and teachers for the equipping of the saints…”</a:t>
            </a:r>
            <a:endParaRPr b="0" lang="en-US" sz="2000" spc="-1" strike="noStrike">
              <a:latin typeface="Arial"/>
            </a:endParaRPr>
          </a:p>
          <a:p>
            <a:pPr marL="216000" indent="-216000">
              <a:lnSpc>
                <a:spcPct val="100000"/>
              </a:lnSpc>
              <a:buNone/>
              <a:tabLst>
                <a:tab algn="l" pos="0"/>
              </a:tabLst>
            </a:pPr>
            <a:r>
              <a:rPr b="0" lang="en-US" sz="2000" spc="-1" strike="noStrike">
                <a:latin typeface="Arial"/>
              </a:rPr>
              <a:t>Pet → tells us it is our duty to "be prepared to give an answer to everyone who asks us to give the reason for the hope that we have"</a:t>
            </a:r>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533520" y="764280"/>
            <a:ext cx="6703920" cy="3770640"/>
          </a:xfrm>
          <a:prstGeom prst="rect">
            <a:avLst/>
          </a:prstGeom>
          <a:ln w="0">
            <a:noFill/>
          </a:ln>
        </p:spPr>
      </p:sp>
      <p:sp>
        <p:nvSpPr>
          <p:cNvPr id="303" name="PlaceHolder 2"/>
          <p:cNvSpPr>
            <a:spLocks noGrp="1"/>
          </p:cNvSpPr>
          <p:nvPr>
            <p:ph type="body"/>
          </p:nvPr>
        </p:nvSpPr>
        <p:spPr>
          <a:xfrm>
            <a:off x="777240" y="4777560"/>
            <a:ext cx="6216840" cy="45252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Professional → We all know about chefs on TV and around the world who have extreme talent</a:t>
            </a:r>
            <a:endParaRPr b="0" lang="en-US" sz="2000" spc="-1" strike="noStrike">
              <a:latin typeface="Arial"/>
            </a:endParaRPr>
          </a:p>
          <a:p>
            <a:pPr marL="216000" indent="-216000">
              <a:lnSpc>
                <a:spcPct val="100000"/>
              </a:lnSpc>
              <a:buNone/>
              <a:tabLst>
                <a:tab algn="l" pos="0"/>
              </a:tabLst>
            </a:pPr>
            <a:r>
              <a:rPr b="0" lang="en-US" sz="2000" spc="-1" strike="noStrike">
                <a:latin typeface="Arial"/>
              </a:rPr>
              <a:t>Ours → Our Christian case making might not be as flavorful and creative as the top Christian Apologists, but can still be just as powerful and persuasive</a:t>
            </a:r>
            <a:endParaRPr b="0" lang="en-US" sz="2000" spc="-1" strike="noStrike">
              <a:latin typeface="Arial"/>
            </a:endParaRPr>
          </a:p>
          <a:p>
            <a:pPr marL="216000" indent="-216000">
              <a:lnSpc>
                <a:spcPct val="100000"/>
              </a:lnSpc>
              <a:buNone/>
              <a:tabLst>
                <a:tab algn="l" pos="0"/>
              </a:tabLst>
            </a:pPr>
            <a:r>
              <a:rPr b="0" lang="en-US" sz="2000" spc="-1" strike="noStrike">
                <a:latin typeface="Arial"/>
              </a:rPr>
              <a:t>Devote → yourself to the truth; someone’s life depends on it.</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295F14C-46C5-49A2-BCA2-1A21203F6201}"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1698BC2-592A-4515-84FF-15E7CC8CA6B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8B0FEAB-5C29-4017-8B66-2F7E13FA84E5}"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D790392-98CB-4748-B1E9-2CE60637A058}"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BD438CD-67FA-474C-9D9B-B538BBDC111D}"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F818E6B1-EC44-4607-A93D-60632E293870}"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728D85F-D5DB-4AAD-8C9B-F010EE4B3BAA}"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1D700FB-1411-45DF-A139-4D272DE43966}"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18FE9B6-3D2A-4221-817A-E9C37BFF2A3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F745AE6F-7F13-44DB-9E06-C087EC4B90A8}"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F54D63F-3EFF-4CED-BAA9-CC41D7F245B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B5E354A-92CC-4BD4-875C-E0DDDD28D5E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F41E442-6FD2-4219-9C70-2CF50BFA3FC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855C6F7-7B8D-483A-BA61-5C05160EBC0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1892F8-DC31-4117-B4AA-FE5E9A15153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F128F29-FCC1-4002-89D1-046E36FAAB1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F152E78-D5E4-41C5-B42B-3A37127984A7}"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B1D08129-FA1D-47C1-A98F-33E3D05078E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EC70E74-926E-47BA-A25B-45D42413836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923B842-AF88-4237-A347-028D00DBF51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CBBCB5D-FC31-47B8-B5A3-89410F07BFC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D861E9D-0421-4754-BAF8-17B9E4A71239}"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0C8077D-8192-413F-BD1B-36125367E55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75DB416-8E02-453F-B904-5D42D649F856}"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A03AA3E-46FC-4DFA-8225-CE1CFD43934C}"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5857A02-1780-400F-970D-29BEF8A5864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01D2F99-4FFA-4497-9551-F5D03945B898}"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26075F34-4F3F-4107-8492-DD33FB2AEC38}"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5296A61-87EA-44AC-93A4-9365454C74D5}"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82E4EEE-90FB-4708-BBEA-0BB8439DF516}"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F701E48-D429-41E7-A6EB-A45D35879A9B}"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FC292E8-429A-4798-AEA9-C09B22748942}"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7212ABDD-D7BB-49F7-AE22-A850FC64918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24413F7-B6E6-41B7-9B39-B008A56AEFBE}"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2ABDF02-A03D-4E32-8A7A-3B54CE2CFDC6}"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F35EBE23-7035-4FB5-B0C2-9BA78D8ED54D}"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509805ED-DCDC-47F9-964E-1CE37615EC6A}"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362FC62-0196-4866-9B07-0449B24D91BE}"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5EE902F-4E74-4F38-9366-35D1AE44EDB1}"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54BB02C7-B24C-46E8-9E46-89DF2A9A7E18}"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83394A1-6BCE-40F5-AAEE-01820D17F9F7}"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222C615-849C-414A-BE9D-020679C228D2}"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5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B77B1DAB-926B-4ECF-9FCD-D189332D8B55}"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56B062C-615A-4BF4-8C7A-3AA5BFD2AB3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49AC1983-2397-4153-9EBD-4F8FEA681DD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01421866-4FF3-42E2-A231-D999F1109E98}"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918A9A08-973F-4095-B5ED-A8DD133EE2EA}"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9038D8D-F4BA-4DBA-B6C5-2ABA0DD3B91A}"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BA019D96-8EE2-4BC7-8631-7CB6FD35F429}"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43CDE9E8-6FD2-46BB-B874-E3A38FFB7806}"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4B5C955A-4D65-40E6-A8BB-523878EC85F3}"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3B96BDD-3897-4B4F-B1DB-196BF2B713EC}"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18B3A05-1E99-4924-B150-76B7ECD2520E}"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03F03C21-9E3E-400E-A5C7-5460E3032D68}"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8AAAD195-565C-4A8F-995F-E1B467D5C752}"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38C669D8-554E-4399-893F-A4AC52E4BF2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E59ECD20-B2D3-4248-817E-9B173EAA168B}"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1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2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76BD600-52DA-4CAF-8984-4CF00DF1147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2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3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AA38C0-E63B-4E55-8AA7-539C46018EB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37D5255-6B3A-4907-8058-ECFB0740CDC0}"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92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7227360" y="5165280"/>
            <a:ext cx="234720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5FF08F9B-FBAD-4FB5-BFD3-8684537C3B9F}" type="slidenum">
              <a:rPr b="0" lang="en-US" sz="1400" spc="-1" strike="noStrike">
                <a:latin typeface="Times New Roman"/>
              </a:rPr>
              <a:t>&lt;number&gt;</a:t>
            </a:fld>
            <a:endParaRPr b="0" lang="en-US" sz="1400" spc="-1" strike="noStrike">
              <a:latin typeface="Times New Roman"/>
            </a:endParaRPr>
          </a:p>
        </p:txBody>
      </p:sp>
      <p:sp>
        <p:nvSpPr>
          <p:cNvPr id="2" name="PlaceHolder 3"/>
          <p:cNvSpPr>
            <a:spLocks noGrp="1"/>
          </p:cNvSpPr>
          <p:nvPr>
            <p:ph type="dt" idx="3"/>
          </p:nvPr>
        </p:nvSpPr>
        <p:spPr>
          <a:xfrm>
            <a:off x="504000" y="5165280"/>
            <a:ext cx="234720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AFC51D27-ED78-438F-9CB4-239FFC58CF29}"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4" name="PlaceHolder 3"/>
          <p:cNvSpPr>
            <a:spLocks noGrp="1"/>
          </p:cNvSpPr>
          <p:nvPr>
            <p:ph type="ftr" idx="7"/>
          </p:nvPr>
        </p:nvSpPr>
        <p:spPr>
          <a:xfrm>
            <a:off x="3447360" y="5165280"/>
            <a:ext cx="3194280" cy="38988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5" name="PlaceHolder 4"/>
          <p:cNvSpPr>
            <a:spLocks noGrp="1"/>
          </p:cNvSpPr>
          <p:nvPr>
            <p:ph type="sldNum" idx="8"/>
          </p:nvPr>
        </p:nvSpPr>
        <p:spPr>
          <a:xfrm>
            <a:off x="7227360" y="5165280"/>
            <a:ext cx="2347560" cy="38988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A9727F96-EEF3-43BB-96DF-1B903EE85D94}" type="slidenum">
              <a:rPr b="0" lang="en-US" sz="1400" spc="-1" strike="noStrike">
                <a:latin typeface="Times New Roman"/>
              </a:rPr>
              <a:t>&lt;number&gt;</a:t>
            </a:fld>
            <a:endParaRPr b="0" lang="en-US" sz="1400" spc="-1" strike="noStrike">
              <a:latin typeface="Times New Roman"/>
            </a:endParaRPr>
          </a:p>
        </p:txBody>
      </p:sp>
      <p:sp>
        <p:nvSpPr>
          <p:cNvPr id="86" name="PlaceHolder 5"/>
          <p:cNvSpPr>
            <a:spLocks noGrp="1"/>
          </p:cNvSpPr>
          <p:nvPr>
            <p:ph type="dt" idx="9"/>
          </p:nvPr>
        </p:nvSpPr>
        <p:spPr>
          <a:xfrm>
            <a:off x="504000" y="5165280"/>
            <a:ext cx="2347560" cy="38988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24" name="PlaceHolder 2"/>
          <p:cNvSpPr>
            <a:spLocks noGrp="1"/>
          </p:cNvSpPr>
          <p:nvPr>
            <p:ph type="ftr" idx="10"/>
          </p:nvPr>
        </p:nvSpPr>
        <p:spPr>
          <a:xfrm>
            <a:off x="3447360" y="5165280"/>
            <a:ext cx="319392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25" name="PlaceHolder 3"/>
          <p:cNvSpPr>
            <a:spLocks noGrp="1"/>
          </p:cNvSpPr>
          <p:nvPr>
            <p:ph type="sldNum" idx="11"/>
          </p:nvPr>
        </p:nvSpPr>
        <p:spPr>
          <a:xfrm>
            <a:off x="7227360" y="5165280"/>
            <a:ext cx="234720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E6815A57-5EE6-4D02-B486-BC13D1A7ADE5}" type="slidenum">
              <a:rPr b="0" lang="en-US" sz="1400" spc="-1" strike="noStrike">
                <a:latin typeface="Times New Roman"/>
              </a:rPr>
              <a:t>&lt;number&gt;</a:t>
            </a:fld>
            <a:endParaRPr b="0" lang="en-US" sz="1400" spc="-1" strike="noStrike">
              <a:latin typeface="Times New Roman"/>
            </a:endParaRPr>
          </a:p>
        </p:txBody>
      </p:sp>
      <p:sp>
        <p:nvSpPr>
          <p:cNvPr id="126" name="PlaceHolder 4"/>
          <p:cNvSpPr>
            <a:spLocks noGrp="1"/>
          </p:cNvSpPr>
          <p:nvPr>
            <p:ph type="dt" idx="12"/>
          </p:nvPr>
        </p:nvSpPr>
        <p:spPr>
          <a:xfrm>
            <a:off x="504000" y="5165280"/>
            <a:ext cx="234720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6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66" name="PlaceHolder 3"/>
          <p:cNvSpPr>
            <a:spLocks noGrp="1"/>
          </p:cNvSpPr>
          <p:nvPr>
            <p:ph type="ftr" idx="13"/>
          </p:nvPr>
        </p:nvSpPr>
        <p:spPr>
          <a:xfrm>
            <a:off x="3447360" y="5165280"/>
            <a:ext cx="319392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67" name="PlaceHolder 4"/>
          <p:cNvSpPr>
            <a:spLocks noGrp="1"/>
          </p:cNvSpPr>
          <p:nvPr>
            <p:ph type="sldNum" idx="14"/>
          </p:nvPr>
        </p:nvSpPr>
        <p:spPr>
          <a:xfrm>
            <a:off x="7227360" y="5165280"/>
            <a:ext cx="234720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Times New Roman"/>
              </a:defRPr>
            </a:lvl1pPr>
          </a:lstStyle>
          <a:p>
            <a:pPr algn="r">
              <a:lnSpc>
                <a:spcPct val="100000"/>
              </a:lnSpc>
              <a:buNone/>
            </a:pPr>
            <a:fld id="{E61860D2-8FE1-48F0-BB0F-FA6D247470BF}" type="slidenum">
              <a:rPr b="0" lang="en-US" sz="1400" spc="-1" strike="noStrike">
                <a:latin typeface="Times New Roman"/>
              </a:rPr>
              <a:t>&lt;number&gt;</a:t>
            </a:fld>
            <a:endParaRPr b="0" lang="en-US" sz="1400" spc="-1" strike="noStrike">
              <a:latin typeface="Times New Roman"/>
            </a:endParaRPr>
          </a:p>
        </p:txBody>
      </p:sp>
      <p:sp>
        <p:nvSpPr>
          <p:cNvPr id="168" name="PlaceHolder 5"/>
          <p:cNvSpPr>
            <a:spLocks noGrp="1"/>
          </p:cNvSpPr>
          <p:nvPr>
            <p:ph type="dt" idx="15"/>
          </p:nvPr>
        </p:nvSpPr>
        <p:spPr>
          <a:xfrm>
            <a:off x="504000" y="5165280"/>
            <a:ext cx="2347200" cy="38952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06" name="PlaceHolder 2"/>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Chapter 9</a:t>
            </a:r>
            <a:endParaRPr b="0" lang="en-US" sz="4400" spc="-1" strike="noStrike">
              <a:latin typeface="Arial"/>
            </a:endParaRPr>
          </a:p>
        </p:txBody>
      </p:sp>
      <p:sp>
        <p:nvSpPr>
          <p:cNvPr id="250"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a:lnSpc>
                <a:spcPct val="100000"/>
              </a:lnSpc>
              <a:spcBef>
                <a:spcPts val="1417"/>
              </a:spcBef>
              <a:buNone/>
            </a:pP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Know when</a:t>
            </a:r>
            <a:br/>
            <a:r>
              <a:rPr b="0" lang="en-US" sz="3200" spc="-1" strike="noStrike">
                <a:latin typeface="Arial"/>
              </a:rPr>
              <a:t>Enough</a:t>
            </a:r>
            <a:br/>
            <a:r>
              <a:rPr b="0" lang="en-US" sz="3200" spc="-1" strike="noStrike">
                <a:latin typeface="Arial"/>
              </a:rPr>
              <a:t>is Enough</a:t>
            </a:r>
            <a:endParaRPr b="0" lang="en-US" sz="3200" spc="-1" strike="noStrike">
              <a:latin typeface="Arial"/>
            </a:endParaRPr>
          </a:p>
        </p:txBody>
      </p:sp>
      <p:pic>
        <p:nvPicPr>
          <p:cNvPr id="251" name="Picture 4" descr=""/>
          <p:cNvPicPr/>
          <p:nvPr/>
        </p:nvPicPr>
        <p:blipFill>
          <a:blip r:embed="rId1"/>
          <a:srcRect l="14137" t="9849" r="0" b="11587"/>
          <a:stretch/>
        </p:blipFill>
        <p:spPr>
          <a:xfrm>
            <a:off x="5486400" y="1371600"/>
            <a:ext cx="3758400" cy="34408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Even with very strong evidence</a:t>
            </a:r>
            <a:endParaRPr b="0" lang="en-US" sz="4400" spc="-1" strike="noStrike">
              <a:latin typeface="Arial"/>
            </a:endParaRPr>
          </a:p>
        </p:txBody>
      </p:sp>
      <p:sp>
        <p:nvSpPr>
          <p:cNvPr id="270"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People can reject a truth claim for rational doubts based on the </a:t>
            </a:r>
            <a:r>
              <a:rPr b="0" lang="en-US" sz="3200" spc="-1" strike="noStrike" u="sng">
                <a:uFillTx/>
                <a:latin typeface="Arial"/>
              </a:rPr>
              <a:t>evidence</a:t>
            </a:r>
            <a:r>
              <a:rPr b="0" lang="en-US" sz="3200" spc="-1" strike="noStrike">
                <a:latin typeface="Arial"/>
              </a:rPr>
              <a:t>, </a:t>
            </a:r>
            <a:r>
              <a:rPr b="0" lang="en-US" sz="3200" spc="-1" strike="noStrike" u="sng">
                <a:uFillTx/>
                <a:latin typeface="Arial"/>
              </a:rPr>
              <a:t>emotions</a:t>
            </a:r>
            <a:r>
              <a:rPr b="0" lang="en-US" sz="3200" spc="-1" strike="noStrike">
                <a:latin typeface="Arial"/>
              </a:rPr>
              <a:t>, or out of </a:t>
            </a:r>
            <a:r>
              <a:rPr b="0" lang="en-US" sz="3200" spc="-1" strike="noStrike" u="sng">
                <a:uFillTx/>
                <a:latin typeface="Arial"/>
              </a:rPr>
              <a:t>volition</a:t>
            </a:r>
            <a:r>
              <a:rPr b="0" lang="en-US" sz="3200" spc="-1" strike="noStrike">
                <a:latin typeface="Arial"/>
              </a:rPr>
              <a:t>, meaning they will not listen to what the other side has to say no matter what.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There is </a:t>
            </a:r>
            <a:r>
              <a:rPr b="0" lang="en-US" sz="3200" spc="-1" strike="noStrike" u="sng">
                <a:uFillTx/>
                <a:latin typeface="Arial"/>
              </a:rPr>
              <a:t>never</a:t>
            </a:r>
            <a:r>
              <a:rPr b="0" lang="en-US" sz="3200" spc="-1" strike="noStrike">
                <a:latin typeface="Arial"/>
              </a:rPr>
              <a:t> a court case where the evidence is </a:t>
            </a:r>
            <a:r>
              <a:rPr b="0" lang="en-US" sz="3200" spc="-1" strike="noStrike" u="sng">
                <a:uFillTx/>
                <a:latin typeface="Arial"/>
              </a:rPr>
              <a:t>exhaustive</a:t>
            </a:r>
            <a:r>
              <a:rPr b="0" lang="en-US" sz="3200" spc="-1" strike="noStrike">
                <a:latin typeface="Arial"/>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04000" y="74160"/>
            <a:ext cx="9070560" cy="124920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Can non-perfect evidence be trusted?</a:t>
            </a:r>
            <a:endParaRPr b="0" lang="en-US" sz="4400" spc="-1" strike="noStrike">
              <a:latin typeface="Arial"/>
            </a:endParaRPr>
          </a:p>
        </p:txBody>
      </p:sp>
      <p:sp>
        <p:nvSpPr>
          <p:cNvPr id="272"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No worldview has ‘perfect’ evidence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We all make decisions every day with less-than-perfect knowledge and missing information.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ie.)you assume your car didn’t have a pipe bomb rigged to the ignition. Brakes worked?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Most don’t understand how cars work, yet they use them daily.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We trust humans to tell the truth even though we can’t read their minds.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Non-Perfect evidence</a:t>
            </a:r>
            <a:endParaRPr b="0" lang="en-US" sz="4400" spc="-1" strike="noStrike">
              <a:latin typeface="Arial"/>
            </a:endParaRPr>
          </a:p>
        </p:txBody>
      </p:sp>
      <p:sp>
        <p:nvSpPr>
          <p:cNvPr id="274"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Juries reach verdicts beyond a reasonable doubt every day even with some unanswered questions or pieces to the puzzle because the reasonable evidence they have is greater than the possible questions that are unanswered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Final thoughts</a:t>
            </a:r>
            <a:endParaRPr b="0" lang="en-US" sz="4400" spc="-1" strike="noStrike">
              <a:latin typeface="Arial"/>
            </a:endParaRPr>
          </a:p>
        </p:txBody>
      </p:sp>
      <p:sp>
        <p:nvSpPr>
          <p:cNvPr id="276"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7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Our </a:t>
            </a:r>
            <a:r>
              <a:rPr b="0" lang="en-US" sz="3200" spc="-1" strike="noStrike" u="sng">
                <a:uFillTx/>
                <a:latin typeface="Arial"/>
              </a:rPr>
              <a:t>objections</a:t>
            </a:r>
            <a:r>
              <a:rPr b="0" lang="en-US" sz="3200" spc="-1" strike="noStrike">
                <a:latin typeface="Arial"/>
              </a:rPr>
              <a:t> and doubts should be </a:t>
            </a:r>
            <a:r>
              <a:rPr b="0" lang="en-US" sz="3200" spc="-1" strike="noStrike" u="sng">
                <a:uFillTx/>
                <a:latin typeface="Arial"/>
              </a:rPr>
              <a:t>rational</a:t>
            </a:r>
            <a:r>
              <a:rPr b="0" lang="en-US" sz="3200" spc="-1" strike="noStrike">
                <a:latin typeface="Arial"/>
              </a:rPr>
              <a:t>; not </a:t>
            </a:r>
            <a:r>
              <a:rPr b="0" lang="en-US" sz="3200" spc="-1" strike="noStrike" u="sng">
                <a:uFillTx/>
                <a:latin typeface="Arial"/>
              </a:rPr>
              <a:t>emotional</a:t>
            </a:r>
            <a:r>
              <a:rPr b="0" lang="en-US" sz="3200" spc="-1" strike="noStrike">
                <a:latin typeface="Arial"/>
              </a:rPr>
              <a:t> or </a:t>
            </a:r>
            <a:r>
              <a:rPr b="0" lang="en-US" sz="3200" spc="-1" strike="noStrike" u="sng">
                <a:uFillTx/>
                <a:latin typeface="Arial"/>
              </a:rPr>
              <a:t>volitional</a:t>
            </a:r>
            <a:r>
              <a:rPr b="0" lang="en-US" sz="3200" spc="-1" strike="noStrike">
                <a:latin typeface="Arial"/>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Don't be surprised when your well reasoned arguments land on deaf ears if the particular evidence you pose is not considered that important to the person you are talking to.</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If you ask any Christian when and why they decided to follow Jesus, you'll see different pieces of evidence that stood out to them the most.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Francis Bacon quote</a:t>
            </a:r>
            <a:endParaRPr b="0" lang="en-US" sz="4400" spc="-1" strike="noStrike">
              <a:latin typeface="Arial"/>
            </a:endParaRPr>
          </a:p>
        </p:txBody>
      </p:sp>
      <p:sp>
        <p:nvSpPr>
          <p:cNvPr id="27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marL="216000" indent="-216000">
              <a:lnSpc>
                <a:spcPct val="100000"/>
              </a:lnSpc>
              <a:buClr>
                <a:srgbClr val="000000"/>
              </a:buClr>
              <a:buSzPct val="45000"/>
              <a:buFont typeface="Wingdings" charset="2"/>
              <a:buChar char=""/>
            </a:pPr>
            <a:r>
              <a:rPr b="0" lang="en-US" sz="3200" spc="-1" strike="noStrike">
                <a:latin typeface="Arial"/>
              </a:rPr>
              <a:t>Man prefers to believe what he prefers to be true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Philosophical Naturalism</a:t>
            </a:r>
            <a:endParaRPr b="0" lang="en-US" sz="4400" spc="-1" strike="noStrike">
              <a:latin typeface="Arial"/>
            </a:endParaRPr>
          </a:p>
        </p:txBody>
      </p:sp>
      <p:sp>
        <p:nvSpPr>
          <p:cNvPr id="28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If someone tells you miracles are impossible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Gary Habermas points folks to modern documented NDE cases and miracles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30 million claimed NDE cases in NA and Europe alone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If just one of those are true, naturalism is false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And “anything is more reasonable than a resurrection” turns into. If there is consciousness after death, maybe I should look into this resurrection claim more closely.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Chapter 16</a:t>
            </a:r>
            <a:endParaRPr b="0" lang="en-US" sz="4400" spc="-1" strike="noStrike">
              <a:latin typeface="Arial"/>
            </a:endParaRPr>
          </a:p>
        </p:txBody>
      </p:sp>
      <p:sp>
        <p:nvSpPr>
          <p:cNvPr id="28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a:lnSpc>
                <a:spcPct val="100000"/>
              </a:lnSpc>
              <a:spcBef>
                <a:spcPts val="1417"/>
              </a:spcBef>
              <a:buNone/>
            </a:pP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Becoming</a:t>
            </a:r>
            <a:br/>
            <a:r>
              <a:rPr b="0" lang="en-US" sz="3200" spc="-1" strike="noStrike">
                <a:latin typeface="Arial"/>
              </a:rPr>
              <a:t>a “two-decision”</a:t>
            </a:r>
            <a:br/>
            <a:r>
              <a:rPr b="0" lang="en-US" sz="3200" spc="-1" strike="noStrike">
                <a:latin typeface="Arial"/>
              </a:rPr>
              <a:t>Christian</a:t>
            </a:r>
            <a:endParaRPr b="0" lang="en-US" sz="3200" spc="-1" strike="noStrike">
              <a:latin typeface="Arial"/>
            </a:endParaRPr>
          </a:p>
        </p:txBody>
      </p:sp>
      <p:pic>
        <p:nvPicPr>
          <p:cNvPr id="283" name="Picture 2" descr=""/>
          <p:cNvPicPr/>
          <p:nvPr/>
        </p:nvPicPr>
        <p:blipFill>
          <a:blip r:embed="rId1"/>
          <a:srcRect l="14137" t="9849" r="0" b="11587"/>
          <a:stretch/>
        </p:blipFill>
        <p:spPr>
          <a:xfrm>
            <a:off x="5486400" y="1371600"/>
            <a:ext cx="3758760" cy="34412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2</a:t>
            </a:r>
            <a:r>
              <a:rPr b="0" lang="en-US" sz="4400" spc="-1" strike="noStrike" baseline="33000">
                <a:latin typeface="Arial"/>
              </a:rPr>
              <a:t>nd</a:t>
            </a:r>
            <a:r>
              <a:rPr b="0" lang="en-US" sz="4400" spc="-1" strike="noStrike">
                <a:latin typeface="Arial"/>
              </a:rPr>
              <a:t> decision?</a:t>
            </a:r>
            <a:endParaRPr b="0" lang="en-US" sz="4400" spc="-1" strike="noStrike">
              <a:latin typeface="Arial"/>
            </a:endParaRPr>
          </a:p>
        </p:txBody>
      </p:sp>
      <p:sp>
        <p:nvSpPr>
          <p:cNvPr id="28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Author gives scenario</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Crack addict robbed several banks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Had made a decision to trust Jesus for salvation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But not evidentially (the 2</a:t>
            </a:r>
            <a:r>
              <a:rPr b="0" lang="en-US" sz="3200" spc="-1" strike="noStrike" baseline="33000">
                <a:latin typeface="Arial"/>
              </a:rPr>
              <a:t>nd</a:t>
            </a:r>
            <a:r>
              <a:rPr b="0" lang="en-US" sz="3200" spc="-1" strike="noStrike">
                <a:latin typeface="Arial"/>
              </a:rPr>
              <a:t> decision)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Reduced his beliefs to just mere opinion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Hard for life to reflect something we don’t believe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Christian Case Makers</a:t>
            </a:r>
            <a:endParaRPr b="0" lang="en-US" sz="4400" spc="-1" strike="noStrike">
              <a:latin typeface="Arial"/>
            </a:endParaRPr>
          </a:p>
        </p:txBody>
      </p:sp>
      <p:sp>
        <p:nvSpPr>
          <p:cNvPr id="287"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5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Many do not think they can do it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Have to be an expert?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Jurors – not experts. Relied upon every day</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Eph 4:11-12 – not all called to be Billy Grahams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Pet 3:15 – be prepared to give an answer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Ever felt unprepared?</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Can’t Do It?</a:t>
            </a:r>
            <a:endParaRPr b="0" lang="en-US" sz="4400" spc="-1" strike="noStrike">
              <a:latin typeface="Arial"/>
            </a:endParaRPr>
          </a:p>
        </p:txBody>
      </p:sp>
      <p:sp>
        <p:nvSpPr>
          <p:cNvPr id="289"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73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Professional chefs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Don’t have to be pro to make a meal</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Ours not as flavorful and creative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But can be as powerful and persuasive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If we believe the Gospels,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Make the 2</a:t>
            </a:r>
            <a:r>
              <a:rPr b="0" lang="en-US" sz="3200" spc="-1" strike="noStrike" baseline="33000">
                <a:latin typeface="Arial"/>
              </a:rPr>
              <a:t>nd</a:t>
            </a:r>
            <a:r>
              <a:rPr b="0" lang="en-US" sz="3200" spc="-1" strike="noStrike">
                <a:latin typeface="Arial"/>
              </a:rPr>
              <a:t> decision to a Christian Case Maker</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Devote yourself to the truth</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Winston Churchill</a:t>
            </a:r>
            <a:endParaRPr b="0" lang="en-US" sz="4400" spc="-1" strike="noStrike">
              <a:latin typeface="Arial"/>
            </a:endParaRPr>
          </a:p>
        </p:txBody>
      </p:sp>
      <p:sp>
        <p:nvSpPr>
          <p:cNvPr id="25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t>
            </a:r>
            <a:r>
              <a:rPr b="0" lang="en-US" sz="3200" spc="-1" strike="noStrike">
                <a:latin typeface="Arial"/>
              </a:rPr>
              <a:t>Men </a:t>
            </a:r>
            <a:r>
              <a:rPr b="0" lang="en-US" sz="3200" spc="-1" strike="noStrike" u="sng">
                <a:uFillTx/>
                <a:latin typeface="Arial"/>
              </a:rPr>
              <a:t>stumble</a:t>
            </a:r>
            <a:r>
              <a:rPr b="0" lang="en-US" sz="3200" spc="-1" strike="noStrike">
                <a:latin typeface="Arial"/>
              </a:rPr>
              <a:t> over the </a:t>
            </a:r>
            <a:r>
              <a:rPr b="0" lang="en-US" sz="3200" spc="-1" strike="noStrike" u="sng">
                <a:uFillTx/>
                <a:latin typeface="Arial"/>
              </a:rPr>
              <a:t>truth</a:t>
            </a:r>
            <a:r>
              <a:rPr b="0" lang="en-US" sz="3200" spc="-1" strike="noStrike">
                <a:latin typeface="Arial"/>
              </a:rPr>
              <a:t> from time to time, but </a:t>
            </a:r>
            <a:r>
              <a:rPr b="0" lang="en-US" sz="3200" spc="-1" strike="noStrike" u="sng">
                <a:uFillTx/>
                <a:latin typeface="Arial"/>
              </a:rPr>
              <a:t>most</a:t>
            </a:r>
            <a:r>
              <a:rPr b="0" lang="en-US" sz="3200" spc="-1" strike="noStrike">
                <a:latin typeface="Arial"/>
              </a:rPr>
              <a:t> pick themselves up and </a:t>
            </a:r>
            <a:r>
              <a:rPr b="0" lang="en-US" sz="3200" spc="-1" strike="noStrike" u="sng">
                <a:uFillTx/>
                <a:latin typeface="Arial"/>
              </a:rPr>
              <a:t>hurry</a:t>
            </a:r>
            <a:r>
              <a:rPr b="0" lang="en-US" sz="3200" spc="-1" strike="noStrike">
                <a:latin typeface="Arial"/>
              </a:rPr>
              <a:t> off as if </a:t>
            </a:r>
            <a:r>
              <a:rPr b="0" lang="en-US" sz="3200" spc="-1" strike="noStrike" u="sng">
                <a:uFillTx/>
                <a:latin typeface="Arial"/>
              </a:rPr>
              <a:t>nothing</a:t>
            </a:r>
            <a:r>
              <a:rPr b="0" lang="en-US" sz="3200" spc="-1" strike="noStrike">
                <a:latin typeface="Arial"/>
              </a:rPr>
              <a:t> </a:t>
            </a:r>
            <a:r>
              <a:rPr b="0" lang="en-US" sz="3200" spc="-1" strike="noStrike" u="sng">
                <a:uFillTx/>
                <a:latin typeface="Arial"/>
              </a:rPr>
              <a:t>happened</a:t>
            </a:r>
            <a:r>
              <a:rPr b="0" lang="en-US" sz="3200" spc="-1" strike="noStrike">
                <a:latin typeface="Arial"/>
              </a:rPr>
              <a:t>.”</a:t>
            </a:r>
            <a:endParaRPr b="0" lang="en-US" sz="3200" spc="-1" strike="noStrike">
              <a:latin typeface="Arial"/>
            </a:endParaRPr>
          </a:p>
        </p:txBody>
      </p:sp>
      <p:pic>
        <p:nvPicPr>
          <p:cNvPr id="254" name="" descr=""/>
          <p:cNvPicPr/>
          <p:nvPr/>
        </p:nvPicPr>
        <p:blipFill>
          <a:blip r:embed="rId1"/>
          <a:stretch/>
        </p:blipFill>
        <p:spPr>
          <a:xfrm>
            <a:off x="6667920" y="2286000"/>
            <a:ext cx="3389760" cy="33897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0" name="Picture 1" descr=""/>
          <p:cNvPicPr/>
          <p:nvPr/>
        </p:nvPicPr>
        <p:blipFill>
          <a:blip r:embed="rId1"/>
          <a:srcRect l="14137" t="9849" r="0" b="11587"/>
          <a:stretch/>
        </p:blipFill>
        <p:spPr>
          <a:xfrm>
            <a:off x="547560" y="448200"/>
            <a:ext cx="3758400" cy="3440880"/>
          </a:xfrm>
          <a:prstGeom prst="rect">
            <a:avLst/>
          </a:prstGeom>
          <a:ln w="0">
            <a:noFill/>
          </a:ln>
        </p:spPr>
      </p:pic>
      <p:grpSp>
        <p:nvGrpSpPr>
          <p:cNvPr id="291" name="Group 1"/>
          <p:cNvGrpSpPr/>
          <p:nvPr/>
        </p:nvGrpSpPr>
        <p:grpSpPr>
          <a:xfrm>
            <a:off x="0" y="3200400"/>
            <a:ext cx="10078200" cy="1540080"/>
            <a:chOff x="0" y="3200400"/>
            <a:chExt cx="10078200" cy="1540080"/>
          </a:xfrm>
        </p:grpSpPr>
        <p:sp>
          <p:nvSpPr>
            <p:cNvPr id="292" name="CustomShape 2"/>
            <p:cNvSpPr/>
            <p:nvPr/>
          </p:nvSpPr>
          <p:spPr>
            <a:xfrm>
              <a:off x="4059360" y="3200400"/>
              <a:ext cx="505512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2800" spc="-1" strike="noStrike">
                  <a:solidFill>
                    <a:srgbClr val="000000"/>
                  </a:solidFill>
                  <a:latin typeface="Arial"/>
                  <a:ea typeface="DejaVu Sans"/>
                </a:rPr>
                <a:t>for more information visit:</a:t>
              </a:r>
              <a:endParaRPr b="0" lang="en-US" sz="2800" spc="-1" strike="noStrike">
                <a:latin typeface="Arial"/>
              </a:endParaRPr>
            </a:p>
          </p:txBody>
        </p:sp>
        <p:sp>
          <p:nvSpPr>
            <p:cNvPr id="293" name="CustomShape 3"/>
            <p:cNvSpPr/>
            <p:nvPr/>
          </p:nvSpPr>
          <p:spPr>
            <a:xfrm>
              <a:off x="0" y="4269960"/>
              <a:ext cx="1007820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4800" spc="-1" strike="noStrike">
                  <a:solidFill>
                    <a:srgbClr val="000000"/>
                  </a:solidFill>
                  <a:latin typeface="Arial"/>
                  <a:ea typeface="DejaVu Sans"/>
                </a:rPr>
                <a:t>www.ColdCaseChristianity.com</a:t>
              </a:r>
              <a:endParaRPr b="0" lang="en-US" sz="4800" spc="-1" strike="noStrike">
                <a:latin typeface="Arial"/>
              </a:endParaRPr>
            </a:p>
          </p:txBody>
        </p:sp>
      </p:gr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10">
                                  <p:stCondLst>
                                    <p:cond delay="0"/>
                                  </p:stCondLst>
                                  <p:childTnLst>
                                    <p:set>
                                      <p:cBhvr>
                                        <p:cTn id="6" dur="1" fill="hold">
                                          <p:stCondLst>
                                            <p:cond delay="0"/>
                                          </p:stCondLst>
                                        </p:cTn>
                                        <p:tgtEl>
                                          <p:spTgt spid="290"/>
                                        </p:tgtEl>
                                        <p:attrNameLst>
                                          <p:attrName>style.visibility</p:attrName>
                                        </p:attrNameLst>
                                      </p:cBhvr>
                                      <p:to>
                                        <p:strVal val="visible"/>
                                      </p:to>
                                    </p:set>
                                    <p:animEffect filter="fade" transition="in">
                                      <p:cBhvr additive="repl">
                                        <p:cTn id="7" dur="500"/>
                                        <p:tgtEl>
                                          <p:spTgt spid="290"/>
                                        </p:tgtEl>
                                      </p:cBhvr>
                                    </p:animEffect>
                                  </p:childTnLst>
                                </p:cTn>
                              </p:par>
                            </p:childTnLst>
                          </p:cTn>
                        </p:par>
                        <p:par>
                          <p:cTn id="8" fill="hold">
                            <p:stCondLst>
                              <p:cond delay="500"/>
                            </p:stCondLst>
                            <p:childTnLst>
                              <p:par>
                                <p:cTn id="9" nodeType="afterEffect" fill="hold" presetClass="entr" presetID="10">
                                  <p:stCondLst>
                                    <p:cond delay="0"/>
                                  </p:stCondLst>
                                  <p:childTnLst>
                                    <p:set>
                                      <p:cBhvr>
                                        <p:cTn id="10" dur="1" fill="hold">
                                          <p:stCondLst>
                                            <p:cond delay="0"/>
                                          </p:stCondLst>
                                        </p:cTn>
                                        <p:tgtEl>
                                          <p:spTgt spid="291"/>
                                        </p:tgtEl>
                                        <p:attrNameLst>
                                          <p:attrName>style.visibility</p:attrName>
                                        </p:attrNameLst>
                                      </p:cBhvr>
                                      <p:to>
                                        <p:strVal val="visible"/>
                                      </p:to>
                                    </p:set>
                                    <p:animEffect filter="fade" transition="in">
                                      <p:cBhvr additive="repl">
                                        <p:cTn id="11" dur="5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Ancient History</a:t>
            </a:r>
            <a:endParaRPr b="0" lang="en-US" sz="4400" spc="-1" strike="noStrike">
              <a:latin typeface="Arial"/>
            </a:endParaRPr>
          </a:p>
        </p:txBody>
      </p:sp>
      <p:sp>
        <p:nvSpPr>
          <p:cNvPr id="256"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4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Without a video live stream of Jesus’ tomb</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You couldn’t say 100% what happened</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But we came across the most reasonable inference for the evidence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The early church and actions of the apostles are best explained by a resurrected Jesus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You can’t know for sure</a:t>
            </a:r>
            <a:endParaRPr b="0" lang="en-US" sz="4400" spc="-1" strike="noStrike">
              <a:latin typeface="Arial"/>
            </a:endParaRPr>
          </a:p>
        </p:txBody>
      </p:sp>
      <p:sp>
        <p:nvSpPr>
          <p:cNvPr id="258"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8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Is an argument folks will make with regards to the resurrection</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Even though there is no other world religion with miracles reported by their founder within the first generation – Habermas</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It’s easy to smell a rotten egg, but harder to lay a new one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People in our culture make decisions that they do not have 100% certainty about every day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2" name="PlaceHolder 2"/>
          <p:cNvSpPr>
            <a:spLocks noGrp="1"/>
          </p:cNvSpPr>
          <p:nvPr>
            <p:ph/>
          </p:nvPr>
        </p:nvSpPr>
        <p:spPr>
          <a:xfrm>
            <a:off x="504000" y="1326600"/>
            <a:ext cx="9070560" cy="3287160"/>
          </a:xfrm>
          <a:prstGeom prst="rect">
            <a:avLst/>
          </a:prstGeom>
          <a:noFill/>
          <a:ln w="0">
            <a:noFill/>
          </a:ln>
        </p:spPr>
        <p:txBody>
          <a:bodyPr lIns="0" rIns="0" tIns="0" bIns="0" anchor="t">
            <a:normAutofit/>
          </a:bodyPr>
          <a:p>
            <a:pPr marL="216000" indent="-216000">
              <a:lnSpc>
                <a:spcPct val="100000"/>
              </a:lnSpc>
              <a:spcBef>
                <a:spcPts val="1417"/>
              </a:spcBef>
              <a:buClr>
                <a:srgbClr val="000000"/>
              </a:buClr>
              <a:buSzPct val="45000"/>
              <a:buFont typeface="Wingdings" charset="2"/>
              <a:buChar char=""/>
            </a:pPr>
            <a:r>
              <a:rPr b="0" lang="en-US" sz="3200" spc="-1" strike="noStrike">
                <a:latin typeface="Arial"/>
              </a:rPr>
              <a:t>A legal system is needed for any modern society in order to prevent unrestrained anarchy</a:t>
            </a:r>
            <a:endParaRPr b="0" lang="en-US" sz="3200" spc="-1" strike="noStrike">
              <a:latin typeface="Arial"/>
            </a:endParaRPr>
          </a:p>
          <a:p>
            <a:pPr marL="216000" indent="-216000">
              <a:lnSpc>
                <a:spcPct val="100000"/>
              </a:lnSpc>
              <a:spcBef>
                <a:spcPts val="1417"/>
              </a:spcBef>
              <a:buClr>
                <a:srgbClr val="000000"/>
              </a:buClr>
              <a:buSzPct val="45000"/>
              <a:buFont typeface="Wingdings" charset="2"/>
              <a:buChar char=""/>
            </a:pPr>
            <a:r>
              <a:rPr b="0" lang="en-US" sz="3200" spc="-1" strike="noStrike">
                <a:latin typeface="Arial"/>
              </a:rPr>
              <a:t>How does ours determine when enough information has been provided to make a decision?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Levels of legal “standard of proof” our legal system</a:t>
            </a:r>
            <a:endParaRPr b="0" lang="en-US" sz="4400" spc="-1" strike="noStrike">
              <a:latin typeface="Arial"/>
            </a:endParaRPr>
          </a:p>
        </p:txBody>
      </p:sp>
      <p:sp>
        <p:nvSpPr>
          <p:cNvPr id="264"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91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1.)Some Credible Evidence:</a:t>
            </a:r>
            <a:br/>
            <a:r>
              <a:rPr b="0" lang="en-US" sz="3200" spc="-1" strike="noStrike">
                <a:latin typeface="Arial"/>
              </a:rPr>
              <a:t>lowest possible standard, often used in cases involving child protection in that there is a suspicion a child is at risk of abuse.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2.)Preponderance of the Evidence:</a:t>
            </a:r>
            <a:br/>
            <a:r>
              <a:rPr b="0" lang="en-US" sz="3200" spc="-1" strike="noStrike">
                <a:latin typeface="Arial"/>
              </a:rPr>
              <a:t>a proposition is more likely to be true than untrue by at least 51%</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Levels of legal “standard of proof”</a:t>
            </a:r>
            <a:endParaRPr b="0" lang="en-US" sz="4400" spc="-1" strike="noStrike">
              <a:latin typeface="Arial"/>
            </a:endParaRPr>
          </a:p>
        </p:txBody>
      </p:sp>
      <p:sp>
        <p:nvSpPr>
          <p:cNvPr id="266"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8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3.)Clear and Convincing Evidence:</a:t>
            </a:r>
            <a:br/>
            <a:r>
              <a:rPr b="0" lang="en-US" sz="3200" spc="-1" strike="noStrike">
                <a:latin typeface="Arial"/>
              </a:rPr>
              <a:t>a proposition is significantly and substantially more likely to be true than untrue.</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4.)Beyond a Reasonable Doubt: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Highest level of proof required by law, where there is no explainable reason to believe that a proposition is untrue.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226080"/>
            <a:ext cx="9070560" cy="94536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Job of a jury</a:t>
            </a:r>
            <a:endParaRPr b="0" lang="en-US" sz="4400" spc="-1" strike="noStrike">
              <a:latin typeface="Arial"/>
            </a:endParaRPr>
          </a:p>
        </p:txBody>
      </p:sp>
      <p:sp>
        <p:nvSpPr>
          <p:cNvPr id="268" name="PlaceHolder 2"/>
          <p:cNvSpPr>
            <a:spLocks noGrp="1"/>
          </p:cNvSpPr>
          <p:nvPr>
            <p:ph/>
          </p:nvPr>
        </p:nvSpPr>
        <p:spPr>
          <a:xfrm>
            <a:off x="504000" y="1326600"/>
            <a:ext cx="9070560" cy="3287160"/>
          </a:xfrm>
          <a:prstGeom prst="rect">
            <a:avLst/>
          </a:prstGeom>
          <a:noFill/>
          <a:ln w="0">
            <a:noFill/>
          </a:ln>
        </p:spPr>
        <p:txBody>
          <a:bodyPr lIns="0" rIns="0" tIns="0" bIns="0" anchor="t">
            <a:normAutofit fontScale="89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Jurors are asked to make a decision in the </a:t>
            </a:r>
            <a:r>
              <a:rPr b="0" lang="en-US" sz="3200" spc="-1" strike="noStrike" u="sng">
                <a:uFillTx/>
                <a:latin typeface="Arial"/>
              </a:rPr>
              <a:t>present</a:t>
            </a:r>
            <a:r>
              <a:rPr b="0" lang="en-US" sz="3200" spc="-1" strike="noStrike">
                <a:latin typeface="Arial"/>
              </a:rPr>
              <a:t> based on evidence from the </a:t>
            </a:r>
            <a:r>
              <a:rPr b="0" lang="en-US" sz="3200" spc="-1" strike="noStrike" u="sng">
                <a:uFillTx/>
                <a:latin typeface="Arial"/>
              </a:rPr>
              <a:t>past</a:t>
            </a:r>
            <a:r>
              <a:rPr b="0" lang="en-US" sz="3200" spc="-1" strike="noStrike">
                <a:latin typeface="Arial"/>
              </a:rPr>
              <a:t>, to impact the </a:t>
            </a:r>
            <a:r>
              <a:rPr b="0" lang="en-US" sz="3200" spc="-1" strike="noStrike" u="sng">
                <a:uFillTx/>
                <a:latin typeface="Arial"/>
              </a:rPr>
              <a:t>future</a:t>
            </a:r>
            <a:r>
              <a:rPr b="0" lang="en-US" sz="3200" spc="-1" strike="noStrike">
                <a:latin typeface="Arial"/>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Either the evidence is sufficient </a:t>
            </a:r>
            <a:r>
              <a:rPr b="0" lang="en-US" sz="3200" spc="-1" strike="noStrike" u="sng">
                <a:uFillTx/>
                <a:latin typeface="Arial"/>
              </a:rPr>
              <a:t>today</a:t>
            </a:r>
            <a:r>
              <a:rPr b="0" lang="en-US" sz="3200" spc="-1" strike="noStrike">
                <a:latin typeface="Arial"/>
              </a:rPr>
              <a:t> or it is not.</a:t>
            </a:r>
            <a:br/>
            <a:r>
              <a:rPr b="0" lang="en-US" sz="3200" spc="-1" strike="noStrike">
                <a:latin typeface="Arial"/>
              </a:rPr>
              <a:t>Not based on what evidence </a:t>
            </a:r>
            <a:r>
              <a:rPr b="0" lang="en-US" sz="3200" spc="-1" strike="noStrike" u="sng">
                <a:uFillTx/>
                <a:latin typeface="Arial"/>
              </a:rPr>
              <a:t>might show up later</a:t>
            </a:r>
            <a:r>
              <a:rPr b="0" lang="en-US" sz="3200" spc="-1" strike="noStrike">
                <a:latin typeface="Arial"/>
              </a:rPr>
              <a:t>.</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As a juror, you do not get the option to remain ‘agnostic’. Either the evidence is enough or not.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1151</TotalTime>
  <Application>LibreOffice/7.3.1.3$Windows_X86_64 LibreOffice_project/a69ca51ded25f3eefd52d7bf9a5fad8c90b87951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2022-06-16T18:14:06Z</dcterms:modified>
  <cp:revision>53</cp:revision>
  <dc:subject/>
  <dc:title/>
</cp:coreProperties>
</file>

<file path=docProps/custom.xml><?xml version="1.0" encoding="utf-8"?>
<Properties xmlns="http://schemas.openxmlformats.org/officeDocument/2006/custom-properties" xmlns:vt="http://schemas.openxmlformats.org/officeDocument/2006/docPropsVTypes"/>
</file>