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51A8E71-3B70-4618-8F09-31FB53DF036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For these next 4 chapters, we are going into the evidence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  <a:ea typeface="Microsoft YaHei"/>
              </a:rPr>
              <a:t>-</a:t>
            </a:r>
            <a:r>
              <a:rPr b="0" lang="en-US" sz="2000" spc="-1" strike="noStrike">
                <a:latin typeface="Arial"/>
              </a:rPr>
              <a:t>Often very interpretive: </a:t>
            </a:r>
            <a:br/>
            <a:r>
              <a:rPr b="0" lang="en-US" sz="2000" spc="-1" strike="noStrike">
                <a:latin typeface="Arial"/>
              </a:rPr>
              <a:t>ie.)The murderer may have been sighted with a yellow car, but that doesn't mean every person who has a yellow car is the murder suspect.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(comes from CA jury instructions.</a:t>
            </a:r>
            <a:br/>
            <a:r>
              <a:rPr b="0" lang="en-US" sz="2000" spc="-1" strike="noStrike">
                <a:latin typeface="Arial"/>
              </a:rPr>
              <a:t>Section 224, Judicial Council of California Criminal Jury Instructions, 2006)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1.)When a court case is determining whether someone is guilty of murder, the jury should make sure it makes a decision based on the evidence and not a bunch of speculation.</a:t>
            </a:r>
            <a:br/>
            <a:r>
              <a:rPr b="0" lang="en-US" sz="2000" spc="-1" strike="noStrike">
                <a:latin typeface="Arial"/>
              </a:rPr>
              <a:t>That decision may determine the lifetime fate of a human being.</a:t>
            </a:r>
            <a:br/>
            <a:r>
              <a:rPr b="0" lang="en-US" sz="2000" spc="-1" strike="noStrike">
                <a:latin typeface="Arial"/>
              </a:rPr>
              <a:t>-Analysis of the gospel accounts has much stronger implications, if trustworthy and true</a:t>
            </a:r>
            <a:br/>
            <a:br/>
            <a:r>
              <a:rPr b="0" lang="en-US" sz="2000" spc="-1" strike="noStrike">
                <a:latin typeface="Arial"/>
              </a:rPr>
              <a:t>3.)we are going to piece together circumstantial evidence to show that Jesus was resurrected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51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-This is an example of what circumstantial evidence looks like when added together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-We could have a whole series on any one of these given topics, but the idea is to demonstrate how circumstantial evidence, when pieced together, can become very powerful.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-Keep in mind that all the evidence in the world will do not good for someone who has made a volitional decision to ignore the evidence.</a:t>
            </a:r>
            <a:br/>
            <a:br/>
            <a:r>
              <a:rPr b="0" lang="en-US" sz="2000" spc="-1" strike="noStrike">
                <a:latin typeface="Arial"/>
              </a:rPr>
              <a:t>The ontological argument for the existence of God refers to the claim that the very logical possibility of God’s existence entails his actuality.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-Causal - Nothing in our universe has ever been observed to cause itself to exist.</a:t>
            </a:r>
            <a:br/>
            <a:br/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0412C1-BB2D-45CD-A3E4-50262A75CC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4D73E8-8DAC-4572-99E0-0F3681ACE3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0C0DCA-1749-4208-91CD-8088D09441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635B07-363A-4364-A8BD-F05A379754E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756000" y="927720"/>
            <a:ext cx="8567280" cy="91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43B02D-3653-4490-8818-A9A4AA1E9E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E347C0-50CB-4B73-AC02-8A4D6B479A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BAEE12-5D34-4B28-BD17-F848B8DB14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D7CEC7-63E3-4E78-B278-D6FA2968C4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6000" y="927720"/>
            <a:ext cx="8567280" cy="91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DDE2AB-8D7A-4D61-AABB-CDF296A04D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9EB312-14D8-404A-8449-4CF9042957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749E89-96EA-4E00-B5B4-66F6467EE2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3A5533-37D5-4A21-ABD0-67FDD347EF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DC83B67-9996-4642-88A7-C63046AB1AE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40" spc="-1" strike="noStrike">
                <a:latin typeface="Arial"/>
              </a:rPr>
              <a:t>Click to edit the title text format</a:t>
            </a:r>
            <a:endParaRPr b="0" lang="en-US" sz="364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10" spc="-1" strike="noStrike">
                <a:latin typeface="Arial"/>
              </a:rPr>
              <a:t>Second Outline Level</a:t>
            </a:r>
            <a:endParaRPr b="0" lang="en-US" sz="231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Chapter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Think</a:t>
            </a:r>
            <a:br/>
            <a:r>
              <a:rPr b="0" lang="en-US" sz="3200" spc="-1" strike="noStrike">
                <a:latin typeface="Arial"/>
              </a:rPr>
              <a:t>Circumstantially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rcRect l="14137" t="9849" r="0" b="11587"/>
          <a:stretch/>
        </p:blipFill>
        <p:spPr>
          <a:xfrm>
            <a:off x="5486400" y="1371600"/>
            <a:ext cx="3759480" cy="34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" descr=""/>
          <p:cNvPicPr/>
          <p:nvPr/>
        </p:nvPicPr>
        <p:blipFill>
          <a:blip r:embed="rId1"/>
          <a:srcRect l="14137" t="9849" r="0" b="11587"/>
          <a:stretch/>
        </p:blipFill>
        <p:spPr>
          <a:xfrm>
            <a:off x="547560" y="448200"/>
            <a:ext cx="3759480" cy="3441960"/>
          </a:xfrm>
          <a:prstGeom prst="rect">
            <a:avLst/>
          </a:prstGeom>
          <a:ln w="0">
            <a:noFill/>
          </a:ln>
        </p:spPr>
      </p:pic>
      <p:grpSp>
        <p:nvGrpSpPr>
          <p:cNvPr id="105" name="Group 1"/>
          <p:cNvGrpSpPr/>
          <p:nvPr/>
        </p:nvGrpSpPr>
        <p:grpSpPr>
          <a:xfrm>
            <a:off x="0" y="3200400"/>
            <a:ext cx="10079280" cy="1540080"/>
            <a:chOff x="0" y="3200400"/>
            <a:chExt cx="10079280" cy="1540080"/>
          </a:xfrm>
        </p:grpSpPr>
        <p:sp>
          <p:nvSpPr>
            <p:cNvPr id="106" name="CustomShape 2"/>
            <p:cNvSpPr/>
            <p:nvPr/>
          </p:nvSpPr>
          <p:spPr>
            <a:xfrm>
              <a:off x="4059360" y="3200400"/>
              <a:ext cx="5056200" cy="47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2999"/>
                </a:lnSpc>
                <a:buNone/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for more information visit: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07" name="CustomShape 3"/>
            <p:cNvSpPr/>
            <p:nvPr/>
          </p:nvSpPr>
          <p:spPr>
            <a:xfrm>
              <a:off x="0" y="4269960"/>
              <a:ext cx="10079280" cy="47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2999"/>
                </a:lnSpc>
                <a:buNone/>
              </a:pPr>
              <a:r>
                <a:rPr b="0" lang="en-US" sz="4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www.ColdCaseChristianity.com</a:t>
              </a:r>
              <a:endParaRPr b="0" lang="en-US" sz="4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Circumstantial Evidence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Will review </a:t>
            </a:r>
            <a:br/>
            <a:r>
              <a:rPr b="0" lang="en-US" sz="3200" spc="-1" strike="noStrike">
                <a:latin typeface="Arial"/>
              </a:rPr>
              <a:t>-what it is</a:t>
            </a:r>
            <a:br/>
            <a:r>
              <a:rPr b="0" lang="en-US" sz="3200" spc="-1" strike="noStrike">
                <a:latin typeface="Arial"/>
              </a:rPr>
              <a:t>-What it’s good for</a:t>
            </a:r>
            <a:br/>
            <a:r>
              <a:rPr b="0" lang="en-US" sz="3200" spc="-1" strike="noStrike">
                <a:latin typeface="Arial"/>
              </a:rPr>
              <a:t>-Where we commonly see it used</a:t>
            </a:r>
            <a:br/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Circumstantial Evidence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Two types of evidence:</a:t>
            </a:r>
            <a:br/>
            <a:r>
              <a:rPr b="0" lang="en-US" sz="3200" spc="-1" strike="noStrike">
                <a:latin typeface="Arial"/>
              </a:rPr>
              <a:t>Direct</a:t>
            </a:r>
            <a:br/>
            <a:r>
              <a:rPr b="0" lang="en-US" sz="3200" spc="-1" strike="noStrike">
                <a:latin typeface="Arial"/>
              </a:rPr>
              <a:t>Indirect (circumstantial)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Think Circumstantially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Circumstantial evidence often very interpretive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 piece interpreted multiple ways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more you have, the clearer the story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One can corroborate(agree/build-up) the other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Direct vs. Circumstantial Evidence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uFillTx/>
                <a:latin typeface="Arial"/>
              </a:rPr>
              <a:t>Direct</a:t>
            </a:r>
            <a:r>
              <a:rPr b="0" lang="en-US" sz="3200" spc="-1" strike="noStrike">
                <a:latin typeface="Arial"/>
              </a:rPr>
              <a:t>: can </a:t>
            </a:r>
            <a:r>
              <a:rPr b="0" lang="en-US" sz="3200" spc="-1" strike="noStrike" u="sng">
                <a:uFillTx/>
                <a:latin typeface="Arial"/>
              </a:rPr>
              <a:t>prove something</a:t>
            </a:r>
            <a:r>
              <a:rPr b="0" lang="en-US" sz="3200" spc="-1" strike="noStrike">
                <a:latin typeface="Arial"/>
              </a:rPr>
              <a:t> all </a:t>
            </a:r>
            <a:r>
              <a:rPr b="0" lang="en-US" sz="3200" spc="-1" strike="noStrike" u="sng">
                <a:uFillTx/>
                <a:latin typeface="Arial"/>
              </a:rPr>
              <a:t>by itself</a:t>
            </a:r>
            <a:br/>
            <a:r>
              <a:rPr b="0" lang="en-US" sz="3200" spc="-1" strike="noStrike">
                <a:latin typeface="Arial"/>
              </a:rPr>
              <a:t>ie.)truthful witness testified that it was raining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uFillTx/>
                <a:latin typeface="Arial"/>
              </a:rPr>
              <a:t>Indirect</a:t>
            </a:r>
            <a:r>
              <a:rPr b="0" lang="en-US" sz="3200" spc="-1" strike="noStrike">
                <a:latin typeface="Arial"/>
              </a:rPr>
              <a:t>: (aka circumstantial) </a:t>
            </a:r>
            <a:r>
              <a:rPr b="0" lang="en-US" sz="3200" spc="-1" strike="noStrike" u="sng">
                <a:uFillTx/>
                <a:latin typeface="Arial"/>
              </a:rPr>
              <a:t>proves nothing by itself</a:t>
            </a:r>
            <a:r>
              <a:rPr b="0" lang="en-US" sz="3200" spc="-1" strike="noStrike">
                <a:latin typeface="Arial"/>
              </a:rPr>
              <a:t>.</a:t>
            </a:r>
            <a:br/>
            <a:r>
              <a:rPr b="0" lang="en-US" sz="3200" spc="-1" strike="noStrike">
                <a:latin typeface="Arial"/>
              </a:rPr>
              <a:t>Ie.)</a:t>
            </a:r>
            <a:r>
              <a:rPr b="0" lang="en-US" sz="3200" spc="-1" strike="noStrike">
                <a:latin typeface="Arial"/>
              </a:rPr>
              <a:t>truthful witness testifies seeing someone enter with a raincoat covered in drops of water is circumstantial evidence it was raining outside.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Circumstantial Evidence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For each piece...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you can draw two or more reasonable conclusions from the same circumstantial evidence, you must accept the conclusion that points to innocence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You must accept only reasonable conclusions</a:t>
            </a:r>
            <a:br/>
            <a:r>
              <a:rPr b="0" lang="en-US" sz="3200" spc="-1" strike="noStrike"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Think Circumstantially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Jurors in courtrooms are instructed to make no distinction between </a:t>
            </a:r>
            <a:r>
              <a:rPr b="0" lang="en-US" sz="3200" spc="-1" strike="noStrike" u="sng">
                <a:uFillTx/>
                <a:latin typeface="Arial"/>
              </a:rPr>
              <a:t>direct</a:t>
            </a:r>
            <a:r>
              <a:rPr b="0" lang="en-US" sz="3200" spc="-1" strike="noStrike">
                <a:latin typeface="Arial"/>
              </a:rPr>
              <a:t> and </a:t>
            </a:r>
            <a:r>
              <a:rPr b="0" lang="en-US" sz="3200" spc="-1" strike="noStrike" u="sng">
                <a:uFillTx/>
                <a:latin typeface="Arial"/>
              </a:rPr>
              <a:t>indirect</a:t>
            </a:r>
            <a:r>
              <a:rPr b="0" lang="en-US" sz="3200" spc="-1" strike="noStrike">
                <a:latin typeface="Arial"/>
              </a:rPr>
              <a:t>(circumstantial) evidence in a case.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uFillTx/>
                <a:latin typeface="Arial"/>
              </a:rPr>
              <a:t>Both</a:t>
            </a:r>
            <a:r>
              <a:rPr b="0" lang="en-US" sz="3200" spc="-1" strike="noStrike">
                <a:latin typeface="Arial"/>
              </a:rPr>
              <a:t> are considered as </a:t>
            </a:r>
            <a:r>
              <a:rPr b="0" lang="en-US" sz="3200" spc="-1" strike="noStrike" u="sng">
                <a:uFillTx/>
                <a:latin typeface="Arial"/>
              </a:rPr>
              <a:t>acceptable</a:t>
            </a:r>
            <a:r>
              <a:rPr b="0" lang="en-US" sz="3200" spc="-1" strike="noStrike">
                <a:latin typeface="Arial"/>
              </a:rPr>
              <a:t> types of </a:t>
            </a:r>
            <a:r>
              <a:rPr b="0" lang="en-US" sz="3200" spc="-1" strike="noStrike" u="sng">
                <a:uFillTx/>
                <a:latin typeface="Arial"/>
              </a:rPr>
              <a:t>evidence</a:t>
            </a:r>
            <a:r>
              <a:rPr b="0" lang="en-US" sz="3200" spc="-1" strike="noStrike">
                <a:latin typeface="Arial"/>
              </a:rPr>
              <a:t>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There are </a:t>
            </a:r>
            <a:r>
              <a:rPr b="0" lang="en-US" sz="3200" spc="-1" strike="noStrike" u="sng">
                <a:uFillTx/>
                <a:latin typeface="Arial"/>
              </a:rPr>
              <a:t>many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cold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cases</a:t>
            </a:r>
            <a:r>
              <a:rPr b="0" lang="en-US" sz="3200" spc="-1" strike="noStrike">
                <a:latin typeface="Arial"/>
              </a:rPr>
              <a:t> for murder that are </a:t>
            </a:r>
            <a:r>
              <a:rPr b="0" lang="en-US" sz="3200" spc="-1" strike="noStrike" u="sng">
                <a:uFillTx/>
                <a:latin typeface="Arial"/>
              </a:rPr>
              <a:t>solved</a:t>
            </a:r>
            <a:r>
              <a:rPr b="0" lang="en-US" sz="3200" spc="-1" strike="noStrike">
                <a:latin typeface="Arial"/>
              </a:rPr>
              <a:t> with </a:t>
            </a:r>
            <a:r>
              <a:rPr b="0" lang="en-US" sz="3200" spc="-1" strike="noStrike" u="sng">
                <a:uFillTx/>
                <a:latin typeface="Arial"/>
              </a:rPr>
              <a:t>only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circumstantial</a:t>
            </a:r>
            <a:r>
              <a:rPr b="0" lang="en-US" sz="3200" spc="-1" strike="noStrike">
                <a:latin typeface="Arial"/>
              </a:rPr>
              <a:t> evidence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Circumstantial evidence is usually not powerful with just one piece alone, but with many pieces of circumstantial evidence, they can be very compelling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 juror is asked to determine your decision on what is </a:t>
            </a:r>
            <a:r>
              <a:rPr b="0" lang="en-US" sz="3200" spc="-1" strike="noStrike" u="sng">
                <a:uFillTx/>
                <a:latin typeface="Arial"/>
              </a:rPr>
              <a:t>reasonable</a:t>
            </a:r>
            <a:r>
              <a:rPr b="0" lang="en-US" sz="3200" spc="-1" strike="noStrike">
                <a:latin typeface="Arial"/>
              </a:rPr>
              <a:t>, not what is </a:t>
            </a:r>
            <a:r>
              <a:rPr b="0" lang="en-US" sz="3200" spc="-1" strike="noStrike" u="sng">
                <a:uFillTx/>
                <a:latin typeface="Arial"/>
              </a:rPr>
              <a:t>possible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Direct evidence for God could be witnessing creation, which no human has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rely on </a:t>
            </a:r>
            <a:r>
              <a:rPr b="0" lang="en-US" sz="3200" spc="-1" strike="noStrike" u="sng">
                <a:uFillTx/>
                <a:latin typeface="Arial"/>
              </a:rPr>
              <a:t>human witnesses</a:t>
            </a:r>
            <a:r>
              <a:rPr b="0" lang="en-US" sz="3200" spc="-1" strike="noStrike">
                <a:latin typeface="Arial"/>
              </a:rPr>
              <a:t> and </a:t>
            </a:r>
            <a:r>
              <a:rPr b="0" lang="en-US" sz="3200" spc="-1" strike="noStrike" u="sng">
                <a:uFillTx/>
                <a:latin typeface="Arial"/>
              </a:rPr>
              <a:t>circumstantial evidence</a:t>
            </a:r>
            <a:r>
              <a:rPr b="0" lang="en-US" sz="3200" spc="-1" strike="noStrike">
                <a:latin typeface="Arial"/>
              </a:rPr>
              <a:t> to solve murder cases that had </a:t>
            </a:r>
            <a:r>
              <a:rPr b="0" lang="en-US" sz="3200" spc="-1" strike="noStrike">
                <a:latin typeface="Arial"/>
              </a:rPr>
              <a:t>no eyewitnesses</a:t>
            </a:r>
            <a:r>
              <a:rPr b="0" lang="en-US" sz="3200" spc="-1" strike="noStrike">
                <a:latin typeface="Arial"/>
              </a:rPr>
              <a:t>; will use same principles on the gospel accounts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Circumstantial Evidence when put together stronger than alone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326960" y="1389240"/>
            <a:ext cx="7665480" cy="393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2022-04-22T22:39:14Z</dcterms:modified>
  <cp:revision>21</cp:revision>
  <dc:subject/>
  <dc:title/>
</cp:coreProperties>
</file>