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9.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7.jpeg" ContentType="image/jpeg"/>
  <Override PartName="/ppt/media/image2.jpeg" ContentType="image/jpeg"/>
  <Override PartName="/ppt/media/image3.png" ContentType="image/png"/>
  <Override PartName="/ppt/media/image4.png" ContentType="image/png"/>
  <Override PartName="/ppt/media/image5.png" ContentType="image/png"/>
  <Override PartName="/ppt/media/image6.png" ContentType="image/png"/>
  <Override PartName="/ppt/media/image8.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1"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2"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3"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4"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44F2FA8-5122-4B17-90B3-106DFC160F5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533520" y="764280"/>
            <a:ext cx="6704640" cy="3771360"/>
          </a:xfrm>
          <a:prstGeom prst="rect">
            <a:avLst/>
          </a:prstGeom>
          <a:ln w="0">
            <a:noFill/>
          </a:ln>
        </p:spPr>
      </p:sp>
      <p:sp>
        <p:nvSpPr>
          <p:cNvPr id="13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How do you tell if a witness is legitimate?</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533520" y="764280"/>
            <a:ext cx="6704640" cy="3771360"/>
          </a:xfrm>
          <a:prstGeom prst="rect">
            <a:avLst/>
          </a:prstGeom>
          <a:ln w="0">
            <a:noFill/>
          </a:ln>
        </p:spPr>
      </p:sp>
      <p:sp>
        <p:nvSpPr>
          <p:cNvPr id="14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There are more than this.</a:t>
            </a:r>
            <a:br/>
            <a:r>
              <a:rPr b="0" lang="en-US" sz="2000" spc="-1" strike="noStrike">
                <a:latin typeface="Arial"/>
              </a:rPr>
              <a:t>This is just an example.</a:t>
            </a:r>
            <a:br/>
            <a:r>
              <a:rPr b="0" lang="en-US" sz="2000" spc="-1" strike="noStrike">
                <a:latin typeface="Arial"/>
              </a:rPr>
              <a:t>We will get more in depth in a latter chapter.</a:t>
            </a:r>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533520" y="764280"/>
            <a:ext cx="6704640" cy="3771360"/>
          </a:xfrm>
          <a:prstGeom prst="rect">
            <a:avLst/>
          </a:prstGeom>
          <a:ln w="0">
            <a:noFill/>
          </a:ln>
        </p:spPr>
      </p:sp>
      <p:sp>
        <p:nvSpPr>
          <p:cNvPr id="14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-Late -</a:t>
            </a:r>
            <a:br/>
            <a:r>
              <a:rPr b="0" lang="en-US" sz="2000" spc="-1" strike="noStrike">
                <a:latin typeface="Arial"/>
              </a:rPr>
              <a:t>We notice how the gospel of John, which was written last leave out many details that the other gospels had because he wanted to fill in the gaps.</a:t>
            </a:r>
            <a:endParaRPr b="0" lang="en-US" sz="2000" spc="-1" strike="noStrike">
              <a:latin typeface="Arial"/>
            </a:endParaRPr>
          </a:p>
          <a:p>
            <a:endParaRPr b="0" lang="en-US" sz="2000" spc="-1" strike="noStrike">
              <a:latin typeface="Arial"/>
            </a:endParaRPr>
          </a:p>
          <a:p>
            <a:r>
              <a:rPr b="0" lang="en-US" sz="2000" spc="-1" strike="noStrike">
                <a:latin typeface="Arial"/>
              </a:rPr>
              <a:t>3.)memories – You might not remember what you did a year ago today, but you might be able to recall what you were doing on September 11, 2001. With late testimony, we have to ask if the memory of the witness is reliable.</a:t>
            </a:r>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533520" y="764280"/>
            <a:ext cx="6704640" cy="3771360"/>
          </a:xfrm>
          <a:prstGeom prst="rect">
            <a:avLst/>
          </a:prstGeom>
          <a:ln w="0">
            <a:noFill/>
          </a:ln>
        </p:spPr>
      </p:sp>
      <p:sp>
        <p:nvSpPr>
          <p:cNvPr id="149" name="PlaceHolder 2"/>
          <p:cNvSpPr>
            <a:spLocks noGrp="1"/>
          </p:cNvSpPr>
          <p:nvPr>
            <p:ph type="body"/>
          </p:nvPr>
        </p:nvSpPr>
        <p:spPr>
          <a:xfrm>
            <a:off x="777240" y="4777560"/>
            <a:ext cx="6217560" cy="4533480"/>
          </a:xfrm>
          <a:prstGeom prst="rect">
            <a:avLst/>
          </a:prstGeom>
          <a:noFill/>
          <a:ln w="0">
            <a:noFill/>
          </a:ln>
        </p:spPr>
        <p:txBody>
          <a:bodyPr lIns="0" rIns="0" tIns="0" bIns="0" anchor="t">
            <a:noAutofit/>
          </a:bodyPr>
          <a:p>
            <a:r>
              <a:rPr b="0" lang="en-US" sz="2000" spc="-1" strike="noStrike">
                <a:latin typeface="Arial"/>
              </a:rPr>
              <a:t>1.)Titanic survivors argue over whether the ship split in two as it sunk. Regardless of what the eyewitnesses tell us, we still know that the Titanic sunk.</a:t>
            </a:r>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533520" y="764280"/>
            <a:ext cx="6704640" cy="3771360"/>
          </a:xfrm>
          <a:prstGeom prst="rect">
            <a:avLst/>
          </a:prstGeom>
          <a:ln w="0">
            <a:noFill/>
          </a:ln>
        </p:spPr>
      </p:sp>
      <p:sp>
        <p:nvSpPr>
          <p:cNvPr id="15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An example of perspective of an eyewitness in the Bible (next slide)</a:t>
            </a:r>
            <a:endParaRPr b="0" lang="en-US" sz="2000" spc="-1" strike="noStrike">
              <a:latin typeface="Arial"/>
            </a:endParaRPr>
          </a:p>
          <a:p>
            <a:endParaRPr b="0" lang="en-US" sz="2000" spc="-1" strike="noStrike">
              <a:latin typeface="Arial"/>
            </a:endParaRPr>
          </a:p>
          <a:p>
            <a:r>
              <a:rPr b="0" lang="en-US" sz="2000" spc="-1" strike="noStrike">
                <a:latin typeface="Arial"/>
              </a:rPr>
              <a:t>ie.) At the scene of a crime, it was raining at the scene and the police on the scene allowed the witnesses to stay in a squad car to keep dry.</a:t>
            </a:r>
            <a:br/>
            <a:r>
              <a:rPr b="0" lang="en-US" sz="2000" spc="-1" strike="noStrike">
                <a:latin typeface="Arial"/>
              </a:rPr>
              <a:t>That is the worst thing you can do.</a:t>
            </a:r>
            <a:br/>
            <a:r>
              <a:rPr b="0" lang="en-US" sz="2000" spc="-1" strike="noStrike">
                <a:latin typeface="Arial"/>
              </a:rPr>
              <a:t>You risk they will compare their recollection of events and change their story to be consistent with the others.</a:t>
            </a:r>
            <a:br/>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533520" y="764280"/>
            <a:ext cx="6704640" cy="3771360"/>
          </a:xfrm>
          <a:prstGeom prst="rect">
            <a:avLst/>
          </a:prstGeom>
          <a:ln w="0">
            <a:noFill/>
          </a:ln>
        </p:spPr>
      </p:sp>
      <p:sp>
        <p:nvSpPr>
          <p:cNvPr id="15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 </a:t>
            </a:r>
            <a:r>
              <a:rPr b="0" lang="en-US" sz="2000" spc="-1" strike="noStrike">
                <a:latin typeface="Arial"/>
              </a:rPr>
              <a:t>The apostles repeatedly referred to themselves as witnesses and used that status as the foundation for everything they taught. The 12</a:t>
            </a:r>
            <a:r>
              <a:rPr b="0" lang="en-US" sz="2000" spc="-1" strike="noStrike" baseline="33000">
                <a:latin typeface="Arial"/>
              </a:rPr>
              <a:t>th</a:t>
            </a:r>
            <a:r>
              <a:rPr b="0" lang="en-US" sz="2000" spc="-1" strike="noStrike">
                <a:latin typeface="Arial"/>
              </a:rPr>
              <a:t> “replacement” disciple was no different.</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533520" y="764280"/>
            <a:ext cx="6704640" cy="3771360"/>
          </a:xfrm>
          <a:prstGeom prst="rect">
            <a:avLst/>
          </a:prstGeom>
          <a:ln w="0">
            <a:noFill/>
          </a:ln>
        </p:spPr>
      </p:sp>
      <p:sp>
        <p:nvSpPr>
          <p:cNvPr id="15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When the New Testament scripture was cannonized, the church fathers</a:t>
            </a:r>
            <a:br/>
            <a:r>
              <a:rPr b="0" lang="en-US" sz="2000" spc="-1" strike="noStrike">
                <a:latin typeface="Arial"/>
              </a:rPr>
              <a:t>placed apostolic authority as the primary criteria for whether a book made the cannon.</a:t>
            </a:r>
            <a:br/>
            <a:br/>
            <a:r>
              <a:rPr b="0" lang="en-US" sz="2000" spc="-1" strike="noStrike">
                <a:latin typeface="Arial"/>
              </a:rPr>
              <a:t>We will assess how and if the gospel writers can be trusted in a further lesson.</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533520" y="764280"/>
            <a:ext cx="6704640" cy="3771360"/>
          </a:xfrm>
          <a:prstGeom prst="rect">
            <a:avLst/>
          </a:prstGeom>
          <a:ln w="0">
            <a:noFill/>
          </a:ln>
        </p:spPr>
      </p:sp>
      <p:sp>
        <p:nvSpPr>
          <p:cNvPr id="15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There are - </a:t>
            </a:r>
            <a:endParaRPr b="0" lang="en-US" sz="2000" spc="-1" strike="noStrike">
              <a:latin typeface="Arial"/>
            </a:endParaRPr>
          </a:p>
          <a:p>
            <a:r>
              <a:rPr b="0" lang="en-US" sz="2000" spc="-1" strike="noStrike">
                <a:latin typeface="Arial"/>
              </a:rPr>
              <a:t>The Bible passes the witness test.</a:t>
            </a:r>
            <a:endParaRPr b="0" lang="en-US" sz="2000" spc="-1" strike="noStrike">
              <a:latin typeface="Arial"/>
            </a:endParaRPr>
          </a:p>
          <a:p>
            <a:r>
              <a:rPr b="0" lang="en-US" sz="2000" spc="-1" strike="noStrike">
                <a:latin typeface="Arial"/>
              </a:rPr>
              <a:t>We still haven’t demonstrated that the gospel writers were </a:t>
            </a:r>
            <a:br/>
            <a:r>
              <a:rPr b="0" lang="en-US" sz="2000" spc="-1" strike="noStrike">
                <a:latin typeface="Arial"/>
              </a:rPr>
              <a:t>Present to witness the resurrection</a:t>
            </a:r>
            <a:endParaRPr b="0" lang="en-US" sz="2000" spc="-1" strike="noStrike">
              <a:latin typeface="Arial"/>
            </a:endParaRPr>
          </a:p>
          <a:p>
            <a:r>
              <a:rPr b="0" lang="en-US" sz="2000" spc="-1" strike="noStrike">
                <a:latin typeface="Arial"/>
              </a:rPr>
              <a:t>   </a:t>
            </a:r>
            <a:r>
              <a:rPr b="0" lang="en-US" sz="2000" spc="-1" strike="noStrike">
                <a:latin typeface="Arial"/>
              </a:rPr>
              <a:t>If their testimony is corroborated</a:t>
            </a:r>
            <a:endParaRPr b="0" lang="en-US" sz="2000" spc="-1" strike="noStrike">
              <a:latin typeface="Arial"/>
            </a:endParaRPr>
          </a:p>
          <a:p>
            <a:r>
              <a:rPr b="0" lang="en-US" sz="2000" spc="-1" strike="noStrike">
                <a:latin typeface="Arial"/>
              </a:rPr>
              <a:t>   </a:t>
            </a:r>
            <a:r>
              <a:rPr b="0" lang="en-US" sz="2000" spc="-1" strike="noStrike">
                <a:latin typeface="Arial"/>
              </a:rPr>
              <a:t>Accurate about the resurrection</a:t>
            </a:r>
            <a:endParaRPr b="0" lang="en-US" sz="2000" spc="-1" strike="noStrike">
              <a:latin typeface="Arial"/>
            </a:endParaRPr>
          </a:p>
          <a:p>
            <a:r>
              <a:rPr b="0" lang="en-US" sz="2000" spc="-1" strike="noStrike">
                <a:latin typeface="Arial"/>
              </a:rPr>
              <a:t>   </a:t>
            </a:r>
            <a:r>
              <a:rPr b="0" lang="en-US" sz="2000" spc="-1" strike="noStrike">
                <a:latin typeface="Arial"/>
              </a:rPr>
              <a:t>And if they had a bias to lie about the resurrection</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533520" y="764280"/>
            <a:ext cx="6704640" cy="3771360"/>
          </a:xfrm>
          <a:prstGeom prst="rect">
            <a:avLst/>
          </a:prstGeom>
          <a:ln w="0">
            <a:noFill/>
          </a:ln>
        </p:spPr>
      </p:sp>
      <p:sp>
        <p:nvSpPr>
          <p:cNvPr id="13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These guiding questions come from the</a:t>
            </a:r>
            <a:br/>
            <a:r>
              <a:rPr b="0" lang="en-US" sz="2000" spc="-1" strike="noStrike">
                <a:latin typeface="Arial"/>
              </a:rPr>
              <a:t>”Judicial Council of California, Judicial Council of California Criminal Jury Instructions, CalCrim Section 105”</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533520" y="764280"/>
            <a:ext cx="6704640" cy="3771360"/>
          </a:xfrm>
          <a:prstGeom prst="rect">
            <a:avLst/>
          </a:prstGeom>
          <a:ln w="0">
            <a:noFill/>
          </a:ln>
        </p:spPr>
      </p:sp>
      <p:sp>
        <p:nvSpPr>
          <p:cNvPr id="13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In California, jurors are instructed this about witness testimony:</a:t>
            </a:r>
            <a:br/>
            <a:r>
              <a:rPr b="0" lang="en-US" sz="2000" spc="-1" strike="noStrike">
                <a:latin typeface="Arial"/>
              </a:rPr>
              <a:t>”If you decide that a witness </a:t>
            </a:r>
            <a:r>
              <a:rPr b="0" lang="en-US" sz="2000" spc="-1" strike="noStrike" u="sng">
                <a:uFillTx/>
                <a:latin typeface="Arial"/>
              </a:rPr>
              <a:t>deliberately</a:t>
            </a:r>
            <a:r>
              <a:rPr b="0" lang="en-US" sz="2000" spc="-1" strike="noStrike">
                <a:latin typeface="Arial"/>
              </a:rPr>
              <a:t> lied about something significant in this case, you should consider not believing anything that witness says. Or, if you think the witness lied about some things, but told the truth about others, you may simply accept the part that you think is true and ignore the rest.</a:t>
            </a:r>
            <a:endParaRPr b="0" lang="en-US" sz="2000" spc="-1" strike="noStrike">
              <a:latin typeface="Arial"/>
            </a:endParaRPr>
          </a:p>
          <a:p>
            <a:endParaRPr b="0" lang="en-US" sz="2000" spc="-1" strike="noStrike">
              <a:latin typeface="Arial"/>
            </a:endParaRPr>
          </a:p>
          <a:p>
            <a:r>
              <a:rPr b="0" lang="en-US" sz="2000" spc="-1" strike="noStrike">
                <a:latin typeface="Arial"/>
              </a:rPr>
              <a:t>Judicial Council of CA Criminal Jury Instructions, CalCrim Section 105</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533520" y="764280"/>
            <a:ext cx="6704640" cy="3771360"/>
          </a:xfrm>
          <a:prstGeom prst="rect">
            <a:avLst/>
          </a:prstGeom>
          <a:ln w="0">
            <a:noFill/>
          </a:ln>
        </p:spPr>
      </p:sp>
      <p:sp>
        <p:nvSpPr>
          <p:cNvPr id="13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-Some would say if a witness conflicts with a piece of evidence, they cannot be trusted.</a:t>
            </a:r>
            <a:br/>
            <a:r>
              <a:rPr b="0" lang="en-US" sz="2000" spc="-1" strike="noStrike">
                <a:latin typeface="Arial"/>
              </a:rPr>
              <a:t>Not so fast...</a:t>
            </a:r>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533520" y="764280"/>
            <a:ext cx="6704640" cy="3771360"/>
          </a:xfrm>
          <a:prstGeom prst="rect">
            <a:avLst/>
          </a:prstGeom>
          <a:ln w="0">
            <a:noFill/>
          </a:ln>
        </p:spPr>
      </p:sp>
      <p:sp>
        <p:nvSpPr>
          <p:cNvPr id="14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Another quote from CA criminal jury instructions.</a:t>
            </a:r>
            <a:endParaRPr b="0" lang="en-US" sz="2000" spc="-1" strike="noStrike">
              <a:latin typeface="Arial"/>
            </a:endParaRPr>
          </a:p>
          <a:p>
            <a:endParaRPr b="0" lang="en-US" sz="2000" spc="-1" strike="noStrike">
              <a:latin typeface="Arial"/>
            </a:endParaRPr>
          </a:p>
          <a:p>
            <a:r>
              <a:rPr b="0" lang="en-US" sz="2000" spc="-1" strike="noStrike">
                <a:latin typeface="Arial"/>
              </a:rPr>
              <a:t>Disagreements are not automatic disqualifiers for witness testimony.</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533520" y="764280"/>
            <a:ext cx="6704640" cy="3771360"/>
          </a:xfrm>
          <a:prstGeom prst="rect">
            <a:avLst/>
          </a:prstGeom>
          <a:ln w="0">
            <a:noFill/>
          </a:ln>
        </p:spPr>
      </p:sp>
      <p:sp>
        <p:nvSpPr>
          <p:cNvPr id="143" name="PlaceHolder 2"/>
          <p:cNvSpPr>
            <a:spLocks noGrp="1"/>
          </p:cNvSpPr>
          <p:nvPr>
            <p:ph type="body"/>
          </p:nvPr>
        </p:nvSpPr>
        <p:spPr>
          <a:xfrm>
            <a:off x="777240" y="4777560"/>
            <a:ext cx="6217560" cy="4816800"/>
          </a:xfrm>
          <a:prstGeom prst="rect">
            <a:avLst/>
          </a:prstGeom>
          <a:noFill/>
          <a:ln w="0">
            <a:noFill/>
          </a:ln>
        </p:spPr>
        <p:txBody>
          <a:bodyPr lIns="0" rIns="0" tIns="0" bIns="0" anchor="t">
            <a:noAutofit/>
          </a:bodyPr>
          <a:p>
            <a:r>
              <a:rPr b="0" lang="en-US" sz="2000" spc="-1" strike="noStrike">
                <a:latin typeface="Arial"/>
              </a:rPr>
              <a:t>The police reports read as in the picture.</a:t>
            </a:r>
            <a:endParaRPr b="0" lang="en-US" sz="2000" spc="-1" strike="noStrike">
              <a:latin typeface="Arial"/>
            </a:endParaRPr>
          </a:p>
          <a:p>
            <a:endParaRPr b="0" lang="en-US" sz="2000" spc="-1" strike="noStrike">
              <a:latin typeface="Arial"/>
            </a:endParaRPr>
          </a:p>
          <a:p>
            <a:r>
              <a:rPr b="0" lang="en-US" sz="2000" spc="-1" strike="noStrike">
                <a:latin typeface="Arial"/>
              </a:rPr>
              <a:t>Once the investigator talked to the witnesses, things began to make more sense.</a:t>
            </a:r>
            <a:br/>
            <a:br/>
            <a:r>
              <a:rPr b="0" lang="en-US" sz="2000" spc="-1" strike="noStrike">
                <a:latin typeface="Arial"/>
              </a:rPr>
              <a:t>Sylvia was waiting in line behind the suspect and never suspected any issue since the suspect’s voice gave no tone of wrong-doing. </a:t>
            </a:r>
            <a:br/>
            <a:r>
              <a:rPr b="0" lang="en-US" sz="2000" spc="-1" strike="noStrike">
                <a:latin typeface="Arial"/>
              </a:rPr>
              <a:t>She was behind him, so she couldn’t see a gun.</a:t>
            </a:r>
            <a:endParaRPr b="0" lang="en-US" sz="2000" spc="-1" strike="noStrike">
              <a:latin typeface="Arial"/>
            </a:endParaRPr>
          </a:p>
          <a:p>
            <a:endParaRPr b="0" lang="en-US" sz="2000" spc="-1" strike="noStrike">
              <a:latin typeface="Arial"/>
            </a:endParaRPr>
          </a:p>
          <a:p>
            <a:r>
              <a:rPr b="0" lang="en-US" sz="2000" spc="-1" strike="noStrike">
                <a:latin typeface="Arial"/>
              </a:rPr>
              <a:t>Paul was next to the cashier who was held at gunpoint  and recognized the gun because his father owned the same model.</a:t>
            </a:r>
            <a:br/>
            <a:br/>
            <a:r>
              <a:rPr b="0" lang="en-US" sz="2000" spc="-1" strike="noStrike">
                <a:latin typeface="Arial"/>
              </a:rPr>
              <a:t>Knowing the perspective of the witnesses makes all the difference determining the truth of what happened</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B79A9A9-BE47-44B3-BE61-2104270E3481}"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27" name="PlaceHolder 2"/>
          <p:cNvSpPr>
            <a:spLocks noGrp="1"/>
          </p:cNvSpPr>
          <p:nvPr>
            <p:ph/>
          </p:nvPr>
        </p:nvSpPr>
        <p:spPr>
          <a:xfrm>
            <a:off x="504000" y="132624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8" name="PlaceHolder 3"/>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71143B2-CEAC-45EC-A196-2433E6EE47C1}"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30"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1"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2"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3" name="PlaceHolder 5"/>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A1F7D79-C007-4089-9CDD-9A3A6CA9CC27}"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35" name="PlaceHolder 2"/>
          <p:cNvSpPr>
            <a:spLocks noGrp="1"/>
          </p:cNvSpPr>
          <p:nvPr>
            <p:ph/>
          </p:nvPr>
        </p:nvSpPr>
        <p:spPr>
          <a:xfrm>
            <a:off x="5040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6" name="PlaceHolder 3"/>
          <p:cNvSpPr>
            <a:spLocks noGrp="1"/>
          </p:cNvSpPr>
          <p:nvPr>
            <p:ph/>
          </p:nvPr>
        </p:nvSpPr>
        <p:spPr>
          <a:xfrm>
            <a:off x="35712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7" name="PlaceHolder 4"/>
          <p:cNvSpPr>
            <a:spLocks noGrp="1"/>
          </p:cNvSpPr>
          <p:nvPr>
            <p:ph/>
          </p:nvPr>
        </p:nvSpPr>
        <p:spPr>
          <a:xfrm>
            <a:off x="663804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8" name="PlaceHolder 5"/>
          <p:cNvSpPr>
            <a:spLocks noGrp="1"/>
          </p:cNvSpPr>
          <p:nvPr>
            <p:ph/>
          </p:nvPr>
        </p:nvSpPr>
        <p:spPr>
          <a:xfrm>
            <a:off x="5040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9" name="PlaceHolder 6"/>
          <p:cNvSpPr>
            <a:spLocks noGrp="1"/>
          </p:cNvSpPr>
          <p:nvPr>
            <p:ph/>
          </p:nvPr>
        </p:nvSpPr>
        <p:spPr>
          <a:xfrm>
            <a:off x="35712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40" name="PlaceHolder 7"/>
          <p:cNvSpPr>
            <a:spLocks noGrp="1"/>
          </p:cNvSpPr>
          <p:nvPr>
            <p:ph/>
          </p:nvPr>
        </p:nvSpPr>
        <p:spPr>
          <a:xfrm>
            <a:off x="663804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1BA8C40-8125-4CA0-98C5-AD1E7F8B03D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46"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48"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49"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756000" y="927720"/>
            <a:ext cx="8567280" cy="914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53"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54"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55"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C4FDF12-2107-4535-8A35-C3DB5FE6C18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57"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58"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59" name="PlaceHolder 4"/>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1"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2"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3" name="PlaceHolder 4"/>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5" name="PlaceHolder 2"/>
          <p:cNvSpPr>
            <a:spLocks noGrp="1"/>
          </p:cNvSpPr>
          <p:nvPr>
            <p:ph/>
          </p:nvPr>
        </p:nvSpPr>
        <p:spPr>
          <a:xfrm>
            <a:off x="504000" y="132624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6" name="PlaceHolder 3"/>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8"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9"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0"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1" name="PlaceHolder 5"/>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73" name="PlaceHolder 2"/>
          <p:cNvSpPr>
            <a:spLocks noGrp="1"/>
          </p:cNvSpPr>
          <p:nvPr>
            <p:ph/>
          </p:nvPr>
        </p:nvSpPr>
        <p:spPr>
          <a:xfrm>
            <a:off x="5040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4" name="PlaceHolder 3"/>
          <p:cNvSpPr>
            <a:spLocks noGrp="1"/>
          </p:cNvSpPr>
          <p:nvPr>
            <p:ph/>
          </p:nvPr>
        </p:nvSpPr>
        <p:spPr>
          <a:xfrm>
            <a:off x="35712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5" name="PlaceHolder 4"/>
          <p:cNvSpPr>
            <a:spLocks noGrp="1"/>
          </p:cNvSpPr>
          <p:nvPr>
            <p:ph/>
          </p:nvPr>
        </p:nvSpPr>
        <p:spPr>
          <a:xfrm>
            <a:off x="663804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6" name="PlaceHolder 5"/>
          <p:cNvSpPr>
            <a:spLocks noGrp="1"/>
          </p:cNvSpPr>
          <p:nvPr>
            <p:ph/>
          </p:nvPr>
        </p:nvSpPr>
        <p:spPr>
          <a:xfrm>
            <a:off x="5040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7" name="PlaceHolder 6"/>
          <p:cNvSpPr>
            <a:spLocks noGrp="1"/>
          </p:cNvSpPr>
          <p:nvPr>
            <p:ph/>
          </p:nvPr>
        </p:nvSpPr>
        <p:spPr>
          <a:xfrm>
            <a:off x="35712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8" name="PlaceHolder 7"/>
          <p:cNvSpPr>
            <a:spLocks noGrp="1"/>
          </p:cNvSpPr>
          <p:nvPr>
            <p:ph/>
          </p:nvPr>
        </p:nvSpPr>
        <p:spPr>
          <a:xfrm>
            <a:off x="663804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8"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endParaRPr b="0" lang="en-US" sz="264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00874FE-F87D-4A4A-9474-32AEBA7D3CE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10"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11"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21DC82C-E547-486A-89AD-A61890538C12}"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41B04FA-DDDA-4CEF-8B18-2C84DE439A1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56000" y="927720"/>
            <a:ext cx="8567280" cy="914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0C51185-08C3-4F73-880C-758A74F0687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15"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16"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17"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C987CF7-C254-4097-9D1C-0935476AF3D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19"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20"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1" name="PlaceHolder 4"/>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2AEF090-E260-4F11-A01A-E28EEDE1768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23"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4"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5" name="PlaceHolder 4"/>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6D84634-C243-4FC6-9618-4C29CF5C8742}"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41AF1569-35A1-492B-97D9-612810062623}"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a:noFill/>
          <a:ln w="0">
            <a:noFill/>
          </a:ln>
        </p:spPr>
        <p:txBody>
          <a:bodyPr lIns="0" rIns="0" tIns="0" bIns="0" anchor="t">
            <a:normAutofit/>
          </a:bodyPr>
          <a:p>
            <a:pPr marL="432000" indent="-324000">
              <a:spcBef>
                <a:spcPts val="1171"/>
              </a:spcBef>
              <a:buClr>
                <a:srgbClr val="000000"/>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000000"/>
              </a:buClr>
              <a:buSzPct val="75000"/>
              <a:buFont typeface="Symbol" charset="2"/>
              <a:buChar char=""/>
            </a:pPr>
            <a:r>
              <a:rPr b="0" lang="en-US" sz="2310" spc="-1" strike="noStrike">
                <a:latin typeface="Arial"/>
              </a:rPr>
              <a:t>Second Outline Level</a:t>
            </a:r>
            <a:endParaRPr b="0" lang="en-US" sz="2310" spc="-1" strike="noStrike">
              <a:latin typeface="Arial"/>
            </a:endParaRPr>
          </a:p>
          <a:p>
            <a:pPr lvl="2" marL="1296000" indent="-288000">
              <a:spcBef>
                <a:spcPts val="700"/>
              </a:spcBef>
              <a:buClr>
                <a:srgbClr val="000000"/>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000000"/>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000000"/>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000000"/>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000000"/>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Chapter 4</a:t>
            </a:r>
            <a:endParaRPr b="0" lang="en-US" sz="4400" spc="-1" strike="noStrike">
              <a:latin typeface="Arial"/>
            </a:endParaRPr>
          </a:p>
        </p:txBody>
      </p:sp>
      <p:sp>
        <p:nvSpPr>
          <p:cNvPr id="86" name="PlaceHolder 2"/>
          <p:cNvSpPr>
            <a:spLocks noGrp="1"/>
          </p:cNvSpPr>
          <p:nvPr>
            <p:ph/>
          </p:nvPr>
        </p:nvSpPr>
        <p:spPr>
          <a:xfrm>
            <a:off x="4572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Test</a:t>
            </a:r>
            <a:br/>
            <a:r>
              <a:rPr b="0" lang="en-US" sz="3200" spc="-1" strike="noStrike">
                <a:latin typeface="Arial"/>
              </a:rPr>
              <a:t>Your</a:t>
            </a:r>
            <a:br/>
            <a:r>
              <a:rPr b="0" lang="en-US" sz="3200" spc="-1" strike="noStrike">
                <a:latin typeface="Arial"/>
              </a:rPr>
              <a:t>Witnesses</a:t>
            </a:r>
            <a:endParaRPr b="0" lang="en-US" sz="3200" spc="-1" strike="noStrike">
              <a:latin typeface="Arial"/>
            </a:endParaRPr>
          </a:p>
        </p:txBody>
      </p:sp>
      <p:pic>
        <p:nvPicPr>
          <p:cNvPr id="87" name="Picture 4" descr=""/>
          <p:cNvPicPr/>
          <p:nvPr/>
        </p:nvPicPr>
        <p:blipFill>
          <a:blip r:embed="rId1"/>
          <a:srcRect l="14137" t="9849" r="0" b="11587"/>
          <a:stretch/>
        </p:blipFill>
        <p:spPr>
          <a:xfrm>
            <a:off x="5486400" y="1371600"/>
            <a:ext cx="3759480" cy="3441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Early witness recognition example</a:t>
            </a:r>
            <a:endParaRPr b="0" lang="en-US" sz="4400" spc="-1" strike="noStrike">
              <a:latin typeface="Arial"/>
            </a:endParaRPr>
          </a:p>
        </p:txBody>
      </p:sp>
      <p:sp>
        <p:nvSpPr>
          <p:cNvPr id="10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9000"/>
          </a:bodyPr>
          <a:p>
            <a:pPr marL="432000" indent="-324000">
              <a:spcBef>
                <a:spcPts val="1417"/>
              </a:spcBef>
              <a:buClr>
                <a:srgbClr val="000000"/>
              </a:buClr>
              <a:buSzPct val="45000"/>
              <a:buFont typeface="Wingdings" charset="2"/>
              <a:buChar char=""/>
            </a:pPr>
            <a:r>
              <a:rPr b="0" lang="en-US" sz="3200" spc="-1" strike="noStrike">
                <a:latin typeface="Arial"/>
              </a:rPr>
              <a:t>The ancient Christian author Tertullian wrote in AD 212: "The same authority of the apostolic churches will afford evidence to the other Gospels also, which we possess equally through their means, and according to their usage - I mean, the Gospels of John and Matthew - whilst that which </a:t>
            </a:r>
            <a:r>
              <a:rPr b="0" lang="en-US" sz="3200" spc="-1" strike="noStrike" u="sng">
                <a:uFillTx/>
                <a:latin typeface="Arial"/>
              </a:rPr>
              <a:t>mark</a:t>
            </a:r>
            <a:r>
              <a:rPr b="0" lang="en-US" sz="3200" spc="-1" strike="noStrike">
                <a:latin typeface="Arial"/>
              </a:rPr>
              <a:t> published may be </a:t>
            </a:r>
            <a:r>
              <a:rPr b="0" lang="en-US" sz="3200" spc="-1" strike="noStrike" u="sng">
                <a:uFillTx/>
                <a:latin typeface="Arial"/>
              </a:rPr>
              <a:t>affirmed to be Peter's whose interpreter Mark was</a:t>
            </a:r>
            <a:r>
              <a:rPr b="0" lang="en-US" sz="3200" spc="-1" strike="noStrike">
                <a:latin typeface="Arial"/>
              </a:rPr>
              <a:t>"</a:t>
            </a:r>
            <a:endParaRPr b="0" lang="en-US" sz="3200" spc="-1" strike="noStrike">
              <a:latin typeface="Arial"/>
            </a:endParaRPr>
          </a:p>
        </p:txBody>
      </p:sp>
      <p:pic>
        <p:nvPicPr>
          <p:cNvPr id="109" name="" descr=""/>
          <p:cNvPicPr/>
          <p:nvPr/>
        </p:nvPicPr>
        <p:blipFill>
          <a:blip r:embed="rId1"/>
          <a:stretch/>
        </p:blipFill>
        <p:spPr>
          <a:xfrm>
            <a:off x="3886200" y="4203000"/>
            <a:ext cx="2286000" cy="14763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What about Late Testimony?</a:t>
            </a:r>
            <a:endParaRPr b="0" lang="en-US" sz="4400" spc="-1" strike="noStrike">
              <a:latin typeface="Arial"/>
            </a:endParaRPr>
          </a:p>
        </p:txBody>
      </p:sp>
      <p:sp>
        <p:nvSpPr>
          <p:cNvPr id="11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Late witness often knows what others said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Usually fills in gaps left by others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Not all memories created equal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Human Eyewitness Accounts</a:t>
            </a:r>
            <a:endParaRPr b="0" lang="en-US" sz="4400" spc="-1" strike="noStrike">
              <a:latin typeface="Arial"/>
            </a:endParaRPr>
          </a:p>
        </p:txBody>
      </p:sp>
      <p:sp>
        <p:nvSpPr>
          <p:cNvPr id="11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4000"/>
          </a:bodyPr>
          <a:p>
            <a:pPr marL="432000" indent="-324000">
              <a:spcBef>
                <a:spcPts val="1417"/>
              </a:spcBef>
              <a:buClr>
                <a:srgbClr val="000000"/>
              </a:buClr>
              <a:buSzPct val="45000"/>
              <a:buFont typeface="Wingdings" charset="2"/>
              <a:buChar char=""/>
            </a:pPr>
            <a:r>
              <a:rPr b="0" lang="en-US" sz="3200" spc="-1" strike="noStrike">
                <a:latin typeface="Arial"/>
              </a:rPr>
              <a:t>Human eyewitnesses</a:t>
            </a:r>
            <a:r>
              <a:rPr b="0" lang="en-US" sz="3200" spc="-1" strike="noStrike">
                <a:latin typeface="Arial"/>
              </a:rPr>
              <a:t> make </a:t>
            </a:r>
            <a:r>
              <a:rPr b="0" lang="en-US" sz="3200" spc="-1" strike="noStrike" u="sng">
                <a:uFillTx/>
                <a:latin typeface="Arial"/>
              </a:rPr>
              <a:t>human observations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Normal</a:t>
            </a:r>
            <a:r>
              <a:rPr b="0" lang="en-US" sz="3200" spc="-1" strike="noStrike">
                <a:latin typeface="Arial"/>
              </a:rPr>
              <a:t> for them </a:t>
            </a:r>
            <a:r>
              <a:rPr b="0" lang="en-US" sz="3200" spc="-1" strike="noStrike">
                <a:latin typeface="Arial"/>
              </a:rPr>
              <a:t>not to agree</a:t>
            </a:r>
            <a:r>
              <a:rPr b="0" lang="en-US" sz="3200" spc="-1" strike="noStrike">
                <a:latin typeface="Arial"/>
              </a:rPr>
              <a:t> on </a:t>
            </a:r>
            <a:r>
              <a:rPr b="0" lang="en-US" sz="3200" spc="-1" strike="noStrike" u="sng">
                <a:uFillTx/>
                <a:latin typeface="Arial"/>
              </a:rPr>
              <a:t>every detail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Normal</a:t>
            </a:r>
            <a:r>
              <a:rPr b="0" lang="en-US" sz="3200" spc="-1" strike="noStrike">
                <a:latin typeface="Arial"/>
              </a:rPr>
              <a:t> to get details based on their </a:t>
            </a:r>
            <a:r>
              <a:rPr b="0" lang="en-US" sz="3200" spc="-1" strike="noStrike" u="sng">
                <a:uFillTx/>
                <a:latin typeface="Arial"/>
              </a:rPr>
              <a:t>perspective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Not normal</a:t>
            </a:r>
            <a:r>
              <a:rPr b="0" lang="en-US" sz="3200" spc="-1" strike="noStrike">
                <a:latin typeface="Arial"/>
              </a:rPr>
              <a:t> for eyewitnesses to produce </a:t>
            </a:r>
            <a:r>
              <a:rPr b="0" lang="en-US" sz="3200" spc="-1" strike="noStrike" u="sng">
                <a:uFillTx/>
                <a:latin typeface="Arial"/>
              </a:rPr>
              <a:t>exact same</a:t>
            </a:r>
            <a:r>
              <a:rPr b="0" lang="en-US" sz="3200" spc="-1" strike="noStrike">
                <a:latin typeface="Arial"/>
              </a:rPr>
              <a:t> accounts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Reliable</a:t>
            </a:r>
            <a:r>
              <a:rPr b="0" lang="en-US" sz="3200" spc="-1" strike="noStrike">
                <a:latin typeface="Arial"/>
              </a:rPr>
              <a:t> eyewitnesses do not report information they could not have possibly known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Human Eyewitness Accounts</a:t>
            </a:r>
            <a:endParaRPr b="0" lang="en-US" sz="4400" spc="-1" strike="noStrike">
              <a:latin typeface="Arial"/>
            </a:endParaRPr>
          </a:p>
        </p:txBody>
      </p:sp>
      <p:sp>
        <p:nvSpPr>
          <p:cNvPr id="11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2000"/>
          </a:bodyPr>
          <a:p>
            <a:pPr marL="432000" indent="-324000">
              <a:spcBef>
                <a:spcPts val="1417"/>
              </a:spcBef>
              <a:buClr>
                <a:srgbClr val="000000"/>
              </a:buClr>
              <a:buSzPct val="45000"/>
              <a:buFont typeface="Wingdings" charset="2"/>
              <a:buChar char=""/>
            </a:pPr>
            <a:r>
              <a:rPr b="0" lang="en-US" sz="3200" spc="-1" strike="noStrike">
                <a:latin typeface="Arial"/>
              </a:rPr>
              <a:t>You ideally want each eyewitness to give their accounts </a:t>
            </a:r>
            <a:r>
              <a:rPr b="0" lang="en-US" sz="3200" spc="-1" strike="noStrike" u="sng">
                <a:uFillTx/>
                <a:latin typeface="Arial"/>
              </a:rPr>
              <a:t>separately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Otherwise</a:t>
            </a:r>
            <a:r>
              <a:rPr b="0" lang="en-US" sz="3200" spc="-1" strike="noStrike">
                <a:latin typeface="Arial"/>
              </a:rPr>
              <a:t>, eyewitnesses can compare accounts and </a:t>
            </a:r>
            <a:r>
              <a:rPr b="0" lang="en-US" sz="3200" spc="-1" strike="noStrike" u="sng">
                <a:uFillTx/>
                <a:latin typeface="Arial"/>
              </a:rPr>
              <a:t>distort</a:t>
            </a:r>
            <a:r>
              <a:rPr b="0" lang="en-US" sz="3200" spc="-1" strike="noStrike">
                <a:latin typeface="Arial"/>
              </a:rPr>
              <a:t> their </a:t>
            </a:r>
            <a:r>
              <a:rPr b="0" lang="en-US" sz="3200" spc="-1" strike="noStrike" u="sng">
                <a:uFillTx/>
                <a:latin typeface="Arial"/>
              </a:rPr>
              <a:t>testimony</a:t>
            </a:r>
            <a:r>
              <a:rPr b="0" lang="en-US" sz="3200" spc="-1" strike="noStrike">
                <a:latin typeface="Arial"/>
              </a:rPr>
              <a:t>, leading to </a:t>
            </a:r>
            <a:br/>
            <a:r>
              <a:rPr b="0" lang="en-US" sz="3200" spc="-1" strike="noStrike">
                <a:latin typeface="Arial"/>
              </a:rPr>
              <a:t>less accuracy. </a:t>
            </a:r>
            <a:br/>
            <a:r>
              <a:rPr b="0" lang="en-US" sz="3200" spc="-1" strike="noStrike">
                <a:latin typeface="Arial"/>
              </a:rPr>
              <a:t>Not more.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When we match the perspective of an eyewitness with their observations, their testimony becomes clearer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Gospel Writers - Eyewitnesses</a:t>
            </a:r>
            <a:endParaRPr b="0" lang="en-US" sz="4400" spc="-1" strike="noStrike">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2000"/>
          </a:bodyPr>
          <a:p>
            <a:pPr marL="432000" indent="-324000">
              <a:spcBef>
                <a:spcPts val="1417"/>
              </a:spcBef>
              <a:buClr>
                <a:srgbClr val="000000"/>
              </a:buClr>
              <a:buSzPct val="45000"/>
              <a:buFont typeface="Wingdings" charset="2"/>
              <a:buChar char=""/>
            </a:pPr>
            <a:r>
              <a:rPr b="0" lang="en-US" sz="3200" spc="-1" strike="noStrike">
                <a:latin typeface="Arial"/>
              </a:rPr>
              <a:t>Peter identified himself as a "</a:t>
            </a:r>
            <a:r>
              <a:rPr b="0" lang="en-US" sz="3200" spc="-1" strike="noStrike" u="sng">
                <a:uFillTx/>
                <a:latin typeface="Arial"/>
              </a:rPr>
              <a:t>witness</a:t>
            </a:r>
            <a:r>
              <a:rPr b="0" lang="en-US" sz="3200" spc="-1" strike="noStrike">
                <a:latin typeface="Arial"/>
              </a:rPr>
              <a:t> of the sufferings of Christ"(1 pet. 5:1).</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and as of of the many "</a:t>
            </a:r>
            <a:r>
              <a:rPr b="0" lang="en-US" sz="3200" spc="-1" strike="noStrike" u="sng">
                <a:uFillTx/>
                <a:latin typeface="Arial"/>
              </a:rPr>
              <a:t>eyewitness</a:t>
            </a:r>
            <a:r>
              <a:rPr b="0" lang="en-US" sz="3200" spc="-1" strike="noStrike">
                <a:latin typeface="Arial"/>
              </a:rPr>
              <a:t>es of His majesty" (2 pet. 1:16-17).</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Apostle John said he wrote as an eyewitness when he described the life and death of Jesus and as the "disciple who is testifying to these things and wrote these things"(John21:24).</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Gospel Writers - Eyewitnesses</a:t>
            </a:r>
            <a:endParaRPr b="0" lang="en-US" sz="4400" spc="-1" strike="noStrike">
              <a:latin typeface="Arial"/>
            </a:endParaRPr>
          </a:p>
        </p:txBody>
      </p:sp>
      <p:sp>
        <p:nvSpPr>
          <p:cNvPr id="11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9000"/>
          </a:bodyPr>
          <a:p>
            <a:pPr marL="432000" indent="-324000">
              <a:spcBef>
                <a:spcPts val="1417"/>
              </a:spcBef>
              <a:buClr>
                <a:srgbClr val="000000"/>
              </a:buClr>
              <a:buSzPct val="45000"/>
              <a:buFont typeface="Wingdings" charset="2"/>
              <a:buChar char=""/>
            </a:pPr>
            <a:r>
              <a:rPr b="0" lang="en-US" sz="3200" spc="-1" strike="noStrike">
                <a:latin typeface="Arial"/>
              </a:rPr>
              <a:t>John said that He was reporting "what we have heard, what we have seen with our eyes, what we have look at and touched with our hands" (1 John 1:1.)</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one "of the men who have accompanied us all the time that the Lord Jesus went in and out among us--beginning with the baptism of John until the day that Jesus was taken up from us" (Acts 1:21-22).</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Gospel Writers - Eyewitnesses</a:t>
            </a:r>
            <a:endParaRPr b="0" lang="en-US" sz="4400" spc="-1" strike="noStrike">
              <a:latin typeface="Arial"/>
            </a:endParaRPr>
          </a:p>
        </p:txBody>
      </p:sp>
      <p:sp>
        <p:nvSpPr>
          <p:cNvPr id="12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Paul said that Jesus “appeared to James, then to all the apostles; and last of all, as to one untimely born, He appeared to me also” (1 Cor. 15:7–8).</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Biblical Inerrancy and Reliability</a:t>
            </a:r>
            <a:endParaRPr b="0" lang="en-US" sz="4400" spc="-1" strike="noStrike">
              <a:latin typeface="Arial"/>
            </a:endParaRPr>
          </a:p>
        </p:txBody>
      </p:sp>
      <p:sp>
        <p:nvSpPr>
          <p:cNvPr id="12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32000" indent="-324000">
              <a:spcBef>
                <a:spcPts val="1417"/>
              </a:spcBef>
              <a:buClr>
                <a:srgbClr val="000000"/>
              </a:buClr>
              <a:buSzPct val="45000"/>
              <a:buFont typeface="Wingdings" charset="2"/>
              <a:buChar char=""/>
            </a:pPr>
            <a:r>
              <a:rPr b="0" lang="en-US" sz="3200" spc="-1" strike="noStrike">
                <a:latin typeface="Arial"/>
              </a:rPr>
              <a:t>Personal perspectives may </a:t>
            </a:r>
            <a:r>
              <a:rPr b="0" lang="en-US" sz="3200" spc="-1" strike="noStrike" u="sng">
                <a:uFillTx/>
                <a:latin typeface="Arial"/>
              </a:rPr>
              <a:t>appear</a:t>
            </a:r>
            <a:r>
              <a:rPr b="0" lang="en-US" sz="3200" spc="-1" strike="noStrike">
                <a:latin typeface="Arial"/>
              </a:rPr>
              <a:t> as </a:t>
            </a:r>
            <a:r>
              <a:rPr b="0" lang="en-US" sz="3200" spc="-1" strike="noStrike" u="sng">
                <a:uFillTx/>
                <a:latin typeface="Arial"/>
              </a:rPr>
              <a:t>contradictory</a:t>
            </a:r>
            <a:r>
              <a:rPr b="0" lang="en-US" sz="3200" spc="-1" strike="noStrike">
                <a:latin typeface="Arial"/>
              </a:rPr>
              <a:t> or senseless when reading the Bible </a:t>
            </a:r>
            <a:r>
              <a:rPr b="0" lang="en-US" sz="3200" spc="-1" strike="noStrike" u="sng">
                <a:uFillTx/>
                <a:latin typeface="Arial"/>
              </a:rPr>
              <a:t>until</a:t>
            </a:r>
            <a:r>
              <a:rPr b="0" lang="en-US" sz="3200" spc="-1" strike="noStrike">
                <a:latin typeface="Arial"/>
              </a:rPr>
              <a:t> you gather the right </a:t>
            </a:r>
            <a:r>
              <a:rPr b="0" lang="en-US" sz="3200" spc="-1" strike="noStrike" u="sng">
                <a:uFillTx/>
                <a:latin typeface="Arial"/>
              </a:rPr>
              <a:t>context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Existence of </a:t>
            </a:r>
            <a:r>
              <a:rPr b="0" lang="en-US" sz="3200" spc="-1" strike="noStrike" u="sng">
                <a:uFillTx/>
                <a:latin typeface="Arial"/>
              </a:rPr>
              <a:t>personal perspectives</a:t>
            </a:r>
            <a:r>
              <a:rPr b="0" lang="en-US" sz="3200" spc="-1" strike="noStrike">
                <a:latin typeface="Arial"/>
              </a:rPr>
              <a:t> in the gospel accounts show us the statements were made by real people who </a:t>
            </a:r>
            <a:r>
              <a:rPr b="0" lang="en-US" sz="3200" spc="-1" strike="noStrike" u="sng">
                <a:uFillTx/>
                <a:latin typeface="Arial"/>
              </a:rPr>
              <a:t>did not collude</a:t>
            </a:r>
            <a:r>
              <a:rPr b="0" lang="en-US" sz="3200" spc="-1" strike="noStrike">
                <a:latin typeface="Arial"/>
              </a:rPr>
              <a:t> to make all the details exactly the same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Conclusion</a:t>
            </a:r>
            <a:endParaRPr b="0" lang="en-US" sz="4400" spc="-1" strike="noStrike">
              <a:latin typeface="Arial"/>
            </a:endParaRPr>
          </a:p>
        </p:txBody>
      </p:sp>
      <p:sp>
        <p:nvSpPr>
          <p:cNvPr id="12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1000"/>
          </a:bodyPr>
          <a:p>
            <a:pPr marL="432000" indent="-324000">
              <a:spcBef>
                <a:spcPts val="1417"/>
              </a:spcBef>
              <a:buClr>
                <a:srgbClr val="000000"/>
              </a:buClr>
              <a:buSzPct val="45000"/>
              <a:buFont typeface="Wingdings" charset="2"/>
              <a:buChar char=""/>
            </a:pPr>
            <a:r>
              <a:rPr b="0" lang="en-US" sz="3200" spc="-1" strike="noStrike">
                <a:latin typeface="Arial"/>
              </a:rPr>
              <a:t>Unless you know how eyewitness testimony works and what to expect, it is easy to think witnesses are lying(or mistaken) when the accounts have what appear to be contradictions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Human eyewitness testimony is messy and based on individual life experiences, preferences, and worldviews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a:t>
            </a:r>
            <a:r>
              <a:rPr b="0" lang="en-US" sz="3200" spc="-1" strike="noStrike" u="sng">
                <a:uFillTx/>
                <a:latin typeface="Arial"/>
              </a:rPr>
              <a:t>seeming contradictions</a:t>
            </a:r>
            <a:r>
              <a:rPr b="0" lang="en-US" sz="3200" spc="-1" strike="noStrike">
                <a:latin typeface="Arial"/>
              </a:rPr>
              <a:t> in the gospel writer accounts are what given them </a:t>
            </a:r>
            <a:r>
              <a:rPr b="0" lang="en-US" sz="3200" spc="-1" strike="noStrike" u="sng">
                <a:uFillTx/>
                <a:latin typeface="Arial"/>
              </a:rPr>
              <a:t>more credibility</a:t>
            </a:r>
            <a:r>
              <a:rPr b="0" lang="en-US" sz="3200" spc="-1" strike="noStrike">
                <a:latin typeface="Arial"/>
              </a:rPr>
              <a:t>, not less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Still to Come</a:t>
            </a:r>
            <a:endParaRPr b="0" lang="en-US" sz="4400" spc="-1" strike="noStrike">
              <a:latin typeface="Arial"/>
            </a:endParaRPr>
          </a:p>
        </p:txBody>
      </p:sp>
      <p:sp>
        <p:nvSpPr>
          <p:cNvPr id="12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Were they Present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Were they Corroborated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Were they Accurate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Were they Biased to make a lie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US" sz="4400" spc="-1" strike="noStrike">
                <a:latin typeface="Arial"/>
              </a:rPr>
              <a:t>Questions asked to jurors about witnesses</a:t>
            </a:r>
            <a:endParaRPr b="0" lang="en-US" sz="4400" spc="-1" strike="noStrike">
              <a:latin typeface="Arial"/>
            </a:endParaRPr>
          </a:p>
        </p:txBody>
      </p:sp>
      <p:sp>
        <p:nvSpPr>
          <p:cNvPr id="8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0000"/>
          </a:bodyPr>
          <a:p>
            <a:pPr marL="432000" indent="-324000">
              <a:spcBef>
                <a:spcPts val="1417"/>
              </a:spcBef>
              <a:buClr>
                <a:srgbClr val="000000"/>
              </a:buClr>
              <a:buSzPct val="45000"/>
              <a:buFont typeface="Wingdings" charset="2"/>
              <a:buChar char=""/>
            </a:pPr>
            <a:r>
              <a:rPr b="0" lang="en-US" sz="3200" spc="-1" strike="noStrike">
                <a:latin typeface="Arial"/>
              </a:rPr>
              <a:t>1.)</a:t>
            </a:r>
            <a:r>
              <a:rPr b="0" lang="en-US" sz="3200" spc="-1" strike="noStrike" u="sng">
                <a:uFillTx/>
                <a:latin typeface="Arial"/>
              </a:rPr>
              <a:t>How well</a:t>
            </a:r>
            <a:r>
              <a:rPr b="0" lang="en-US" sz="3200" spc="-1" strike="noStrike">
                <a:latin typeface="Arial"/>
              </a:rPr>
              <a:t> could they see, hear, or perceive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2.)How good is their </a:t>
            </a:r>
            <a:r>
              <a:rPr b="0" lang="en-US" sz="3200" spc="-1" strike="noStrike" u="sng">
                <a:uFillTx/>
                <a:latin typeface="Arial"/>
              </a:rPr>
              <a:t>memory</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3.)How did they </a:t>
            </a:r>
            <a:r>
              <a:rPr b="0" lang="en-US" sz="3200" spc="-1" strike="noStrike" u="sng">
                <a:uFillTx/>
                <a:latin typeface="Arial"/>
              </a:rPr>
              <a:t>behave</a:t>
            </a:r>
            <a:r>
              <a:rPr b="0" lang="en-US" sz="3200" spc="-1" strike="noStrike">
                <a:latin typeface="Arial"/>
              </a:rPr>
              <a:t> while testifying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4.)Did the witness </a:t>
            </a:r>
            <a:r>
              <a:rPr b="0" lang="en-US" sz="3200" spc="-1" strike="noStrike" u="sng">
                <a:uFillTx/>
                <a:latin typeface="Arial"/>
              </a:rPr>
              <a:t>understand</a:t>
            </a:r>
            <a:r>
              <a:rPr b="0" lang="en-US" sz="3200" spc="-1" strike="noStrike">
                <a:latin typeface="Arial"/>
              </a:rPr>
              <a:t> and answer the questions or was he </a:t>
            </a:r>
            <a:r>
              <a:rPr b="0" lang="en-US" sz="3200" spc="-1" strike="noStrike" u="sng">
                <a:uFillTx/>
                <a:latin typeface="Arial"/>
              </a:rPr>
              <a:t>evasive</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5.)Does the witness have </a:t>
            </a:r>
            <a:r>
              <a:rPr b="0" lang="en-US" sz="3200" spc="-1" strike="noStrike" u="sng">
                <a:uFillTx/>
                <a:latin typeface="Arial"/>
              </a:rPr>
              <a:t>relevant biases/prejudices</a:t>
            </a:r>
            <a:r>
              <a:rPr b="0" lang="en-US" sz="3200" spc="-1" strike="noStrike">
                <a:latin typeface="Arial"/>
              </a:rPr>
              <a:t>? (ie. family or romantic relationship)</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6.)What is witnesses </a:t>
            </a:r>
            <a:r>
              <a:rPr b="0" lang="en-US" sz="3200" spc="-1" strike="noStrike" u="sng">
                <a:uFillTx/>
                <a:latin typeface="Arial"/>
              </a:rPr>
              <a:t>attitude</a:t>
            </a:r>
            <a:r>
              <a:rPr b="0" lang="en-US" sz="3200" spc="-1" strike="noStrike">
                <a:latin typeface="Arial"/>
              </a:rPr>
              <a:t> about the case or about testifying?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7.)Any </a:t>
            </a:r>
            <a:r>
              <a:rPr b="0" lang="en-US" sz="3200" spc="-1" strike="noStrike" u="sng">
                <a:uFillTx/>
                <a:latin typeface="Arial"/>
              </a:rPr>
              <a:t>inconsistencies</a:t>
            </a:r>
            <a:r>
              <a:rPr b="0" lang="en-US" sz="3200" spc="-1" strike="noStrike">
                <a:latin typeface="Arial"/>
              </a:rPr>
              <a:t> with the witness' testimony?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8.)How </a:t>
            </a:r>
            <a:r>
              <a:rPr b="0" lang="en-US" sz="3200" spc="-1" strike="noStrike" u="sng">
                <a:uFillTx/>
                <a:latin typeface="Arial"/>
              </a:rPr>
              <a:t>reasonable</a:t>
            </a:r>
            <a:r>
              <a:rPr b="0" lang="en-US" sz="3200" spc="-1" strike="noStrike">
                <a:latin typeface="Arial"/>
              </a:rPr>
              <a:t> is testimony compared to all other evidence?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Picture 1" descr=""/>
          <p:cNvPicPr/>
          <p:nvPr/>
        </p:nvPicPr>
        <p:blipFill>
          <a:blip r:embed="rId1"/>
          <a:srcRect l="14137" t="9849" r="0" b="11587"/>
          <a:stretch/>
        </p:blipFill>
        <p:spPr>
          <a:xfrm>
            <a:off x="547560" y="448200"/>
            <a:ext cx="3759480" cy="3441960"/>
          </a:xfrm>
          <a:prstGeom prst="rect">
            <a:avLst/>
          </a:prstGeom>
          <a:ln w="0">
            <a:noFill/>
          </a:ln>
        </p:spPr>
      </p:pic>
      <p:grpSp>
        <p:nvGrpSpPr>
          <p:cNvPr id="129" name="Group 1"/>
          <p:cNvGrpSpPr/>
          <p:nvPr/>
        </p:nvGrpSpPr>
        <p:grpSpPr>
          <a:xfrm>
            <a:off x="0" y="3200400"/>
            <a:ext cx="10079280" cy="1540080"/>
            <a:chOff x="0" y="3200400"/>
            <a:chExt cx="10079280" cy="1540080"/>
          </a:xfrm>
        </p:grpSpPr>
        <p:sp>
          <p:nvSpPr>
            <p:cNvPr id="130" name="CustomShape 2"/>
            <p:cNvSpPr/>
            <p:nvPr/>
          </p:nvSpPr>
          <p:spPr>
            <a:xfrm>
              <a:off x="4059360" y="3200400"/>
              <a:ext cx="5056200" cy="470520"/>
            </a:xfrm>
            <a:prstGeom prst="rect">
              <a:avLst/>
            </a:prstGeom>
            <a:noFill/>
            <a:ln w="0">
              <a:noFill/>
            </a:ln>
          </p:spPr>
          <p:style>
            <a:lnRef idx="0"/>
            <a:fillRef idx="0"/>
            <a:effectRef idx="0"/>
            <a:fontRef idx="minor"/>
          </p:style>
          <p:txBody>
            <a:bodyPr lIns="90000" rIns="90000" tIns="45000" bIns="45000" anchor="t">
              <a:spAutoFit/>
            </a:bodyPr>
            <a:p>
              <a:pPr algn="ctr">
                <a:lnSpc>
                  <a:spcPts val="2999"/>
                </a:lnSpc>
                <a:buNone/>
              </a:pPr>
              <a:r>
                <a:rPr b="0" lang="en-US" sz="2800" spc="-1" strike="noStrike">
                  <a:solidFill>
                    <a:srgbClr val="000000"/>
                  </a:solidFill>
                  <a:latin typeface="Arial"/>
                  <a:ea typeface="DejaVu Sans"/>
                </a:rPr>
                <a:t>for more information visit:</a:t>
              </a:r>
              <a:endParaRPr b="0" lang="en-US" sz="2800" spc="-1" strike="noStrike">
                <a:latin typeface="Arial"/>
              </a:endParaRPr>
            </a:p>
          </p:txBody>
        </p:sp>
        <p:sp>
          <p:nvSpPr>
            <p:cNvPr id="131" name="CustomShape 3"/>
            <p:cNvSpPr/>
            <p:nvPr/>
          </p:nvSpPr>
          <p:spPr>
            <a:xfrm>
              <a:off x="0" y="4269960"/>
              <a:ext cx="10079280" cy="470520"/>
            </a:xfrm>
            <a:prstGeom prst="rect">
              <a:avLst/>
            </a:prstGeom>
            <a:noFill/>
            <a:ln w="0">
              <a:noFill/>
            </a:ln>
          </p:spPr>
          <p:style>
            <a:lnRef idx="0"/>
            <a:fillRef idx="0"/>
            <a:effectRef idx="0"/>
            <a:fontRef idx="minor"/>
          </p:style>
          <p:txBody>
            <a:bodyPr lIns="90000" rIns="90000" tIns="45000" bIns="45000" anchor="t">
              <a:spAutoFit/>
            </a:bodyPr>
            <a:p>
              <a:pPr algn="ctr">
                <a:lnSpc>
                  <a:spcPts val="2999"/>
                </a:lnSpc>
                <a:buNone/>
              </a:pPr>
              <a:r>
                <a:rPr b="0" lang="en-US" sz="4800" spc="-1" strike="noStrike">
                  <a:solidFill>
                    <a:srgbClr val="000000"/>
                  </a:solidFill>
                  <a:latin typeface="Arial"/>
                  <a:ea typeface="DejaVu Sans"/>
                </a:rPr>
                <a:t>www.ColdCaseChristianity.com</a:t>
              </a:r>
              <a:endParaRPr b="0" lang="en-US" sz="4800" spc="-1" strike="noStrike">
                <a:latin typeface="Arial"/>
              </a:endParaRPr>
            </a:p>
          </p:txBody>
        </p:sp>
      </p:gr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10">
                                  <p:stCondLst>
                                    <p:cond delay="0"/>
                                  </p:stCondLst>
                                  <p:childTnLst>
                                    <p:set>
                                      <p:cBhvr>
                                        <p:cTn id="6" dur="1" fill="hold">
                                          <p:stCondLst>
                                            <p:cond delay="0"/>
                                          </p:stCondLst>
                                        </p:cTn>
                                        <p:tgtEl>
                                          <p:spTgt spid="128"/>
                                        </p:tgtEl>
                                        <p:attrNameLst>
                                          <p:attrName>style.visibility</p:attrName>
                                        </p:attrNameLst>
                                      </p:cBhvr>
                                      <p:to>
                                        <p:strVal val="visible"/>
                                      </p:to>
                                    </p:set>
                                    <p:animEffect filter="fade" transition="in">
                                      <p:cBhvr additive="repl">
                                        <p:cTn id="7" dur="500"/>
                                        <p:tgtEl>
                                          <p:spTgt spid="128"/>
                                        </p:tgtEl>
                                      </p:cBhvr>
                                    </p:animEffect>
                                  </p:childTnLst>
                                </p:cTn>
                              </p:par>
                            </p:childTnLst>
                          </p:cTn>
                        </p:par>
                        <p:par>
                          <p:cTn id="8" fill="hold">
                            <p:stCondLst>
                              <p:cond delay="500"/>
                            </p:stCondLst>
                            <p:childTnLst>
                              <p:par>
                                <p:cTn id="9" nodeType="afterEffect" fill="hold" presetClass="entr" presetID="10">
                                  <p:stCondLst>
                                    <p:cond delay="0"/>
                                  </p:stCondLst>
                                  <p:childTnLst>
                                    <p:set>
                                      <p:cBhvr>
                                        <p:cTn id="10" dur="1" fill="hold">
                                          <p:stCondLst>
                                            <p:cond delay="0"/>
                                          </p:stCondLst>
                                        </p:cTn>
                                        <p:tgtEl>
                                          <p:spTgt spid="129"/>
                                        </p:tgtEl>
                                        <p:attrNameLst>
                                          <p:attrName>style.visibility</p:attrName>
                                        </p:attrNameLst>
                                      </p:cBhvr>
                                      <p:to>
                                        <p:strVal val="visible"/>
                                      </p:to>
                                    </p:set>
                                    <p:animEffect filter="fade" transition="in">
                                      <p:cBhvr additive="repl">
                                        <p:cTn id="11" dur="5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US" sz="4400" spc="-1" strike="noStrike">
                <a:latin typeface="Arial"/>
              </a:rPr>
              <a:t>Questions asked to jurors about witnesses</a:t>
            </a:r>
            <a:endParaRPr b="0" lang="en-US" sz="4400" spc="-1" strike="noStrike">
              <a:latin typeface="Arial"/>
            </a:endParaRPr>
          </a:p>
        </p:txBody>
      </p:sp>
      <p:sp>
        <p:nvSpPr>
          <p:cNvPr id="91"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61000"/>
          </a:bodyPr>
          <a:p>
            <a:pPr marL="432000" indent="-324000">
              <a:spcBef>
                <a:spcPts val="1417"/>
              </a:spcBef>
              <a:buClr>
                <a:srgbClr val="000000"/>
              </a:buClr>
              <a:buSzPct val="45000"/>
              <a:buFont typeface="Wingdings" charset="2"/>
              <a:buChar char=""/>
            </a:pPr>
            <a:r>
              <a:rPr b="0" lang="en-US" sz="3200" spc="-1" strike="noStrike">
                <a:latin typeface="Arial"/>
              </a:rPr>
              <a:t>9.)Did any evidence </a:t>
            </a:r>
            <a:r>
              <a:rPr b="0" lang="en-US" sz="3200" spc="-1" strike="noStrike" u="sng">
                <a:uFillTx/>
                <a:latin typeface="Arial"/>
              </a:rPr>
              <a:t>disprove</a:t>
            </a:r>
            <a:r>
              <a:rPr b="0" lang="en-US" sz="3200" spc="-1" strike="noStrike">
                <a:latin typeface="Arial"/>
              </a:rPr>
              <a:t> or </a:t>
            </a:r>
            <a:r>
              <a:rPr b="0" lang="en-US" sz="3200" spc="-1" strike="noStrike" u="sng">
                <a:uFillTx/>
                <a:latin typeface="Arial"/>
              </a:rPr>
              <a:t>validated</a:t>
            </a:r>
            <a:r>
              <a:rPr b="0" lang="en-US" sz="3200" spc="-1" strike="noStrike">
                <a:latin typeface="Arial"/>
              </a:rPr>
              <a:t> what he said?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10.)Did witness claim to be </a:t>
            </a:r>
            <a:r>
              <a:rPr b="0" lang="en-US" sz="3200" spc="-1" strike="noStrike" u="sng">
                <a:uFillTx/>
                <a:latin typeface="Arial"/>
              </a:rPr>
              <a:t>untruthful</a:t>
            </a:r>
            <a:r>
              <a:rPr b="0" lang="en-US" sz="3200" spc="-1" strike="noStrike">
                <a:latin typeface="Arial"/>
              </a:rPr>
              <a:t> about anything?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11.)Is his </a:t>
            </a:r>
            <a:r>
              <a:rPr b="0" lang="en-US" sz="3200" spc="-1" strike="noStrike" u="sng">
                <a:uFillTx/>
                <a:latin typeface="Arial"/>
              </a:rPr>
              <a:t>character</a:t>
            </a:r>
            <a:r>
              <a:rPr b="0" lang="en-US" sz="3200" spc="-1" strike="noStrike">
                <a:latin typeface="Arial"/>
              </a:rPr>
              <a:t> known for truthfulness?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12.)Does he have felonies or a </a:t>
            </a:r>
            <a:r>
              <a:rPr b="0" lang="en-US" sz="3200" spc="-1" strike="noStrike" u="sng">
                <a:uFillTx/>
                <a:latin typeface="Arial"/>
              </a:rPr>
              <a:t>history</a:t>
            </a:r>
            <a:r>
              <a:rPr b="0" lang="en-US" sz="3200" spc="-1" strike="noStrike">
                <a:latin typeface="Arial"/>
              </a:rPr>
              <a:t> of breaking laws?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13.)Any </a:t>
            </a:r>
            <a:r>
              <a:rPr b="0" lang="en-US" sz="3200" spc="-1" strike="noStrike" u="sng">
                <a:uFillTx/>
                <a:latin typeface="Arial"/>
              </a:rPr>
              <a:t>conduct</a:t>
            </a:r>
            <a:r>
              <a:rPr b="0" lang="en-US" sz="3200" spc="-1" strike="noStrike">
                <a:latin typeface="Arial"/>
              </a:rPr>
              <a:t> of the witness whether current or past affects his </a:t>
            </a:r>
            <a:r>
              <a:rPr b="0" lang="en-US" sz="3200" spc="-1" strike="noStrike" u="sng">
                <a:uFillTx/>
                <a:latin typeface="Arial"/>
              </a:rPr>
              <a:t>believably</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14.)Does witness </a:t>
            </a:r>
            <a:r>
              <a:rPr b="0" lang="en-US" sz="3200" spc="-1" strike="noStrike" u="sng">
                <a:uFillTx/>
                <a:latin typeface="Arial"/>
              </a:rPr>
              <a:t>benefit</a:t>
            </a:r>
            <a:r>
              <a:rPr b="0" lang="en-US" sz="3200" spc="-1" strike="noStrike">
                <a:latin typeface="Arial"/>
              </a:rPr>
              <a:t> from giving testimony? Did someone pay him to give it? Does he get less time in jail?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15.)Has witness ever been </a:t>
            </a:r>
            <a:r>
              <a:rPr b="0" lang="en-US" sz="3200" spc="-1" strike="noStrike" u="sng">
                <a:uFillTx/>
                <a:latin typeface="Arial"/>
              </a:rPr>
              <a:t>untruthful</a:t>
            </a:r>
            <a:r>
              <a:rPr b="0" lang="en-US" sz="3200" spc="-1" strike="noStrike">
                <a:latin typeface="Arial"/>
              </a:rPr>
              <a:t> in the past?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16.)Does witness have a </a:t>
            </a:r>
            <a:r>
              <a:rPr b="0" lang="en-US" sz="3200" spc="-1" strike="noStrike" u="sng">
                <a:uFillTx/>
                <a:latin typeface="Arial"/>
              </a:rPr>
              <a:t>motive</a:t>
            </a:r>
            <a:r>
              <a:rPr b="0" lang="en-US" sz="3200" spc="-1" strike="noStrike">
                <a:latin typeface="Arial"/>
              </a:rPr>
              <a:t> to lie?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Witness Credibility</a:t>
            </a:r>
            <a:endParaRPr b="0" lang="en-US" sz="4400" spc="-1" strike="noStrike">
              <a:latin typeface="Arial"/>
            </a:endParaRPr>
          </a:p>
        </p:txBody>
      </p:sp>
      <p:sp>
        <p:nvSpPr>
          <p:cNvPr id="93"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Example:</a:t>
            </a:r>
            <a:br/>
            <a:r>
              <a:rPr b="0" lang="en-US" sz="3200" spc="-1" strike="noStrike">
                <a:latin typeface="Arial"/>
              </a:rPr>
              <a:t>Michael Jackson’s 2003 child molestation case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Victim’s mother</a:t>
            </a:r>
            <a:r>
              <a:rPr b="0" lang="en-US" sz="3200" spc="-1" strike="noStrike">
                <a:latin typeface="Arial"/>
              </a:rPr>
              <a:t> was a </a:t>
            </a:r>
            <a:r>
              <a:rPr b="0" lang="en-US" sz="3200" spc="-1" strike="noStrike" u="sng">
                <a:uFillTx/>
                <a:latin typeface="Arial"/>
              </a:rPr>
              <a:t>witness</a:t>
            </a:r>
            <a:r>
              <a:rPr b="0" lang="en-US" sz="3200" spc="-1" strike="noStrike">
                <a:latin typeface="Arial"/>
              </a:rPr>
              <a:t>, but the defense pointed out that she had a </a:t>
            </a:r>
            <a:r>
              <a:rPr b="0" lang="en-US" sz="3200" spc="-1" strike="noStrike" u="sng">
                <a:uFillTx/>
                <a:latin typeface="Arial"/>
              </a:rPr>
              <a:t>shoplifting incident</a:t>
            </a:r>
            <a:r>
              <a:rPr b="0" lang="en-US" sz="3200" spc="-1" strike="noStrike">
                <a:latin typeface="Arial"/>
              </a:rPr>
              <a:t> in 1998, which made some jurors </a:t>
            </a:r>
            <a:r>
              <a:rPr b="0" lang="en-US" sz="3200" spc="-1" strike="noStrike" u="sng">
                <a:uFillTx/>
                <a:latin typeface="Arial"/>
              </a:rPr>
              <a:t>discredit</a:t>
            </a:r>
            <a:r>
              <a:rPr b="0" lang="en-US" sz="3200" spc="-1" strike="noStrike">
                <a:latin typeface="Arial"/>
              </a:rPr>
              <a:t> her as a trustworthy witness.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Can They Be Verified?</a:t>
            </a:r>
            <a:endParaRPr b="0" lang="en-US" sz="4400" spc="-1" strike="noStrike">
              <a:latin typeface="Arial"/>
            </a:endParaRPr>
          </a:p>
        </p:txBody>
      </p:sp>
      <p:sp>
        <p:nvSpPr>
          <p:cNvPr id="95"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Was witness observation </a:t>
            </a:r>
            <a:r>
              <a:rPr b="0" lang="en-US" sz="3200" spc="-1" strike="noStrike" u="sng">
                <a:uFillTx/>
                <a:latin typeface="Arial"/>
              </a:rPr>
              <a:t>verified</a:t>
            </a:r>
            <a:r>
              <a:rPr b="0" lang="en-US" sz="3200" spc="-1" strike="noStrike">
                <a:latin typeface="Arial"/>
              </a:rPr>
              <a:t> by another piece of evidence?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Does witness observation </a:t>
            </a:r>
            <a:r>
              <a:rPr b="0" lang="en-US" sz="3200" spc="-1" strike="noStrike" u="sng">
                <a:uFillTx/>
                <a:latin typeface="Arial"/>
              </a:rPr>
              <a:t>conflict</a:t>
            </a:r>
            <a:r>
              <a:rPr b="0" lang="en-US" sz="3200" spc="-1" strike="noStrike">
                <a:latin typeface="Arial"/>
              </a:rPr>
              <a:t> with other evidence?</a:t>
            </a:r>
            <a:endParaRPr b="0" lang="en-US" sz="3200" spc="-1" strike="noStrike">
              <a:latin typeface="Arial"/>
            </a:endParaRPr>
          </a:p>
        </p:txBody>
      </p:sp>
      <p:pic>
        <p:nvPicPr>
          <p:cNvPr id="96" name="" descr=""/>
          <p:cNvPicPr/>
          <p:nvPr/>
        </p:nvPicPr>
        <p:blipFill>
          <a:blip r:embed="rId1"/>
          <a:stretch/>
        </p:blipFill>
        <p:spPr>
          <a:xfrm>
            <a:off x="3657600" y="2858760"/>
            <a:ext cx="3429000" cy="28112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Eyewitness Conflicts with Evidence?</a:t>
            </a:r>
            <a:endParaRPr b="0" lang="en-US" sz="4400" spc="-1" strike="noStrike">
              <a:latin typeface="Arial"/>
            </a:endParaRPr>
          </a:p>
        </p:txBody>
      </p:sp>
      <p:sp>
        <p:nvSpPr>
          <p:cNvPr id="98"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US" sz="3200" spc="-1" strike="noStrike">
                <a:latin typeface="Arial"/>
              </a:rPr>
              <a:t>Jurors are instructed to be cautious not to automatically disqualify a witness just because some part of his or her statement may disagree with an additional piece of evidence or testimony: “</a:t>
            </a:r>
            <a:r>
              <a:rPr b="0" lang="en-US" sz="3200" spc="-1" strike="noStrike">
                <a:latin typeface="Arial"/>
              </a:rPr>
              <a:t>Do not automatically reject</a:t>
            </a:r>
            <a:r>
              <a:rPr b="0" lang="en-US" sz="3200" spc="-1" strike="noStrike">
                <a:latin typeface="Arial"/>
              </a:rPr>
              <a:t> testimony just because of </a:t>
            </a:r>
            <a:r>
              <a:rPr b="0" lang="en-US" sz="3200" spc="-1" strike="noStrike">
                <a:latin typeface="Arial"/>
              </a:rPr>
              <a:t>inconsistencies or conflicts</a:t>
            </a:r>
            <a:r>
              <a:rPr b="0" lang="en-US" sz="3200" spc="-1" strike="noStrike">
                <a:latin typeface="Arial"/>
              </a:rPr>
              <a:t>. Consider whether the differences are important or not. People sometimes honestly forget things or make mistakes about what they remember. Also, two people may witness the same event yet see or hear it differently”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Why Can’t They All Agree?</a:t>
            </a:r>
            <a:endParaRPr b="0" lang="en-US" sz="4400" spc="-1" strike="noStrike">
              <a:latin typeface="Arial"/>
            </a:endParaRPr>
          </a:p>
        </p:txBody>
      </p:sp>
      <p:sp>
        <p:nvSpPr>
          <p:cNvPr id="10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The </a:t>
            </a:r>
            <a:r>
              <a:rPr b="0" lang="en-US" sz="3200" spc="-1" strike="noStrike" u="sng">
                <a:uFillTx/>
                <a:latin typeface="Arial"/>
              </a:rPr>
              <a:t>more witnesses</a:t>
            </a:r>
            <a:r>
              <a:rPr b="0" lang="en-US" sz="3200" spc="-1" strike="noStrike">
                <a:latin typeface="Arial"/>
              </a:rPr>
              <a:t>, the </a:t>
            </a:r>
            <a:r>
              <a:rPr b="0" lang="en-US" sz="3200" spc="-1" strike="noStrike" u="sng">
                <a:uFillTx/>
                <a:latin typeface="Arial"/>
              </a:rPr>
              <a:t>more</a:t>
            </a:r>
            <a:r>
              <a:rPr b="0" lang="en-US" sz="3200" spc="-1" strike="noStrike">
                <a:latin typeface="Arial"/>
              </a:rPr>
              <a:t> likely there will be points of </a:t>
            </a:r>
            <a:r>
              <a:rPr b="0" lang="en-US" sz="3200" spc="-1" strike="noStrike" u="sng">
                <a:uFillTx/>
                <a:latin typeface="Arial"/>
              </a:rPr>
              <a:t>disagreement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Contradictions</a:t>
            </a:r>
            <a:r>
              <a:rPr b="0" lang="en-US" sz="3200" spc="-1" strike="noStrike">
                <a:latin typeface="Arial"/>
              </a:rPr>
              <a:t> in testimony often easy to explain when you learn about a witness’ </a:t>
            </a:r>
            <a:r>
              <a:rPr b="0" lang="en-US" sz="3200" spc="-1" strike="noStrike" u="sng">
                <a:uFillTx/>
                <a:latin typeface="Arial"/>
              </a:rPr>
              <a:t>perspective</a:t>
            </a:r>
            <a:r>
              <a:rPr b="0" lang="en-US" sz="3200" spc="-1" strike="noStrike">
                <a:latin typeface="Arial"/>
              </a:rPr>
              <a:t> both visually and personally</a:t>
            </a:r>
            <a:endParaRPr b="0" lang="en-US" sz="3200" spc="-1" strike="noStrike">
              <a:latin typeface="Arial"/>
            </a:endParaRPr>
          </a:p>
        </p:txBody>
      </p:sp>
      <p:pic>
        <p:nvPicPr>
          <p:cNvPr id="101" name="" descr=""/>
          <p:cNvPicPr/>
          <p:nvPr/>
        </p:nvPicPr>
        <p:blipFill>
          <a:blip r:embed="rId1"/>
          <a:stretch/>
        </p:blipFill>
        <p:spPr>
          <a:xfrm>
            <a:off x="0" y="3730320"/>
            <a:ext cx="3228480" cy="19396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Grocery Robbery – 2 accounts</a:t>
            </a:r>
            <a:endParaRPr b="0" lang="en-US" sz="4400" spc="-1" strike="noStrike">
              <a:latin typeface="Arial"/>
            </a:endParaRPr>
          </a:p>
        </p:txBody>
      </p:sp>
      <p:pic>
        <p:nvPicPr>
          <p:cNvPr id="103" name="" descr=""/>
          <p:cNvPicPr/>
          <p:nvPr/>
        </p:nvPicPr>
        <p:blipFill>
          <a:blip r:embed="rId1"/>
          <a:stretch/>
        </p:blipFill>
        <p:spPr>
          <a:xfrm>
            <a:off x="1600200" y="1121400"/>
            <a:ext cx="6858000" cy="4136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Early Recognition of Witnesses:</a:t>
            </a:r>
            <a:endParaRPr b="0" lang="en-US" sz="4400" spc="-1" strike="noStrike">
              <a:latin typeface="Arial"/>
            </a:endParaRPr>
          </a:p>
        </p:txBody>
      </p:sp>
      <p:sp>
        <p:nvSpPr>
          <p:cNvPr id="10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2000"/>
          </a:bodyPr>
          <a:p>
            <a:pPr marL="432000" indent="-324000">
              <a:spcBef>
                <a:spcPts val="1417"/>
              </a:spcBef>
              <a:buClr>
                <a:srgbClr val="000000"/>
              </a:buClr>
              <a:buSzPct val="45000"/>
              <a:buFont typeface="Wingdings" charset="2"/>
              <a:buChar char=""/>
            </a:pPr>
            <a:r>
              <a:rPr b="0" lang="en-US" sz="3200" spc="-1" strike="noStrike">
                <a:latin typeface="Arial"/>
              </a:rPr>
              <a:t>The </a:t>
            </a:r>
            <a:r>
              <a:rPr b="0" lang="en-US" sz="3200" spc="-1" strike="noStrike" u="sng">
                <a:uFillTx/>
                <a:latin typeface="Arial"/>
              </a:rPr>
              <a:t>order</a:t>
            </a:r>
            <a:r>
              <a:rPr b="0" lang="en-US" sz="3200" spc="-1" strike="noStrike">
                <a:latin typeface="Arial"/>
              </a:rPr>
              <a:t> and </a:t>
            </a:r>
            <a:r>
              <a:rPr b="0" lang="en-US" sz="3200" spc="-1" strike="noStrike" u="sng">
                <a:uFillTx/>
                <a:latin typeface="Arial"/>
              </a:rPr>
              <a:t>timing</a:t>
            </a:r>
            <a:r>
              <a:rPr b="0" lang="en-US" sz="3200" spc="-1" strike="noStrike">
                <a:latin typeface="Arial"/>
              </a:rPr>
              <a:t> that witnesses are interviewed can be crucial.</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u="sng">
                <a:uFillTx/>
                <a:latin typeface="Arial"/>
              </a:rPr>
              <a:t>Time</a:t>
            </a:r>
            <a:r>
              <a:rPr b="0" lang="en-US" sz="3200" spc="-1" strike="noStrike">
                <a:latin typeface="Arial"/>
              </a:rPr>
              <a:t> elapsed </a:t>
            </a:r>
            <a:r>
              <a:rPr b="0" lang="en-US" sz="3200" spc="-1" strike="noStrike" u="sng">
                <a:uFillTx/>
                <a:latin typeface="Arial"/>
              </a:rPr>
              <a:t>can tamper</a:t>
            </a:r>
            <a:r>
              <a:rPr b="0" lang="en-US" sz="3200" spc="-1" strike="noStrike">
                <a:latin typeface="Arial"/>
              </a:rPr>
              <a:t> with witness </a:t>
            </a:r>
            <a:r>
              <a:rPr b="0" lang="en-US" sz="3200" spc="-1" strike="noStrike" u="sng">
                <a:uFillTx/>
                <a:latin typeface="Arial"/>
              </a:rPr>
              <a:t>testimony</a:t>
            </a:r>
            <a:r>
              <a:rPr b="0" lang="en-US" sz="3200" spc="-1" strike="noStrike">
                <a:latin typeface="Arial"/>
              </a:rPr>
              <a:t> and make them less believable.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a:t>
            </a:r>
            <a:r>
              <a:rPr b="0" lang="en-US" sz="3200" spc="-1" strike="noStrike" u="sng">
                <a:uFillTx/>
                <a:latin typeface="Arial"/>
              </a:rPr>
              <a:t>sooner</a:t>
            </a:r>
            <a:r>
              <a:rPr b="0" lang="en-US" sz="3200" spc="-1" strike="noStrike">
                <a:latin typeface="Arial"/>
              </a:rPr>
              <a:t> you can get witnesses, oftentimes the </a:t>
            </a:r>
            <a:r>
              <a:rPr b="0" lang="en-US" sz="3200" spc="-1" strike="noStrike" u="sng">
                <a:uFillTx/>
                <a:latin typeface="Arial"/>
              </a:rPr>
              <a:t>better</a:t>
            </a:r>
            <a:r>
              <a:rPr b="0" lang="en-US" sz="3200" spc="-1" strike="noStrike">
                <a:latin typeface="Arial"/>
              </a:rPr>
              <a:t> the outcome.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early church fathers and leaders </a:t>
            </a:r>
            <a:r>
              <a:rPr b="0" lang="en-US" sz="3200" spc="-1" strike="noStrike" u="sng">
                <a:uFillTx/>
                <a:latin typeface="Arial"/>
              </a:rPr>
              <a:t>recognized</a:t>
            </a:r>
            <a:r>
              <a:rPr b="0" lang="en-US" sz="3200" spc="-1" strike="noStrike">
                <a:latin typeface="Arial"/>
              </a:rPr>
              <a:t> that the </a:t>
            </a:r>
            <a:r>
              <a:rPr b="0" lang="en-US" sz="3200" spc="-1" strike="noStrike" u="sng">
                <a:uFillTx/>
                <a:latin typeface="Arial"/>
              </a:rPr>
              <a:t>Gospels</a:t>
            </a:r>
            <a:r>
              <a:rPr b="0" lang="en-US" sz="3200" spc="-1" strike="noStrike">
                <a:latin typeface="Arial"/>
              </a:rPr>
              <a:t> were the </a:t>
            </a:r>
            <a:r>
              <a:rPr b="0" lang="en-US" sz="3200" spc="-1" strike="noStrike" u="sng">
                <a:uFillTx/>
                <a:latin typeface="Arial"/>
              </a:rPr>
              <a:t>eyewitness testimony</a:t>
            </a:r>
            <a:r>
              <a:rPr b="0" lang="en-US" sz="3200" spc="-1" strike="noStrike">
                <a:latin typeface="Arial"/>
              </a:rPr>
              <a:t> of the apostles, and they set the Gospels apart because of it.</a:t>
            </a:r>
            <a:endParaRPr b="0" lang="en-US" sz="3200" spc="-1" strike="noStrike">
              <a:latin typeface="Arial"/>
            </a:endParaRPr>
          </a:p>
        </p:txBody>
      </p:sp>
      <p:pic>
        <p:nvPicPr>
          <p:cNvPr id="106" name="" descr=""/>
          <p:cNvPicPr/>
          <p:nvPr/>
        </p:nvPicPr>
        <p:blipFill>
          <a:blip r:embed="rId1"/>
          <a:stretch/>
        </p:blipFill>
        <p:spPr>
          <a:xfrm>
            <a:off x="4572000" y="4114800"/>
            <a:ext cx="1600200" cy="1600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1604</TotalTime>
  <Application>LibreOffice/7.3.1.3$Windows_X86_64 LibreOffice_project/a69ca51ded25f3eefd52d7bf9a5fad8c90b87951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2022-04-28T22:03:03Z</dcterms:modified>
  <cp:revision>61</cp:revision>
  <dc:subject/>
  <dc:title/>
</cp:coreProperties>
</file>