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7.xml.rels" ContentType="application/vnd.openxmlformats-package.relationships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media/image1.png" ContentType="image/png"/>
  <Override PartName="/ppt/media/image2.jpeg" ContentType="image/jpeg"/>
  <Override PartName="/ppt/media/image8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jpeg" ContentType="image/jpe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2" name="PlaceHolder 4"/>
          <p:cNvSpPr>
            <a:spLocks noGrp="1"/>
          </p:cNvSpPr>
          <p:nvPr>
            <p:ph type="dt" idx="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5"/>
          <p:cNvSpPr>
            <a:spLocks noGrp="1"/>
          </p:cNvSpPr>
          <p:nvPr>
            <p:ph type="ftr" idx="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6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D0B1367-C718-4203-82F3-1B3EE903133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-Ever heard someone say there are “errors” or “mistakes” in the bible?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-This chapter shows how to answer criticisms of the bible with a comparison of a crime scene scenario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latin typeface="Arial"/>
              </a:rPr>
              <a:t>-see::</a:t>
            </a:r>
            <a:br/>
            <a:r>
              <a:rPr b="1" lang="en-US" sz="2000" spc="-1" strike="noStrike">
                <a:latin typeface="Arial"/>
              </a:rPr>
              <a:t>An example of a late addition could be: </a:t>
            </a:r>
            <a:br/>
            <a:r>
              <a:rPr b="1" lang="en-US" sz="2000" spc="-1" strike="noStrike">
                <a:latin typeface="Arial"/>
              </a:rPr>
              <a:t>a footprint of land lord who reported the crime</a:t>
            </a:r>
            <a:br/>
            <a:r>
              <a:rPr b="1" lang="en-US" sz="2000" spc="-1" strike="noStrike">
                <a:latin typeface="Arial"/>
              </a:rPr>
              <a:t>If he has a solid alibi, the footprint is an unrelated artifact. Not evidence.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Textual Criticism: </a:t>
            </a:r>
            <a:br/>
            <a:r>
              <a:rPr b="0" lang="en-US" sz="2000" spc="-1" strike="noStrike">
                <a:latin typeface="Arial"/>
              </a:rPr>
              <a:t>(comparison of multiple manuscripts to determine what the original said)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-If – because every single case always has unrelated artifacts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-Everything::</a:t>
            </a:r>
            <a:br/>
            <a:r>
              <a:rPr b="0" lang="en-US" sz="2000" spc="-1" strike="noStrike">
                <a:latin typeface="Arial"/>
              </a:rPr>
              <a:t>can be anything from an eraser, pencil, knife, footprints, blood spatters, etc.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-Larger::</a:t>
            </a:r>
            <a:br/>
            <a:r>
              <a:rPr b="0" lang="en-US" sz="2000" spc="-1" strike="noStrike">
                <a:latin typeface="Arial"/>
              </a:rPr>
              <a:t>ie.)a cigarette bud could be found 3 blocks away.</a:t>
            </a:r>
            <a:br/>
            <a:r>
              <a:rPr b="0" lang="en-US" sz="2000" spc="-1" strike="noStrike">
                <a:latin typeface="Arial"/>
              </a:rPr>
              <a:t>The chance you are gathering items unrelated to the crime increases.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-Jury::</a:t>
            </a:r>
            <a:br/>
            <a:r>
              <a:rPr b="0" lang="en-US" sz="2000" spc="-1" strike="noStrike">
                <a:latin typeface="Arial"/>
              </a:rPr>
              <a:t>That cigarette we found 3 blocks away…</a:t>
            </a:r>
            <a:br/>
            <a:r>
              <a:rPr b="0" lang="en-US" sz="2000" spc="-1" strike="noStrike">
                <a:latin typeface="Arial"/>
              </a:rPr>
              <a:t>The defense could argue that DNA not found on a cigarette bud exonerates the defendant</a:t>
            </a:r>
            <a:br/>
            <a:r>
              <a:rPr b="0" lang="en-US" sz="2000" spc="-1" strike="noStrike">
                <a:latin typeface="Arial"/>
              </a:rPr>
              <a:t>when in actuality it may have been unrelated to the crime alltogether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US" sz="2000" spc="-1" strike="noStrike">
                <a:latin typeface="Arial"/>
              </a:rPr>
              <a:t>-Must::</a:t>
            </a:r>
            <a:br/>
            <a:r>
              <a:rPr b="0" lang="en-US" sz="2000" spc="-1" strike="noStrike">
                <a:latin typeface="Arial"/>
              </a:rPr>
              <a:t>between unrelated artifacts and evidence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-Evidence::</a:t>
            </a:r>
            <a:br/>
            <a:r>
              <a:rPr b="0" lang="en-US" sz="2000" spc="-1" strike="noStrike">
                <a:latin typeface="Arial"/>
              </a:rPr>
              <a:t>A bloody knife at a murder scene is likely related and help us get to the truth of what happened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-Unrelated::</a:t>
            </a:r>
            <a:br/>
            <a:r>
              <a:rPr b="0" lang="en-US" sz="2000" spc="-1" strike="noStrike">
                <a:latin typeface="Arial"/>
              </a:rPr>
              <a:t>ie.)Syringe left behind by paramedics can cause uncertainty about what happened, until you discover they are unrelated</a:t>
            </a:r>
            <a:br/>
            <a:r>
              <a:rPr b="0" lang="en-US" sz="2000" spc="-1" strike="noStrike">
                <a:latin typeface="Arial"/>
              </a:rPr>
              <a:t>ie.)The cigarette bud found 3 blocks away from a crime which had no ties to the suspect is likely an artifact, but can cause confusion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24DBFE-67BE-4AC4-ADCB-0F868C075B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050A5B3-F744-40DA-9D0F-199A2417E7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9C899CC-2E97-4934-B5E1-9DFE4CDC893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F01B68-3CFF-4AFD-BE8F-891E5C80B03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756000" y="927720"/>
            <a:ext cx="8567280" cy="91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9C20E8-FE49-413C-B0D6-CD39C919ADE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357120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6380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5040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/>
          </p:nvPr>
        </p:nvSpPr>
        <p:spPr>
          <a:xfrm>
            <a:off x="357120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/>
          </p:nvPr>
        </p:nvSpPr>
        <p:spPr>
          <a:xfrm>
            <a:off x="66380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5CCDD5-6D06-493F-B795-19842B2CDF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312D84-6B53-44ED-A37D-578C7D8F972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E5952F-4AF8-4048-BF08-D85878A2DD5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756000" y="927720"/>
            <a:ext cx="8567280" cy="914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C8AF39-60DD-42CE-83EB-9D0CD1FF1E6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2A1D2BD-FFA2-4E42-AA65-5F2E1B7A1A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38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4D9CD2-61CC-4AAA-87E9-436BF9C18AC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6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24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38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64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8B198DB-BC16-41A2-8BBD-BE9ED5A41A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781AAB8-5A43-4B20-8E27-DFECAC56B531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756000" y="927720"/>
            <a:ext cx="8567280" cy="1973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640" spc="-1" strike="noStrike">
                <a:latin typeface="Arial"/>
              </a:rPr>
              <a:t>Click to edit the title text format</a:t>
            </a:r>
            <a:endParaRPr b="0" lang="en-US" sz="364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24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640" spc="-1" strike="noStrike">
                <a:latin typeface="Arial"/>
              </a:rPr>
              <a:t>Click to edit the outline text format</a:t>
            </a:r>
            <a:endParaRPr b="0" lang="en-US" sz="2640" spc="-1" strike="noStrike">
              <a:latin typeface="Arial"/>
            </a:endParaRPr>
          </a:p>
          <a:p>
            <a:pPr lvl="1" marL="864000" indent="-324000">
              <a:spcBef>
                <a:spcPts val="9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310" spc="-1" strike="noStrike">
                <a:latin typeface="Arial"/>
              </a:rPr>
              <a:t>Second Outline Level</a:t>
            </a:r>
            <a:endParaRPr b="0" lang="en-US" sz="2310" spc="-1" strike="noStrike">
              <a:latin typeface="Arial"/>
            </a:endParaRPr>
          </a:p>
          <a:p>
            <a:pPr lvl="2" marL="1296000" indent="-288000">
              <a:spcBef>
                <a:spcPts val="7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979" spc="-1" strike="noStrike">
                <a:latin typeface="Arial"/>
              </a:rPr>
              <a:t>Third Outline Level</a:t>
            </a:r>
            <a:endParaRPr b="0" lang="en-US" sz="1979" spc="-1" strike="noStrike">
              <a:latin typeface="Arial"/>
            </a:endParaRPr>
          </a:p>
          <a:p>
            <a:pPr lvl="3" marL="1728000" indent="-216000">
              <a:spcBef>
                <a:spcPts val="46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50" spc="-1" strike="noStrike">
                <a:latin typeface="Arial"/>
              </a:rPr>
              <a:t>Fourth Outline Level</a:t>
            </a:r>
            <a:endParaRPr b="0" lang="en-US" sz="1650" spc="-1" strike="noStrike">
              <a:latin typeface="Arial"/>
            </a:endParaRPr>
          </a:p>
          <a:p>
            <a:pPr lvl="4" marL="2160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Fifth Outline Level</a:t>
            </a:r>
            <a:endParaRPr b="0" lang="en-US" sz="1650" spc="-1" strike="noStrike">
              <a:latin typeface="Arial"/>
            </a:endParaRPr>
          </a:p>
          <a:p>
            <a:pPr lvl="5" marL="2592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Sixth Outline Level</a:t>
            </a:r>
            <a:endParaRPr b="0" lang="en-US" sz="1650" spc="-1" strike="noStrike">
              <a:latin typeface="Arial"/>
            </a:endParaRPr>
          </a:p>
          <a:p>
            <a:pPr lvl="6" marL="3024000" indent="-216000">
              <a:spcBef>
                <a:spcPts val="2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50" spc="-1" strike="noStrike">
                <a:latin typeface="Arial"/>
              </a:rPr>
              <a:t>Seventh Outline Level</a:t>
            </a:r>
            <a:endParaRPr b="0" lang="en-US" sz="165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3.xml"/><Relationship Id="rId5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Chapter 6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Separate Artifacts</a:t>
            </a:r>
            <a:br/>
            <a:r>
              <a:rPr b="0" lang="en-US" sz="3200" spc="-1" strike="noStrike">
                <a:latin typeface="Arial"/>
              </a:rPr>
              <a:t>from Evidence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87" name="Picture 4" descr=""/>
          <p:cNvPicPr/>
          <p:nvPr/>
        </p:nvPicPr>
        <p:blipFill>
          <a:blip r:embed="rId1"/>
          <a:srcRect l="14137" t="9849" r="0" b="11587"/>
          <a:stretch/>
        </p:blipFill>
        <p:spPr>
          <a:xfrm>
            <a:off x="5486400" y="1371600"/>
            <a:ext cx="3759480" cy="344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Hard to Tell?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Can’t tell if it’s an unrelated artifact or evidence?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See which scenario makes most sense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914400" y="2565360"/>
            <a:ext cx="7772400" cy="2921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How does this relate to the Bible?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100’s early ancient manuscripts similar to photos taken at crime scene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uFillTx/>
                <a:latin typeface="Arial"/>
              </a:rPr>
              <a:t>Late text additions</a:t>
            </a:r>
            <a:r>
              <a:rPr b="0" lang="en-US" sz="3200" spc="-1" strike="noStrike">
                <a:latin typeface="Arial"/>
              </a:rPr>
              <a:t> can be discarded as </a:t>
            </a:r>
            <a:r>
              <a:rPr b="0" lang="en-US" sz="3200" spc="-1" strike="noStrike" u="sng">
                <a:uFillTx/>
                <a:latin typeface="Arial"/>
              </a:rPr>
              <a:t>unrelated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artifacts</a:t>
            </a:r>
            <a:r>
              <a:rPr b="0" lang="en-US" sz="3200" spc="-1" strike="noStrike">
                <a:latin typeface="Arial"/>
              </a:rPr>
              <a:t>, which </a:t>
            </a:r>
            <a:r>
              <a:rPr b="0" lang="en-US" sz="3200" spc="-1" strike="noStrike" u="sng">
                <a:uFillTx/>
                <a:latin typeface="Arial"/>
              </a:rPr>
              <a:t>distract</a:t>
            </a:r>
            <a:r>
              <a:rPr b="0" lang="en-US" sz="3200" spc="-1" strike="noStrike">
                <a:latin typeface="Arial"/>
              </a:rPr>
              <a:t> from the truth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They are </a:t>
            </a:r>
            <a:r>
              <a:rPr b="0" lang="en-US" sz="3200" spc="-1" strike="noStrike" u="sng">
                <a:uFillTx/>
                <a:latin typeface="Arial"/>
              </a:rPr>
              <a:t>not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evidence</a:t>
            </a:r>
            <a:r>
              <a:rPr b="0" lang="en-US" sz="3200" spc="-1" strike="noStrike">
                <a:latin typeface="Arial"/>
              </a:rPr>
              <a:t> that the Bible is untrustworthy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 u="sng">
                <a:uFillTx/>
                <a:latin typeface="Arial"/>
              </a:rPr>
              <a:t>No</a:t>
            </a:r>
            <a:r>
              <a:rPr b="0" lang="en-US" sz="3200" spc="-1" strike="noStrike">
                <a:latin typeface="Arial"/>
              </a:rPr>
              <a:t> historical </a:t>
            </a:r>
            <a:r>
              <a:rPr b="0" lang="en-US" sz="3200" spc="-1" strike="noStrike" u="sng">
                <a:uFillTx/>
                <a:latin typeface="Arial"/>
              </a:rPr>
              <a:t>crime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scene</a:t>
            </a:r>
            <a:r>
              <a:rPr b="0" lang="en-US" sz="3200" spc="-1" strike="noStrike">
                <a:latin typeface="Arial"/>
              </a:rPr>
              <a:t> is without </a:t>
            </a:r>
            <a:r>
              <a:rPr b="0" lang="en-US" sz="3200" spc="-1" strike="noStrike" u="sng">
                <a:uFillTx/>
                <a:latin typeface="Arial"/>
              </a:rPr>
              <a:t>unrelated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artifacts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What about the adulterous woman passage?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we took it out, would it change anything?</a:t>
            </a:r>
            <a:br/>
            <a:r>
              <a:rPr b="0" lang="en-US" sz="3200" spc="-1" strike="noStrike">
                <a:latin typeface="Arial"/>
              </a:rPr>
              <a:t>No.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Is the ‘character’ of the passage consistent with the rest of the evidence for what we know about Jesus?</a:t>
            </a:r>
            <a:br/>
            <a:r>
              <a:rPr b="0" lang="en-US" sz="3200" spc="-1" strike="noStrike">
                <a:latin typeface="Arial"/>
              </a:rPr>
              <a:t>Yes.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Why would copyists change the text?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Typos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Attempted clarification (not always correct)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But Textual Criticism:</a:t>
            </a:r>
            <a:br/>
            <a:r>
              <a:rPr b="0" lang="en-US" sz="3200" spc="-1" strike="noStrike">
                <a:latin typeface="Arial"/>
              </a:rPr>
              <a:t>weeds out most of those issues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Pieces of a puzzle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Scenario:</a:t>
            </a:r>
            <a:br/>
            <a:r>
              <a:rPr b="0" lang="en-US" sz="3200" spc="-1" strike="noStrike">
                <a:latin typeface="Arial"/>
              </a:rPr>
              <a:t>drawer with</a:t>
            </a:r>
            <a:br/>
            <a:r>
              <a:rPr b="0" lang="en-US" sz="3200" spc="-1" strike="noStrike">
                <a:latin typeface="Arial"/>
              </a:rPr>
              <a:t>scissors, batteries, and </a:t>
            </a:r>
            <a:r>
              <a:rPr b="1" lang="en-US" sz="3200" spc="-1" strike="noStrike">
                <a:latin typeface="Arial"/>
              </a:rPr>
              <a:t>puzzle</a:t>
            </a:r>
            <a:r>
              <a:rPr b="0" lang="en-US" sz="3200" spc="-1" strike="noStrike">
                <a:latin typeface="Arial"/>
              </a:rPr>
              <a:t> pieces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Easy to determine that scissors and batteries have nothing to do with </a:t>
            </a:r>
            <a:r>
              <a:rPr b="1" lang="en-US" sz="3200" spc="-1" strike="noStrike">
                <a:latin typeface="Arial"/>
              </a:rPr>
              <a:t>puzzle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Even with missing </a:t>
            </a:r>
            <a:r>
              <a:rPr b="1" lang="en-US" sz="3200" spc="-1" strike="noStrike">
                <a:latin typeface="Arial"/>
              </a:rPr>
              <a:t>puzzle</a:t>
            </a:r>
            <a:r>
              <a:rPr b="0" lang="en-US" sz="3200" spc="-1" strike="noStrike">
                <a:latin typeface="Arial"/>
              </a:rPr>
              <a:t> pieces, we still get a partial, yet better picture than before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Conclusion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The “Bible was corrupted due to late additions” claim does not hold weight with regards to </a:t>
            </a:r>
            <a:r>
              <a:rPr b="0" lang="en-US" sz="3200" spc="-1" strike="noStrike" u="sng">
                <a:uFillTx/>
                <a:latin typeface="Arial"/>
              </a:rPr>
              <a:t>unrelated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artifacts</a:t>
            </a:r>
            <a:r>
              <a:rPr b="0" lang="en-US" sz="3200" spc="-1" strike="noStrike">
                <a:latin typeface="Arial"/>
              </a:rPr>
              <a:t> in the text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courtrooms acted like skeptics, no conviction would ever happen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Not rational to discount evidence due to existence of unrelated artifacts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1" descr=""/>
          <p:cNvPicPr/>
          <p:nvPr/>
        </p:nvPicPr>
        <p:blipFill>
          <a:blip r:embed="rId1"/>
          <a:srcRect l="14137" t="9849" r="0" b="11587"/>
          <a:stretch/>
        </p:blipFill>
        <p:spPr>
          <a:xfrm>
            <a:off x="547560" y="448200"/>
            <a:ext cx="3759480" cy="3441960"/>
          </a:xfrm>
          <a:prstGeom prst="rect">
            <a:avLst/>
          </a:prstGeom>
          <a:ln w="0">
            <a:noFill/>
          </a:ln>
        </p:spPr>
      </p:pic>
      <p:grpSp>
        <p:nvGrpSpPr>
          <p:cNvPr id="127" name="Group 1"/>
          <p:cNvGrpSpPr/>
          <p:nvPr/>
        </p:nvGrpSpPr>
        <p:grpSpPr>
          <a:xfrm>
            <a:off x="0" y="3200400"/>
            <a:ext cx="10079280" cy="1540080"/>
            <a:chOff x="0" y="3200400"/>
            <a:chExt cx="10079280" cy="1540080"/>
          </a:xfrm>
        </p:grpSpPr>
        <p:sp>
          <p:nvSpPr>
            <p:cNvPr id="128" name="CustomShape 2"/>
            <p:cNvSpPr/>
            <p:nvPr/>
          </p:nvSpPr>
          <p:spPr>
            <a:xfrm>
              <a:off x="4059360" y="3200400"/>
              <a:ext cx="5056200" cy="47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2999"/>
                </a:lnSpc>
                <a:buNone/>
              </a:pPr>
              <a:r>
                <a:rPr b="0" lang="en-US" sz="2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for more information visit:</a:t>
              </a:r>
              <a:endParaRPr b="0" lang="en-US" sz="2800" spc="-1" strike="noStrike">
                <a:latin typeface="Arial"/>
              </a:endParaRPr>
            </a:p>
          </p:txBody>
        </p:sp>
        <p:sp>
          <p:nvSpPr>
            <p:cNvPr id="129" name="CustomShape 3"/>
            <p:cNvSpPr/>
            <p:nvPr/>
          </p:nvSpPr>
          <p:spPr>
            <a:xfrm>
              <a:off x="0" y="4269960"/>
              <a:ext cx="10079280" cy="470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ts val="2999"/>
                </a:lnSpc>
                <a:buNone/>
              </a:pPr>
              <a:r>
                <a:rPr b="0" lang="en-US" sz="4800" spc="-1" strike="noStrike">
                  <a:solidFill>
                    <a:srgbClr val="000000"/>
                  </a:solidFill>
                  <a:latin typeface="Arial"/>
                  <a:ea typeface="DejaVu Sans"/>
                </a:rPr>
                <a:t>www.ColdCaseChristianity.com</a:t>
              </a:r>
              <a:endParaRPr b="0" lang="en-US" sz="4800" spc="-1" strike="noStrike">
                <a:latin typeface="Arial"/>
              </a:endParaRPr>
            </a:p>
          </p:txBody>
        </p:sp>
      </p:grpSp>
    </p:spTree>
  </p:cSld>
  <mc:AlternateContent>
    <mc:Choice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1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Crime Scene Comparison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Yellow tape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Artifacts – items collected in scenes (in bags)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Everything collected is an artifact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Larger area = more artifacts (can get unrelated artifacts)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Small area = less artifacts (can miss things)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Jury decides which artifacts are evidence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2905560" y="967320"/>
            <a:ext cx="6238440" cy="86148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8229600" y="3429000"/>
            <a:ext cx="1289520" cy="205740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3"/>
          <a:stretch/>
        </p:blipFill>
        <p:spPr>
          <a:xfrm>
            <a:off x="8229600" y="2057400"/>
            <a:ext cx="1146600" cy="91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Bible Artifact – Example 1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88686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Woman caught in adultery that Jesus saves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Not present in earliest John manuscripts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Found in 5</a:t>
            </a:r>
            <a:r>
              <a:rPr b="0" lang="en-US" sz="3200" spc="-1" strike="noStrike" baseline="33000">
                <a:latin typeface="Arial"/>
              </a:rPr>
              <a:t>th</a:t>
            </a:r>
            <a:r>
              <a:rPr b="0" lang="en-US" sz="3200" spc="-1" strike="noStrike">
                <a:latin typeface="Arial"/>
              </a:rPr>
              <a:t> century </a:t>
            </a:r>
            <a:br/>
            <a:r>
              <a:rPr b="0" lang="en-US" sz="3200" spc="-1" strike="noStrike">
                <a:latin typeface="Arial"/>
              </a:rPr>
              <a:t>manuscripts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AD 200 manuscripts </a:t>
            </a:r>
            <a:br/>
            <a:r>
              <a:rPr b="0" lang="en-US" sz="3200" spc="-1" strike="noStrike">
                <a:latin typeface="Arial"/>
              </a:rPr>
              <a:t>do not have it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895280" y="2743200"/>
            <a:ext cx="5216760" cy="2926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Bible Artifact – Example 2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283760"/>
            <a:ext cx="914400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Luke 22:43-44</a:t>
            </a:r>
            <a:br/>
            <a:r>
              <a:rPr b="0" lang="en-US" sz="3200" spc="-1" strike="noStrike">
                <a:latin typeface="Arial"/>
              </a:rPr>
              <a:t>"and there appeared an angel unto him from heaven, strengthening him. And being in an agony he prayed more earnestly: and his sweat was as it were great drops of blood falling down to the ground" (KJV).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Do not appear in early </a:t>
            </a:r>
            <a:br/>
            <a:r>
              <a:rPr b="0" lang="en-US" sz="3200" spc="-1" strike="noStrike">
                <a:latin typeface="Arial"/>
              </a:rPr>
              <a:t>Luke manuscripts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5943600" y="3354840"/>
            <a:ext cx="4136400" cy="2315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Bible Artifact Example 3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John 5:4</a:t>
            </a:r>
            <a:br/>
            <a:r>
              <a:rPr b="0" lang="en-US" sz="3200" spc="-1" strike="noStrike">
                <a:latin typeface="Arial"/>
              </a:rPr>
              <a:t>"For an angel went down at a certain season into the pool, and a troubled the water: whosoever then first after the troubling of the water stepped in was made whole of </a:t>
            </a:r>
            <a:br/>
            <a:r>
              <a:rPr b="0" lang="en-US" sz="3200" spc="-1" strike="noStrike">
                <a:latin typeface="Arial"/>
              </a:rPr>
              <a:t>whatsoever disease he had" </a:t>
            </a:r>
            <a:br/>
            <a:r>
              <a:rPr b="0" lang="en-US" sz="3200" spc="-1" strike="noStrike">
                <a:latin typeface="Arial"/>
              </a:rPr>
              <a:t>(KJV").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Earliest manuscripts </a:t>
            </a:r>
            <a:br/>
            <a:r>
              <a:rPr b="0" lang="en-US" sz="3200" spc="-1" strike="noStrike">
                <a:latin typeface="Arial"/>
              </a:rPr>
              <a:t>do not contain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5943600" y="2795040"/>
            <a:ext cx="4114800" cy="2874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Skeptic Response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those verses are “false”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What else is “false”?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If those verses are not supposed to be there,</a:t>
            </a:r>
            <a:br/>
            <a:r>
              <a:rPr b="0" lang="en-US" sz="3200" spc="-1" strike="noStrike">
                <a:latin typeface="Arial"/>
              </a:rPr>
              <a:t>What other verses are not supposed to be there?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Are Unrelated Artifacts a Problem?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J. Warner Wallace never came across a crime scene that did not have unrelated artifacts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Always there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Must be able to distinguish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Evidence leads to the truth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Unrelated artifacts cause uncertainty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06" name="" descr=""/>
          <p:cNvPicPr/>
          <p:nvPr/>
        </p:nvPicPr>
        <p:blipFill>
          <a:blip r:embed="rId1"/>
          <a:stretch/>
        </p:blipFill>
        <p:spPr>
          <a:xfrm>
            <a:off x="2057760" y="4614840"/>
            <a:ext cx="1571400" cy="103428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2"/>
          <a:stretch/>
        </p:blipFill>
        <p:spPr>
          <a:xfrm>
            <a:off x="5715000" y="2286000"/>
            <a:ext cx="2057400" cy="153252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7315200" y="3861000"/>
            <a:ext cx="2697480" cy="180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Separate Artifacts from Evidence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We saw “artifact” examples from the Bible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With or without, they do not change the meaning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Most Christians unaware of these </a:t>
            </a:r>
            <a:r>
              <a:rPr b="0" lang="en-US" sz="3200" spc="-1" strike="noStrike" u="sng">
                <a:uFillTx/>
                <a:latin typeface="Arial"/>
              </a:rPr>
              <a:t>unrelated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artifacts</a:t>
            </a:r>
            <a:r>
              <a:rPr b="0" lang="en-US" sz="3200" spc="-1" strike="noStrike">
                <a:latin typeface="Arial"/>
              </a:rPr>
              <a:t> in their bibles and they </a:t>
            </a:r>
            <a:r>
              <a:rPr b="0" lang="en-US" sz="3200" spc="-1" strike="noStrike" u="sng">
                <a:uFillTx/>
                <a:latin typeface="Arial"/>
              </a:rPr>
              <a:t>bring</a:t>
            </a:r>
            <a:r>
              <a:rPr b="0" lang="en-US" sz="3200" spc="-1" strike="noStrike">
                <a:latin typeface="Arial"/>
              </a:rPr>
              <a:t> </a:t>
            </a:r>
            <a:r>
              <a:rPr b="0" lang="en-US" sz="3200" spc="-1" strike="noStrike" u="sng">
                <a:uFillTx/>
                <a:latin typeface="Arial"/>
              </a:rPr>
              <a:t>uncertainty</a:t>
            </a:r>
            <a:r>
              <a:rPr b="0" lang="en-US" sz="3200" spc="-1" strike="noStrike">
                <a:latin typeface="Arial"/>
              </a:rPr>
              <a:t> when revealed without an adequate explanation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How to Separate Them?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Identify “late additions”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 court, any 'evidence' not presented in court is said to not be evidence.</a:t>
            </a:r>
            <a:endParaRPr b="0" lang="en-US" sz="3200" spc="-1" strike="noStrike"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Investigators usually discard late additions as evidence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Application>LibreOffice/7.3.1.3$Windows_X86_64 LibreOffice_project/a69ca51ded25f3eefd52d7bf9a5fad8c90b87951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2022-05-05T21:32:51Z</dcterms:modified>
  <cp:revision>83</cp:revision>
  <dc:subject/>
  <dc:title/>
</cp:coreProperties>
</file>