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6.xml.rels" ContentType="application/vnd.openxmlformats-package.relationships+xml"/>
  <Override PartName="/ppt/notesSlides/_rels/notesSlide2.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8.xml.rels" ContentType="application/vnd.openxmlformats-package.relationships+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media/image1.png" ContentType="image/png"/>
  <Override PartName="/ppt/media/image2.jpeg" ContentType="image/jpeg"/>
  <Override PartName="/ppt/media/image8.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9.png" ContentType="image/png"/>
  <Override PartName="/ppt/media/image10.png" ContentType="image/png"/>
  <Override PartName="/ppt/media/image11.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8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81"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82" name="PlaceHolder 4"/>
          <p:cNvSpPr>
            <a:spLocks noGrp="1"/>
          </p:cNvSpPr>
          <p:nvPr>
            <p:ph type="dt" idx="4"/>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83" name="PlaceHolder 5"/>
          <p:cNvSpPr>
            <a:spLocks noGrp="1"/>
          </p:cNvSpPr>
          <p:nvPr>
            <p:ph type="ftr" idx="5"/>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84" name="PlaceHolder 6"/>
          <p:cNvSpPr>
            <a:spLocks noGrp="1"/>
          </p:cNvSpPr>
          <p:nvPr>
            <p:ph type="sldNum" idx="6"/>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22E074E2-519E-4FA3-BB0B-722BF375A73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533520" y="764280"/>
            <a:ext cx="6704640" cy="3771360"/>
          </a:xfrm>
          <a:prstGeom prst="rect">
            <a:avLst/>
          </a:prstGeom>
          <a:ln w="0">
            <a:noFill/>
          </a:ln>
        </p:spPr>
      </p:sp>
      <p:sp>
        <p:nvSpPr>
          <p:cNvPr id="12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-In this chapter we review </a:t>
            </a:r>
            <a:br/>
            <a:r>
              <a:rPr b="0" lang="en-US" sz="2000" spc="-1" strike="noStrike">
                <a:latin typeface="Arial"/>
              </a:rPr>
              <a:t>what makes for</a:t>
            </a:r>
            <a:br/>
            <a:r>
              <a:rPr b="0" lang="en-US" sz="2000" spc="-1" strike="noStrike">
                <a:latin typeface="Arial"/>
              </a:rPr>
              <a:t>successful conspiracy theories</a:t>
            </a:r>
            <a:endParaRPr b="0" lang="en-US" sz="2000" spc="-1" strike="noStrike">
              <a:latin typeface="Arial"/>
            </a:endParaRPr>
          </a:p>
          <a:p>
            <a:r>
              <a:rPr b="0" lang="en-US" sz="2000" spc="-1" strike="noStrike">
                <a:latin typeface="Arial"/>
              </a:rPr>
              <a:t>-We also explain how improbable it is</a:t>
            </a:r>
            <a:br/>
            <a:r>
              <a:rPr b="0" lang="en-US" sz="2000" spc="-1" strike="noStrike">
                <a:latin typeface="Arial"/>
              </a:rPr>
              <a:t>that the gospel accounts could be a conspiracy theory</a:t>
            </a:r>
            <a:endParaRPr b="0" lang="en-US" sz="2000" spc="-1" strike="noStrike">
              <a:latin typeface="Arial"/>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533520" y="764280"/>
            <a:ext cx="6704640" cy="3771360"/>
          </a:xfrm>
          <a:prstGeom prst="rect">
            <a:avLst/>
          </a:prstGeom>
          <a:ln w="0">
            <a:noFill/>
          </a:ln>
        </p:spPr>
      </p:sp>
      <p:sp>
        <p:nvSpPr>
          <p:cNvPr id="13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Martyrdom is not necessarily a 100% indicator of truth-telling</a:t>
            </a:r>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533520" y="764280"/>
            <a:ext cx="6704640" cy="3771360"/>
          </a:xfrm>
          <a:prstGeom prst="rect">
            <a:avLst/>
          </a:prstGeom>
          <a:ln w="0">
            <a:noFill/>
          </a:ln>
        </p:spPr>
      </p:sp>
      <p:sp>
        <p:nvSpPr>
          <p:cNvPr id="12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A conspiracy to hide the truth of what really happened</a:t>
            </a:r>
            <a:endParaRPr b="0" lang="en-US" sz="20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sldImg"/>
          </p:nvPr>
        </p:nvSpPr>
        <p:spPr>
          <a:xfrm>
            <a:off x="533520" y="764280"/>
            <a:ext cx="6704640" cy="3771360"/>
          </a:xfrm>
          <a:prstGeom prst="rect">
            <a:avLst/>
          </a:prstGeom>
          <a:ln w="0">
            <a:noFill/>
          </a:ln>
        </p:spPr>
      </p:sp>
      <p:sp>
        <p:nvSpPr>
          <p:cNvPr id="127" name="PlaceHolder 2"/>
          <p:cNvSpPr>
            <a:spLocks noGrp="1"/>
          </p:cNvSpPr>
          <p:nvPr>
            <p:ph type="body"/>
          </p:nvPr>
        </p:nvSpPr>
        <p:spPr>
          <a:xfrm>
            <a:off x="777240" y="4777560"/>
            <a:ext cx="6217560" cy="5950080"/>
          </a:xfrm>
          <a:prstGeom prst="rect">
            <a:avLst/>
          </a:prstGeom>
          <a:noFill/>
          <a:ln w="0">
            <a:noFill/>
          </a:ln>
        </p:spPr>
        <p:txBody>
          <a:bodyPr lIns="0" rIns="0" tIns="0" bIns="0" anchor="t">
            <a:noAutofit/>
          </a:bodyPr>
          <a:p>
            <a:r>
              <a:rPr b="0" lang="en-US" sz="2000" spc="-1" strike="noStrike">
                <a:latin typeface="Arial"/>
              </a:rPr>
              <a:t>1.)The larger the number of co-conspirators, the more likely you will have someone telling the truth so that the conspiracy fails.</a:t>
            </a:r>
            <a:endParaRPr b="0" lang="en-US" sz="2000" spc="-1" strike="noStrike">
              <a:latin typeface="Arial"/>
            </a:endParaRPr>
          </a:p>
          <a:p>
            <a:r>
              <a:rPr b="0" lang="en-US" sz="2000" spc="-1" strike="noStrike">
                <a:latin typeface="Arial"/>
              </a:rPr>
              <a:t>2.)When co-conspirators are unable to determine if their partners in crime have told the truth, they are very likely to fess up to their crimes to save their own hide.</a:t>
            </a:r>
            <a:br/>
            <a:r>
              <a:rPr b="0" lang="en-US" sz="2000" spc="-1" strike="noStrike">
                <a:latin typeface="Arial"/>
              </a:rPr>
              <a:t>We see that kind of behavior in movies all the time.</a:t>
            </a:r>
            <a:endParaRPr b="0" lang="en-US" sz="2000" spc="-1" strike="noStrike">
              <a:latin typeface="Arial"/>
            </a:endParaRPr>
          </a:p>
          <a:p>
            <a:r>
              <a:rPr b="0" lang="en-US" sz="2000" spc="-1" strike="noStrike">
                <a:latin typeface="Arial"/>
              </a:rPr>
              <a:t>3.)Lies are often hard to tell once, but a lot harder to tell over a long period of time without inconsistencies boiling up.</a:t>
            </a:r>
            <a:endParaRPr b="0" lang="en-US" sz="2000" spc="-1" strike="noStrike">
              <a:latin typeface="Arial"/>
            </a:endParaRPr>
          </a:p>
          <a:p>
            <a:r>
              <a:rPr b="0" lang="en-US" sz="2000" spc="-1" strike="noStrike">
                <a:latin typeface="Arial"/>
              </a:rPr>
              <a:t>4.)With conspiracies, the greater the bond (ie. family) between the conspirators, the higher chance they will pull off a conspiracy without one person ratting out the other.</a:t>
            </a:r>
            <a:endParaRPr b="0" lang="en-US" sz="2000" spc="-1" strike="noStrike">
              <a:latin typeface="Arial"/>
            </a:endParaRPr>
          </a:p>
          <a:p>
            <a:r>
              <a:rPr b="0" lang="en-US" sz="2000" spc="-1" strike="noStrike">
                <a:latin typeface="Arial"/>
              </a:rPr>
              <a:t>5.)The greater that pressure on co-conspirators, the less likely they will keep their mouths shut to save themselves from punishment.</a:t>
            </a:r>
            <a:endParaRPr b="0" lang="en-US" sz="2000" spc="-1" strike="noStrike">
              <a:latin typeface="Arial"/>
            </a:endParaRPr>
          </a:p>
          <a:p>
            <a:r>
              <a:rPr b="0" lang="en-US" sz="2000" spc="-1" strike="noStrike">
                <a:latin typeface="Arial"/>
              </a:rPr>
              <a:t>In other words, the more co-conspirators realize they are in trouble and how much it will cost for not telling the truth, the more likely they will spill the beans.</a:t>
            </a:r>
            <a:endParaRPr b="0" lang="en-US"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533520" y="764280"/>
            <a:ext cx="6704640" cy="3771360"/>
          </a:xfrm>
          <a:prstGeom prst="rect">
            <a:avLst/>
          </a:prstGeom>
          <a:ln w="0">
            <a:noFill/>
          </a:ln>
        </p:spPr>
      </p:sp>
      <p:sp>
        <p:nvSpPr>
          <p:cNvPr id="129" name="PlaceHolder 2"/>
          <p:cNvSpPr>
            <a:spLocks noGrp="1"/>
          </p:cNvSpPr>
          <p:nvPr>
            <p:ph type="body"/>
          </p:nvPr>
        </p:nvSpPr>
        <p:spPr>
          <a:xfrm>
            <a:off x="777240" y="4777560"/>
            <a:ext cx="6217560" cy="5666760"/>
          </a:xfrm>
          <a:prstGeom prst="rect">
            <a:avLst/>
          </a:prstGeom>
          <a:noFill/>
          <a:ln w="0">
            <a:noFill/>
          </a:ln>
        </p:spPr>
        <p:txBody>
          <a:bodyPr lIns="0" rIns="0" tIns="0" bIns="0" anchor="t">
            <a:noAutofit/>
          </a:bodyPr>
          <a:p>
            <a:r>
              <a:rPr b="0" lang="en-US" sz="2000" spc="-1" strike="noStrike">
                <a:latin typeface="Arial"/>
              </a:rPr>
              <a:t>-Bad - </a:t>
            </a:r>
            <a:br/>
            <a:r>
              <a:rPr b="0" lang="en-US" sz="2000" spc="-1" strike="noStrike">
                <a:latin typeface="Arial"/>
              </a:rPr>
              <a:t>Ancient Times: no good way to keep in constant communication. Imagine a… Peter, did you spill the beans about Jesus yet?</a:t>
            </a:r>
            <a:endParaRPr b="0" lang="en-US" sz="2000" spc="-1" strike="noStrike">
              <a:latin typeface="Arial"/>
            </a:endParaRPr>
          </a:p>
          <a:p>
            <a:r>
              <a:rPr b="0" lang="en-US" sz="2000" spc="-1" strike="noStrike">
                <a:latin typeface="Arial"/>
              </a:rPr>
              <a:t>-Relationships - </a:t>
            </a:r>
            <a:br/>
            <a:r>
              <a:rPr b="0" lang="en-US" sz="2000" spc="-1" strike="noStrike">
                <a:latin typeface="Arial"/>
              </a:rPr>
              <a:t> many were complete strangers to one another</a:t>
            </a:r>
            <a:endParaRPr b="0" lang="en-US" sz="2000" spc="-1" strike="noStrike">
              <a:latin typeface="Arial"/>
            </a:endParaRPr>
          </a:p>
          <a:p>
            <a:r>
              <a:rPr b="0" lang="en-US" sz="2000" spc="-1" strike="noStrike">
                <a:latin typeface="Arial"/>
              </a:rPr>
              <a:t>-Time </a:t>
            </a:r>
            <a:br/>
            <a:r>
              <a:rPr b="0" lang="en-US" sz="2000" spc="-1" strike="noStrike">
                <a:latin typeface="Arial"/>
              </a:rPr>
              <a:t>-Apostles were apart more than together.</a:t>
            </a:r>
            <a:endParaRPr b="0" lang="en-US" sz="2000" spc="-1" strike="noStrike">
              <a:latin typeface="Arial"/>
            </a:endParaRPr>
          </a:p>
          <a:p>
            <a:r>
              <a:rPr b="0" lang="en-US" sz="2000" spc="-1" strike="noStrike">
                <a:latin typeface="Arial"/>
              </a:rPr>
              <a:t>-Lots - </a:t>
            </a:r>
            <a:br/>
            <a:r>
              <a:rPr b="0" lang="en-US" sz="2000" spc="-1" strike="noStrike">
                <a:latin typeface="Arial"/>
              </a:rPr>
              <a:t>The apostles were aggressively persecuted as they were scattered from Italy to India. According to the records we have on the immense pressure on the apostles, Peter was crucified upside down in Rome, James was killed by the sword in Jerusalem, Thomas was murdered by a mob in Mylapoe, India.</a:t>
            </a:r>
            <a:endParaRPr b="0" lang="en-US" sz="2000" spc="-1" strike="noStrike">
              <a:latin typeface="Arial"/>
            </a:endParaRPr>
          </a:p>
          <a:p>
            <a:r>
              <a:rPr b="0" lang="en-US" sz="2000" spc="-1" strike="noStrike">
                <a:latin typeface="Arial"/>
              </a:rPr>
              <a:t>Many of the martyrdom accounts are gruesome.</a:t>
            </a:r>
            <a:endParaRPr b="0" lang="en-US" sz="2000" spc="-1" strike="noStrike">
              <a:latin typeface="Arial"/>
            </a:endParaRPr>
          </a:p>
          <a:p>
            <a:r>
              <a:rPr b="0" lang="en-US" sz="2000" spc="-1" strike="noStrike">
                <a:latin typeface="Arial"/>
              </a:rPr>
              <a:t>Yet none recanted.</a:t>
            </a:r>
            <a:endParaRPr b="0" lang="en-US" sz="2000" spc="-1" strike="noStrike">
              <a:latin typeface="Arial"/>
            </a:endParaRPr>
          </a:p>
          <a:p>
            <a:r>
              <a:rPr b="0" lang="en-US" sz="2000" spc="-1" strike="noStrike">
                <a:latin typeface="Arial"/>
              </a:rPr>
              <a:t>-</a:t>
            </a:r>
            <a:endParaRPr b="0" lang="en-US" sz="2000" spc="-1" strike="noStrike">
              <a:latin typeface="Arial"/>
            </a:endParaRPr>
          </a:p>
          <a:p>
            <a:endParaRPr b="0" lang="en-US" sz="2000" spc="-1" strike="noStrike">
              <a:latin typeface="Arial"/>
            </a:endParaRPr>
          </a:p>
          <a:p>
            <a:endParaRPr b="0" lang="en-US" sz="20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533520" y="764280"/>
            <a:ext cx="6704640" cy="3771360"/>
          </a:xfrm>
          <a:prstGeom prst="rect">
            <a:avLst/>
          </a:prstGeom>
          <a:ln w="0">
            <a:noFill/>
          </a:ln>
        </p:spPr>
      </p:sp>
      <p:sp>
        <p:nvSpPr>
          <p:cNvPr id="13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Author gives an example where two street thugs murder a man and there is little evidence to prosecute.</a:t>
            </a:r>
            <a:endParaRPr b="0" lang="en-US" sz="2000" spc="-1" strike="noStrike">
              <a:latin typeface="Arial"/>
            </a:endParaRPr>
          </a:p>
          <a:p>
            <a:r>
              <a:rPr b="0" lang="en-US" sz="2000" spc="-1" strike="noStrike">
                <a:latin typeface="Arial"/>
              </a:rPr>
              <a:t>-The interrogator separates the suspects immediately </a:t>
            </a:r>
            <a:br/>
            <a:r>
              <a:rPr b="0" lang="en-US" sz="2000" spc="-1" strike="noStrike">
                <a:latin typeface="Arial"/>
              </a:rPr>
              <a:t>(severs communication #2) </a:t>
            </a:r>
            <a:br/>
            <a:endParaRPr b="0" lang="en-US" sz="2000" spc="-1" strike="noStrike">
              <a:latin typeface="Arial"/>
            </a:endParaRPr>
          </a:p>
          <a:p>
            <a:r>
              <a:rPr b="0" lang="en-US" sz="2000" spc="-1" strike="noStrike">
                <a:latin typeface="Arial"/>
              </a:rPr>
              <a:t>-Interrogator convinces one suspect that his buddy is about to fess up </a:t>
            </a:r>
            <a:br/>
            <a:r>
              <a:rPr b="0" lang="en-US" sz="2000" spc="-1" strike="noStrike">
                <a:latin typeface="Arial"/>
              </a:rPr>
              <a:t>(#5 adds pressure to tell the truth)</a:t>
            </a:r>
            <a:endParaRPr b="0" lang="en-US" sz="2000" spc="-1" strike="noStrike">
              <a:latin typeface="Arial"/>
            </a:endParaRPr>
          </a:p>
          <a:p>
            <a:r>
              <a:rPr b="0" lang="en-US" sz="2000" spc="-1" strike="noStrike">
                <a:latin typeface="Arial"/>
              </a:rPr>
              <a:t>-#4 the two suspects have no family relation</a:t>
            </a:r>
            <a:endParaRPr b="0" lang="en-US" sz="2000" spc="-1" strike="noStrike">
              <a:latin typeface="Arial"/>
            </a:endParaRPr>
          </a:p>
          <a:p>
            <a:br/>
            <a:r>
              <a:rPr b="0" lang="en-US" sz="2000" spc="-1" strike="noStrike">
                <a:latin typeface="Arial"/>
              </a:rPr>
              <a:t>-Short time span: </a:t>
            </a:r>
            <a:br/>
            <a:r>
              <a:rPr b="0" lang="en-US" sz="2000" spc="-1" strike="noStrike">
                <a:latin typeface="Arial"/>
              </a:rPr>
              <a:t>Lies are hard enough to tell once. Add years to that and hundreds of conspirators and you have a hard conspiracy to maintain.</a:t>
            </a:r>
            <a:endParaRPr b="0" lang="en-US" sz="20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533520" y="764280"/>
            <a:ext cx="6704640" cy="3771360"/>
          </a:xfrm>
          <a:prstGeom prst="rect">
            <a:avLst/>
          </a:prstGeom>
          <a:ln w="0">
            <a:noFill/>
          </a:ln>
        </p:spPr>
      </p:sp>
      <p:sp>
        <p:nvSpPr>
          <p:cNvPr id="133" name="PlaceHolder 2"/>
          <p:cNvSpPr>
            <a:spLocks noGrp="1"/>
          </p:cNvSpPr>
          <p:nvPr>
            <p:ph type="body"/>
          </p:nvPr>
        </p:nvSpPr>
        <p:spPr>
          <a:xfrm>
            <a:off x="777240" y="4777560"/>
            <a:ext cx="6217560" cy="5666760"/>
          </a:xfrm>
          <a:prstGeom prst="rect">
            <a:avLst/>
          </a:prstGeom>
          <a:noFill/>
          <a:ln w="0">
            <a:noFill/>
          </a:ln>
        </p:spPr>
        <p:txBody>
          <a:bodyPr lIns="0" rIns="0" tIns="0" bIns="0" anchor="t">
            <a:noAutofit/>
          </a:bodyPr>
          <a:p>
            <a:r>
              <a:rPr b="0" lang="en-US" sz="2000" spc="-1" strike="noStrike">
                <a:latin typeface="Arial"/>
              </a:rPr>
              <a:t>1.) 12 apostles and at least hundreds of witnesses of the resurrected Jesus of Nazareth.</a:t>
            </a:r>
            <a:endParaRPr b="0" lang="en-US" sz="2000" spc="-1" strike="noStrike">
              <a:latin typeface="Arial"/>
            </a:endParaRPr>
          </a:p>
          <a:p>
            <a:r>
              <a:rPr b="0" lang="en-US" sz="2000" spc="-1" strike="noStrike">
                <a:latin typeface="Arial"/>
              </a:rPr>
              <a:t>2.)Most of the apostles had no family relation to one another.</a:t>
            </a:r>
            <a:endParaRPr b="0" lang="en-US" sz="2000" spc="-1" strike="noStrike">
              <a:latin typeface="Arial"/>
            </a:endParaRPr>
          </a:p>
          <a:p>
            <a:r>
              <a:rPr b="0" lang="en-US" sz="2000" spc="-1" strike="noStrike">
                <a:latin typeface="Arial"/>
              </a:rPr>
              <a:t>Many of them were complete strangers before they met Jesus.</a:t>
            </a:r>
            <a:endParaRPr b="0" lang="en-US" sz="2000" spc="-1" strike="noStrike">
              <a:latin typeface="Arial"/>
            </a:endParaRPr>
          </a:p>
          <a:p>
            <a:r>
              <a:rPr b="0" lang="en-US" sz="2000" spc="-1" strike="noStrike">
                <a:latin typeface="Arial"/>
              </a:rPr>
              <a:t>3.)The apostles were aggressively persecuted as they were scattered from Italy to India.</a:t>
            </a:r>
            <a:endParaRPr b="0" lang="en-US" sz="2000" spc="-1" strike="noStrike">
              <a:latin typeface="Arial"/>
            </a:endParaRPr>
          </a:p>
          <a:p>
            <a:r>
              <a:rPr b="0" lang="en-US" sz="2000" spc="-1" strike="noStrike">
                <a:latin typeface="Arial"/>
              </a:rPr>
              <a:t>4.)the apostle John living the longest of all the apostles would have to had kept the alleged lies for an upward of 60 years.</a:t>
            </a:r>
            <a:endParaRPr b="0" lang="en-US" sz="2000" spc="-1" strike="noStrike">
              <a:latin typeface="Arial"/>
            </a:endParaRPr>
          </a:p>
          <a:p>
            <a:r>
              <a:rPr b="0" lang="en-US" sz="2000" spc="-1" strike="noStrike">
                <a:latin typeface="Arial"/>
              </a:rPr>
              <a:t>The short years they spent together with Jesus was nothing compared to the decades they spent apart.</a:t>
            </a:r>
            <a:endParaRPr b="0" lang="en-US" sz="2000" spc="-1" strike="noStrike">
              <a:latin typeface="Arial"/>
            </a:endParaRPr>
          </a:p>
          <a:p>
            <a:r>
              <a:rPr b="0" lang="en-US" sz="2000" spc="-1" strike="noStrike">
                <a:latin typeface="Arial"/>
              </a:rPr>
              <a:t>5.)According to the records we have on the immense pressure on the apostles, Peter was crucified upside down in Rome, James was killed by the sword in Jerusalem, Thomas was murdered by a mob in Mylapoe, India.</a:t>
            </a:r>
            <a:endParaRPr b="0" lang="en-US" sz="2000" spc="-1" strike="noStrike">
              <a:latin typeface="Arial"/>
            </a:endParaRPr>
          </a:p>
          <a:p>
            <a:r>
              <a:rPr b="0" lang="en-US" sz="2000" spc="-1" strike="noStrike">
                <a:latin typeface="Arial"/>
              </a:rPr>
              <a:t>Many of the martyrdom accounts are gruesome.</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1344CD4-EA53-47E6-974C-FDF8FC232D5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27" name="PlaceHolder 2"/>
          <p:cNvSpPr>
            <a:spLocks noGrp="1"/>
          </p:cNvSpPr>
          <p:nvPr>
            <p:ph/>
          </p:nvPr>
        </p:nvSpPr>
        <p:spPr>
          <a:xfrm>
            <a:off x="504000" y="1326240"/>
            <a:ext cx="9071640" cy="1568160"/>
          </a:xfrm>
          <a:prstGeom prst="rect">
            <a:avLst/>
          </a:prstGeom>
          <a:noFill/>
          <a:ln w="0">
            <a:noFill/>
          </a:ln>
        </p:spPr>
        <p:txBody>
          <a:bodyPr lIns="0" rIns="0" tIns="0" bIns="0" anchor="t">
            <a:normAutofit/>
          </a:bodyPr>
          <a:p>
            <a:endParaRPr b="0" lang="en-US" sz="2640" spc="-1" strike="noStrike">
              <a:latin typeface="Arial"/>
            </a:endParaRPr>
          </a:p>
        </p:txBody>
      </p:sp>
      <p:sp>
        <p:nvSpPr>
          <p:cNvPr id="28" name="PlaceHolder 3"/>
          <p:cNvSpPr>
            <a:spLocks noGrp="1"/>
          </p:cNvSpPr>
          <p:nvPr>
            <p:ph/>
          </p:nvPr>
        </p:nvSpPr>
        <p:spPr>
          <a:xfrm>
            <a:off x="504000" y="3043800"/>
            <a:ext cx="9071640" cy="1568160"/>
          </a:xfrm>
          <a:prstGeom prst="rect">
            <a:avLst/>
          </a:prstGeom>
          <a:noFill/>
          <a:ln w="0">
            <a:noFill/>
          </a:ln>
        </p:spPr>
        <p:txBody>
          <a:bodyPr lIns="0" rIns="0" tIns="0" bIns="0" anchor="t">
            <a:normAutofit/>
          </a:bodyPr>
          <a:p>
            <a:endParaRPr b="0" lang="en-US" sz="264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94A30C1-2FD1-447C-B8B4-D296B38F84DF}"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30"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1"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2"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3" name="PlaceHolder 5"/>
          <p:cNvSpPr>
            <a:spLocks noGrp="1"/>
          </p:cNvSpPr>
          <p:nvPr>
            <p:ph/>
          </p:nvPr>
        </p:nvSpPr>
        <p:spPr>
          <a:xfrm>
            <a:off x="515268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7C373DC-EE9A-40B4-8EBC-F09F30D324B8}"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35" name="PlaceHolder 2"/>
          <p:cNvSpPr>
            <a:spLocks noGrp="1"/>
          </p:cNvSpPr>
          <p:nvPr>
            <p:ph/>
          </p:nvPr>
        </p:nvSpPr>
        <p:spPr>
          <a:xfrm>
            <a:off x="50400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6" name="PlaceHolder 3"/>
          <p:cNvSpPr>
            <a:spLocks noGrp="1"/>
          </p:cNvSpPr>
          <p:nvPr>
            <p:ph/>
          </p:nvPr>
        </p:nvSpPr>
        <p:spPr>
          <a:xfrm>
            <a:off x="357120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7" name="PlaceHolder 4"/>
          <p:cNvSpPr>
            <a:spLocks noGrp="1"/>
          </p:cNvSpPr>
          <p:nvPr>
            <p:ph/>
          </p:nvPr>
        </p:nvSpPr>
        <p:spPr>
          <a:xfrm>
            <a:off x="663804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8" name="PlaceHolder 5"/>
          <p:cNvSpPr>
            <a:spLocks noGrp="1"/>
          </p:cNvSpPr>
          <p:nvPr>
            <p:ph/>
          </p:nvPr>
        </p:nvSpPr>
        <p:spPr>
          <a:xfrm>
            <a:off x="50400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39" name="PlaceHolder 6"/>
          <p:cNvSpPr>
            <a:spLocks noGrp="1"/>
          </p:cNvSpPr>
          <p:nvPr>
            <p:ph/>
          </p:nvPr>
        </p:nvSpPr>
        <p:spPr>
          <a:xfrm>
            <a:off x="357120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40" name="PlaceHolder 7"/>
          <p:cNvSpPr>
            <a:spLocks noGrp="1"/>
          </p:cNvSpPr>
          <p:nvPr>
            <p:ph/>
          </p:nvPr>
        </p:nvSpPr>
        <p:spPr>
          <a:xfrm>
            <a:off x="663804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C162E398-1436-4811-B6FB-62F8D05538D4}"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44" name="PlaceHolder 2"/>
          <p:cNvSpPr>
            <a:spLocks noGrp="1"/>
          </p:cNvSpPr>
          <p:nvPr>
            <p:ph type="subTitle"/>
          </p:nvPr>
        </p:nvSpPr>
        <p:spPr>
          <a:xfrm>
            <a:off x="504000" y="132624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46"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48"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49"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756000" y="927720"/>
            <a:ext cx="8567280" cy="914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53"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54"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55"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6" name="PlaceHolder 2"/>
          <p:cNvSpPr>
            <a:spLocks noGrp="1"/>
          </p:cNvSpPr>
          <p:nvPr>
            <p:ph type="subTitle"/>
          </p:nvPr>
        </p:nvSpPr>
        <p:spPr>
          <a:xfrm>
            <a:off x="504000" y="132624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C024222-820D-4AC1-8682-899E4FEAFCE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57"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58"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59" name="PlaceHolder 4"/>
          <p:cNvSpPr>
            <a:spLocks noGrp="1"/>
          </p:cNvSpPr>
          <p:nvPr>
            <p:ph/>
          </p:nvPr>
        </p:nvSpPr>
        <p:spPr>
          <a:xfrm>
            <a:off x="515268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61"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2"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3" name="PlaceHolder 4"/>
          <p:cNvSpPr>
            <a:spLocks noGrp="1"/>
          </p:cNvSpPr>
          <p:nvPr>
            <p:ph/>
          </p:nvPr>
        </p:nvSpPr>
        <p:spPr>
          <a:xfrm>
            <a:off x="504000" y="3043800"/>
            <a:ext cx="907164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65" name="PlaceHolder 2"/>
          <p:cNvSpPr>
            <a:spLocks noGrp="1"/>
          </p:cNvSpPr>
          <p:nvPr>
            <p:ph/>
          </p:nvPr>
        </p:nvSpPr>
        <p:spPr>
          <a:xfrm>
            <a:off x="504000" y="1326240"/>
            <a:ext cx="907164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6" name="PlaceHolder 3"/>
          <p:cNvSpPr>
            <a:spLocks noGrp="1"/>
          </p:cNvSpPr>
          <p:nvPr>
            <p:ph/>
          </p:nvPr>
        </p:nvSpPr>
        <p:spPr>
          <a:xfrm>
            <a:off x="504000" y="3043800"/>
            <a:ext cx="907164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68"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9"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0"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1" name="PlaceHolder 5"/>
          <p:cNvSpPr>
            <a:spLocks noGrp="1"/>
          </p:cNvSpPr>
          <p:nvPr>
            <p:ph/>
          </p:nvPr>
        </p:nvSpPr>
        <p:spPr>
          <a:xfrm>
            <a:off x="515268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73" name="PlaceHolder 2"/>
          <p:cNvSpPr>
            <a:spLocks noGrp="1"/>
          </p:cNvSpPr>
          <p:nvPr>
            <p:ph/>
          </p:nvPr>
        </p:nvSpPr>
        <p:spPr>
          <a:xfrm>
            <a:off x="50400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4" name="PlaceHolder 3"/>
          <p:cNvSpPr>
            <a:spLocks noGrp="1"/>
          </p:cNvSpPr>
          <p:nvPr>
            <p:ph/>
          </p:nvPr>
        </p:nvSpPr>
        <p:spPr>
          <a:xfrm>
            <a:off x="357120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5" name="PlaceHolder 4"/>
          <p:cNvSpPr>
            <a:spLocks noGrp="1"/>
          </p:cNvSpPr>
          <p:nvPr>
            <p:ph/>
          </p:nvPr>
        </p:nvSpPr>
        <p:spPr>
          <a:xfrm>
            <a:off x="6638040" y="132624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6" name="PlaceHolder 5"/>
          <p:cNvSpPr>
            <a:spLocks noGrp="1"/>
          </p:cNvSpPr>
          <p:nvPr>
            <p:ph/>
          </p:nvPr>
        </p:nvSpPr>
        <p:spPr>
          <a:xfrm>
            <a:off x="50400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7" name="PlaceHolder 6"/>
          <p:cNvSpPr>
            <a:spLocks noGrp="1"/>
          </p:cNvSpPr>
          <p:nvPr>
            <p:ph/>
          </p:nvPr>
        </p:nvSpPr>
        <p:spPr>
          <a:xfrm>
            <a:off x="357120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
        <p:nvSpPr>
          <p:cNvPr id="78" name="PlaceHolder 7"/>
          <p:cNvSpPr>
            <a:spLocks noGrp="1"/>
          </p:cNvSpPr>
          <p:nvPr>
            <p:ph/>
          </p:nvPr>
        </p:nvSpPr>
        <p:spPr>
          <a:xfrm>
            <a:off x="6638040" y="3043800"/>
            <a:ext cx="2920680" cy="1568160"/>
          </a:xfrm>
          <a:prstGeom prst="rect">
            <a:avLst/>
          </a:prstGeom>
          <a:noFill/>
          <a:ln w="0">
            <a:noFill/>
          </a:ln>
        </p:spPr>
        <p:txBody>
          <a:bodyPr lIns="0" rIns="0" tIns="0" bIns="0" anchor="t">
            <a:normAutofit/>
          </a:bodyPr>
          <a:p>
            <a:endParaRPr b="0" lang="en-US" sz="264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8" name="PlaceHolder 2"/>
          <p:cNvSpPr>
            <a:spLocks noGrp="1"/>
          </p:cNvSpPr>
          <p:nvPr>
            <p:ph/>
          </p:nvPr>
        </p:nvSpPr>
        <p:spPr>
          <a:xfrm>
            <a:off x="504000" y="1326240"/>
            <a:ext cx="9071640" cy="3288240"/>
          </a:xfrm>
          <a:prstGeom prst="rect">
            <a:avLst/>
          </a:prstGeom>
          <a:noFill/>
          <a:ln w="0">
            <a:noFill/>
          </a:ln>
        </p:spPr>
        <p:txBody>
          <a:bodyPr lIns="0" rIns="0" tIns="0" bIns="0" anchor="t">
            <a:normAutofit/>
          </a:bodyPr>
          <a:p>
            <a:endParaRPr b="0" lang="en-US" sz="264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51CD661-D8AD-4A15-B31C-43E147B1992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10"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11"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CEB87149-B7CA-47C6-A91D-02598AAA7DD0}"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1F0A7628-1BB8-4360-ABE5-B31A88AC72B0}"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56000" y="927720"/>
            <a:ext cx="8567280" cy="9147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78110D1-C509-4551-B5FF-0DE34A2B01D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15"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16" name="PlaceHolder 3"/>
          <p:cNvSpPr>
            <a:spLocks noGrp="1"/>
          </p:cNvSpPr>
          <p:nvPr>
            <p:ph/>
          </p:nvPr>
        </p:nvSpPr>
        <p:spPr>
          <a:xfrm>
            <a:off x="515268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17" name="PlaceHolder 4"/>
          <p:cNvSpPr>
            <a:spLocks noGrp="1"/>
          </p:cNvSpPr>
          <p:nvPr>
            <p:ph/>
          </p:nvPr>
        </p:nvSpPr>
        <p:spPr>
          <a:xfrm>
            <a:off x="50400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220C17F-022E-4FAE-AD5A-2F6C9C780985}"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19" name="PlaceHolder 2"/>
          <p:cNvSpPr>
            <a:spLocks noGrp="1"/>
          </p:cNvSpPr>
          <p:nvPr>
            <p:ph/>
          </p:nvPr>
        </p:nvSpPr>
        <p:spPr>
          <a:xfrm>
            <a:off x="504000" y="1326240"/>
            <a:ext cx="4426920" cy="3288240"/>
          </a:xfrm>
          <a:prstGeom prst="rect">
            <a:avLst/>
          </a:prstGeom>
          <a:noFill/>
          <a:ln w="0">
            <a:noFill/>
          </a:ln>
        </p:spPr>
        <p:txBody>
          <a:bodyPr lIns="0" rIns="0" tIns="0" bIns="0" anchor="t">
            <a:normAutofit/>
          </a:bodyPr>
          <a:p>
            <a:endParaRPr b="0" lang="en-US" sz="2640" spc="-1" strike="noStrike">
              <a:latin typeface="Arial"/>
            </a:endParaRPr>
          </a:p>
        </p:txBody>
      </p:sp>
      <p:sp>
        <p:nvSpPr>
          <p:cNvPr id="20"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21" name="PlaceHolder 4"/>
          <p:cNvSpPr>
            <a:spLocks noGrp="1"/>
          </p:cNvSpPr>
          <p:nvPr>
            <p:ph/>
          </p:nvPr>
        </p:nvSpPr>
        <p:spPr>
          <a:xfrm>
            <a:off x="5152680" y="304380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BE30E2F-0129-44EF-A93A-7B28AF19D45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endParaRPr b="0" lang="en-US" sz="3640" spc="-1" strike="noStrike">
              <a:latin typeface="Arial"/>
            </a:endParaRPr>
          </a:p>
        </p:txBody>
      </p:sp>
      <p:sp>
        <p:nvSpPr>
          <p:cNvPr id="23" name="PlaceHolder 2"/>
          <p:cNvSpPr>
            <a:spLocks noGrp="1"/>
          </p:cNvSpPr>
          <p:nvPr>
            <p:ph/>
          </p:nvPr>
        </p:nvSpPr>
        <p:spPr>
          <a:xfrm>
            <a:off x="50400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24" name="PlaceHolder 3"/>
          <p:cNvSpPr>
            <a:spLocks noGrp="1"/>
          </p:cNvSpPr>
          <p:nvPr>
            <p:ph/>
          </p:nvPr>
        </p:nvSpPr>
        <p:spPr>
          <a:xfrm>
            <a:off x="5152680" y="1326240"/>
            <a:ext cx="4426920" cy="1568160"/>
          </a:xfrm>
          <a:prstGeom prst="rect">
            <a:avLst/>
          </a:prstGeom>
          <a:noFill/>
          <a:ln w="0">
            <a:noFill/>
          </a:ln>
        </p:spPr>
        <p:txBody>
          <a:bodyPr lIns="0" rIns="0" tIns="0" bIns="0" anchor="t">
            <a:normAutofit/>
          </a:bodyPr>
          <a:p>
            <a:endParaRPr b="0" lang="en-US" sz="2640" spc="-1" strike="noStrike">
              <a:latin typeface="Arial"/>
            </a:endParaRPr>
          </a:p>
        </p:txBody>
      </p:sp>
      <p:sp>
        <p:nvSpPr>
          <p:cNvPr id="25" name="PlaceHolder 4"/>
          <p:cNvSpPr>
            <a:spLocks noGrp="1"/>
          </p:cNvSpPr>
          <p:nvPr>
            <p:ph/>
          </p:nvPr>
        </p:nvSpPr>
        <p:spPr>
          <a:xfrm>
            <a:off x="504000" y="3043800"/>
            <a:ext cx="9071640" cy="1568160"/>
          </a:xfrm>
          <a:prstGeom prst="rect">
            <a:avLst/>
          </a:prstGeom>
          <a:noFill/>
          <a:ln w="0">
            <a:noFill/>
          </a:ln>
        </p:spPr>
        <p:txBody>
          <a:bodyPr lIns="0" rIns="0" tIns="0" bIns="0" anchor="t">
            <a:normAutofit/>
          </a:bodyPr>
          <a:p>
            <a:endParaRPr b="0" lang="en-US" sz="264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02742AD-66E3-4F7E-B5F0-7D63BACDF74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12580686-32E6-43E7-A62A-21A90178DF8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56000" y="927720"/>
            <a:ext cx="8567280" cy="1973160"/>
          </a:xfrm>
          <a:prstGeom prst="rect">
            <a:avLst/>
          </a:prstGeom>
          <a:noFill/>
          <a:ln w="0">
            <a:noFill/>
          </a:ln>
        </p:spPr>
        <p:txBody>
          <a:bodyPr lIns="0" rIns="0" tIns="0" bIns="0" anchor="ctr">
            <a:noAutofit/>
          </a:bodyPr>
          <a:p>
            <a:pPr algn="ctr">
              <a:buNone/>
            </a:pPr>
            <a:r>
              <a:rPr b="0" lang="en-US" sz="3640" spc="-1" strike="noStrike">
                <a:latin typeface="Arial"/>
              </a:rPr>
              <a:t>Click to edit the title text format</a:t>
            </a:r>
            <a:endParaRPr b="0" lang="en-US" sz="3640" spc="-1" strike="noStrike">
              <a:latin typeface="Arial"/>
            </a:endParaRPr>
          </a:p>
        </p:txBody>
      </p:sp>
      <p:sp>
        <p:nvSpPr>
          <p:cNvPr id="42" name="PlaceHolder 2"/>
          <p:cNvSpPr>
            <a:spLocks noGrp="1"/>
          </p:cNvSpPr>
          <p:nvPr>
            <p:ph type="body"/>
          </p:nvPr>
        </p:nvSpPr>
        <p:spPr>
          <a:xfrm>
            <a:off x="504000" y="1326240"/>
            <a:ext cx="9071640" cy="3288240"/>
          </a:xfrm>
          <a:prstGeom prst="rect">
            <a:avLst/>
          </a:prstGeom>
          <a:noFill/>
          <a:ln w="0">
            <a:noFill/>
          </a:ln>
        </p:spPr>
        <p:txBody>
          <a:bodyPr lIns="0" rIns="0" tIns="0" bIns="0" anchor="t">
            <a:normAutofit/>
          </a:bodyPr>
          <a:p>
            <a:pPr marL="432000" indent="-324000">
              <a:spcBef>
                <a:spcPts val="1171"/>
              </a:spcBef>
              <a:buClr>
                <a:srgbClr val="000000"/>
              </a:buClr>
              <a:buSzPct val="45000"/>
              <a:buFont typeface="Wingdings" charset="2"/>
              <a:buChar char=""/>
            </a:pPr>
            <a:r>
              <a:rPr b="0" lang="en-US" sz="2640" spc="-1" strike="noStrike">
                <a:latin typeface="Arial"/>
              </a:rPr>
              <a:t>Click to edit the outline text format</a:t>
            </a:r>
            <a:endParaRPr b="0" lang="en-US" sz="2640" spc="-1" strike="noStrike">
              <a:latin typeface="Arial"/>
            </a:endParaRPr>
          </a:p>
          <a:p>
            <a:pPr lvl="1" marL="864000" indent="-324000">
              <a:spcBef>
                <a:spcPts val="935"/>
              </a:spcBef>
              <a:buClr>
                <a:srgbClr val="000000"/>
              </a:buClr>
              <a:buSzPct val="75000"/>
              <a:buFont typeface="Symbol" charset="2"/>
              <a:buChar char=""/>
            </a:pPr>
            <a:r>
              <a:rPr b="0" lang="en-US" sz="2310" spc="-1" strike="noStrike">
                <a:latin typeface="Arial"/>
              </a:rPr>
              <a:t>Second Outline Level</a:t>
            </a:r>
            <a:endParaRPr b="0" lang="en-US" sz="2310" spc="-1" strike="noStrike">
              <a:latin typeface="Arial"/>
            </a:endParaRPr>
          </a:p>
          <a:p>
            <a:pPr lvl="2" marL="1296000" indent="-288000">
              <a:spcBef>
                <a:spcPts val="700"/>
              </a:spcBef>
              <a:buClr>
                <a:srgbClr val="000000"/>
              </a:buClr>
              <a:buSzPct val="45000"/>
              <a:buFont typeface="Wingdings" charset="2"/>
              <a:buChar char=""/>
            </a:pPr>
            <a:r>
              <a:rPr b="0" lang="en-US" sz="1979" spc="-1" strike="noStrike">
                <a:latin typeface="Arial"/>
              </a:rPr>
              <a:t>Third Outline Level</a:t>
            </a:r>
            <a:endParaRPr b="0" lang="en-US" sz="1979" spc="-1" strike="noStrike">
              <a:latin typeface="Arial"/>
            </a:endParaRPr>
          </a:p>
          <a:p>
            <a:pPr lvl="3" marL="1728000" indent="-216000">
              <a:spcBef>
                <a:spcPts val="468"/>
              </a:spcBef>
              <a:buClr>
                <a:srgbClr val="000000"/>
              </a:buClr>
              <a:buSzPct val="75000"/>
              <a:buFont typeface="Symbol" charset="2"/>
              <a:buChar char=""/>
            </a:pPr>
            <a:r>
              <a:rPr b="0" lang="en-US" sz="1650" spc="-1" strike="noStrike">
                <a:latin typeface="Arial"/>
              </a:rPr>
              <a:t>Fourth Outline Level</a:t>
            </a:r>
            <a:endParaRPr b="0" lang="en-US" sz="1650" spc="-1" strike="noStrike">
              <a:latin typeface="Arial"/>
            </a:endParaRPr>
          </a:p>
          <a:p>
            <a:pPr lvl="4" marL="2160000" indent="-216000">
              <a:spcBef>
                <a:spcPts val="232"/>
              </a:spcBef>
              <a:buClr>
                <a:srgbClr val="000000"/>
              </a:buClr>
              <a:buSzPct val="45000"/>
              <a:buFont typeface="Wingdings" charset="2"/>
              <a:buChar char=""/>
            </a:pPr>
            <a:r>
              <a:rPr b="0" lang="en-US" sz="1650" spc="-1" strike="noStrike">
                <a:latin typeface="Arial"/>
              </a:rPr>
              <a:t>Fifth Outline Level</a:t>
            </a:r>
            <a:endParaRPr b="0" lang="en-US" sz="1650" spc="-1" strike="noStrike">
              <a:latin typeface="Arial"/>
            </a:endParaRPr>
          </a:p>
          <a:p>
            <a:pPr lvl="5" marL="2592000" indent="-216000">
              <a:spcBef>
                <a:spcPts val="232"/>
              </a:spcBef>
              <a:buClr>
                <a:srgbClr val="000000"/>
              </a:buClr>
              <a:buSzPct val="45000"/>
              <a:buFont typeface="Wingdings" charset="2"/>
              <a:buChar char=""/>
            </a:pPr>
            <a:r>
              <a:rPr b="0" lang="en-US" sz="1650" spc="-1" strike="noStrike">
                <a:latin typeface="Arial"/>
              </a:rPr>
              <a:t>Sixth Outline Level</a:t>
            </a:r>
            <a:endParaRPr b="0" lang="en-US" sz="1650" spc="-1" strike="noStrike">
              <a:latin typeface="Arial"/>
            </a:endParaRPr>
          </a:p>
          <a:p>
            <a:pPr lvl="6" marL="3024000" indent="-216000">
              <a:spcBef>
                <a:spcPts val="232"/>
              </a:spcBef>
              <a:buClr>
                <a:srgbClr val="000000"/>
              </a:buClr>
              <a:buSzPct val="45000"/>
              <a:buFont typeface="Wingdings" charset="2"/>
              <a:buChar char=""/>
            </a:pPr>
            <a:r>
              <a:rPr b="0" lang="en-US" sz="1650" spc="-1" strike="noStrike">
                <a:latin typeface="Arial"/>
              </a:rPr>
              <a:t>Seventh Outline Level</a:t>
            </a:r>
            <a:endParaRPr b="0" lang="en-US" sz="165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3.xml"/><Relationship Id="rId6"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Chapter 7</a:t>
            </a:r>
            <a:endParaRPr b="0" lang="en-US" sz="4400" spc="-1" strike="noStrike">
              <a:latin typeface="Arial"/>
            </a:endParaRPr>
          </a:p>
        </p:txBody>
      </p:sp>
      <p:sp>
        <p:nvSpPr>
          <p:cNvPr id="8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Resist</a:t>
            </a:r>
            <a:br/>
            <a:r>
              <a:rPr b="0" lang="en-US" sz="3200" spc="-1" strike="noStrike">
                <a:latin typeface="Arial"/>
              </a:rPr>
              <a:t>Conspiracy</a:t>
            </a:r>
            <a:br/>
            <a:r>
              <a:rPr b="0" lang="en-US" sz="3200" spc="-1" strike="noStrike">
                <a:latin typeface="Arial"/>
              </a:rPr>
              <a:t>Theories</a:t>
            </a:r>
            <a:endParaRPr b="0" lang="en-US" sz="3200" spc="-1" strike="noStrike">
              <a:latin typeface="Arial"/>
            </a:endParaRPr>
          </a:p>
        </p:txBody>
      </p:sp>
      <p:pic>
        <p:nvPicPr>
          <p:cNvPr id="87" name="Picture 4" descr=""/>
          <p:cNvPicPr/>
          <p:nvPr/>
        </p:nvPicPr>
        <p:blipFill>
          <a:blip r:embed="rId1"/>
          <a:srcRect l="14137" t="9849" r="0" b="11587"/>
          <a:stretch/>
        </p:blipFill>
        <p:spPr>
          <a:xfrm>
            <a:off x="5486400" y="1371600"/>
            <a:ext cx="3759480" cy="34419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But Jihadists Die for their Belief</a:t>
            </a:r>
            <a:endParaRPr b="0" lang="en-US" sz="4400" spc="-1" strike="noStrike">
              <a:latin typeface="Arial"/>
            </a:endParaRPr>
          </a:p>
        </p:txBody>
      </p:sp>
      <p:sp>
        <p:nvSpPr>
          <p:cNvPr id="11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The apostles died for something they definitely </a:t>
            </a:r>
            <a:r>
              <a:rPr b="0" lang="en-US" sz="3200" spc="-1" strike="noStrike" u="sng">
                <a:uFillTx/>
                <a:latin typeface="Arial"/>
              </a:rPr>
              <a:t>knew</a:t>
            </a:r>
            <a:r>
              <a:rPr b="0" lang="en-US" sz="3200" spc="-1" strike="noStrike">
                <a:latin typeface="Arial"/>
              </a:rPr>
              <a:t> was </a:t>
            </a:r>
            <a:r>
              <a:rPr b="0" lang="en-US" sz="3200" spc="-1" strike="noStrike" u="sng">
                <a:uFillTx/>
                <a:latin typeface="Arial"/>
              </a:rPr>
              <a:t>true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Jihadists die for something they mistakenly </a:t>
            </a:r>
            <a:r>
              <a:rPr b="0" lang="en-US" sz="3200" spc="-1" strike="noStrike" u="sng">
                <a:uFillTx/>
                <a:latin typeface="Arial"/>
              </a:rPr>
              <a:t>thought</a:t>
            </a:r>
            <a:r>
              <a:rPr b="0" lang="en-US" sz="3200" spc="-1" strike="noStrike">
                <a:latin typeface="Arial"/>
              </a:rPr>
              <a:t> to be </a:t>
            </a:r>
            <a:r>
              <a:rPr b="0" lang="en-US" sz="3200" spc="-1" strike="noStrike" u="sng">
                <a:uFillTx/>
                <a:latin typeface="Arial"/>
              </a:rPr>
              <a:t>true</a:t>
            </a:r>
            <a:r>
              <a:rPr b="0" lang="en-US" sz="3200" spc="-1" strike="noStrike">
                <a:latin typeface="Arial"/>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buNone/>
            </a:pPr>
            <a:r>
              <a:rPr b="0" lang="en-US" sz="4400" spc="-1" strike="noStrike">
                <a:latin typeface="Arial"/>
              </a:rPr>
              <a:t>Don’t believe all Conspiracy Theories</a:t>
            </a:r>
            <a:endParaRPr b="0" lang="en-US" sz="4400" spc="-1" strike="noStrike">
              <a:latin typeface="Arial"/>
            </a:endParaRPr>
          </a:p>
        </p:txBody>
      </p:sp>
      <p:sp>
        <p:nvSpPr>
          <p:cNvPr id="113"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2000"/>
          </a:bodyPr>
          <a:p>
            <a:pPr marL="432000" indent="-324000">
              <a:spcBef>
                <a:spcPts val="1417"/>
              </a:spcBef>
              <a:buClr>
                <a:srgbClr val="000000"/>
              </a:buClr>
              <a:buSzPct val="45000"/>
              <a:buFont typeface="Wingdings" charset="2"/>
              <a:buChar char=""/>
            </a:pPr>
            <a:r>
              <a:rPr b="0" lang="en-US" sz="3200" spc="-1" strike="noStrike">
                <a:latin typeface="Arial"/>
              </a:rPr>
              <a:t>There are </a:t>
            </a:r>
            <a:r>
              <a:rPr b="0" lang="en-US" sz="3200" spc="-1" strike="noStrike">
                <a:latin typeface="Arial"/>
              </a:rPr>
              <a:t>movies</a:t>
            </a:r>
            <a:r>
              <a:rPr b="0" lang="en-US" sz="3200" spc="-1" strike="noStrike">
                <a:latin typeface="Arial"/>
              </a:rPr>
              <a:t> that paint Christianity as a production of prior </a:t>
            </a:r>
            <a:r>
              <a:rPr b="0" lang="en-US" sz="3200" spc="-1" strike="noStrike">
                <a:latin typeface="Arial"/>
              </a:rPr>
              <a:t>mythologies</a:t>
            </a:r>
            <a:r>
              <a:rPr b="0" lang="en-US" sz="3200" spc="-1" strike="noStrike">
                <a:latin typeface="Arial"/>
              </a:rPr>
              <a:t> that were mixed up together to produce </a:t>
            </a:r>
            <a:r>
              <a:rPr b="0" lang="en-US" sz="3200" spc="-1" strike="noStrike">
                <a:latin typeface="Arial"/>
              </a:rPr>
              <a:t>a lie</a:t>
            </a:r>
            <a:r>
              <a:rPr b="0" lang="en-US" sz="3200" spc="-1" strike="noStrike">
                <a:latin typeface="Arial"/>
              </a:rPr>
              <a:t>, perpetuated by a group of people who kept the </a:t>
            </a:r>
            <a:r>
              <a:rPr b="0" lang="en-US" sz="3200" spc="-1" strike="noStrike">
                <a:latin typeface="Arial"/>
              </a:rPr>
              <a:t>conspiracy</a:t>
            </a:r>
            <a:r>
              <a:rPr b="0" lang="en-US" sz="3200" spc="-1" strike="noStrike">
                <a:latin typeface="Arial"/>
              </a:rPr>
              <a:t> to their graves.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Our culture is ripe with the fascination of conspiracy </a:t>
            </a:r>
            <a:br/>
            <a:r>
              <a:rPr b="0" lang="en-US" sz="3200" spc="-1" strike="noStrike">
                <a:latin typeface="Arial"/>
              </a:rPr>
              <a:t>theories, so it's easy to bunch </a:t>
            </a:r>
            <a:br/>
            <a:r>
              <a:rPr b="0" lang="en-US" sz="3200" spc="-1" strike="noStrike">
                <a:latin typeface="Arial"/>
              </a:rPr>
              <a:t>Christianity into another one of them.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Successful Conspiracies</a:t>
            </a:r>
            <a:endParaRPr b="0" lang="en-US" sz="4400" spc="-1" strike="noStrike">
              <a:latin typeface="Arial"/>
            </a:endParaRPr>
          </a:p>
        </p:txBody>
      </p:sp>
      <p:sp>
        <p:nvSpPr>
          <p:cNvPr id="115"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9000"/>
          </a:bodyPr>
          <a:p>
            <a:pPr marL="432000" indent="-324000">
              <a:spcBef>
                <a:spcPts val="1417"/>
              </a:spcBef>
              <a:buClr>
                <a:srgbClr val="000000"/>
              </a:buClr>
              <a:buSzPct val="45000"/>
              <a:buFont typeface="Wingdings" charset="2"/>
              <a:buChar char=""/>
            </a:pPr>
            <a:r>
              <a:rPr b="0" lang="en-US" sz="3200" spc="-1" strike="noStrike">
                <a:latin typeface="Arial"/>
              </a:rPr>
              <a:t>Successful conspiracies occur every day, but typically involve a </a:t>
            </a:r>
            <a:r>
              <a:rPr b="0" lang="en-US" sz="3200" spc="-1" strike="noStrike" u="sng">
                <a:uFillTx/>
                <a:latin typeface="Arial"/>
              </a:rPr>
              <a:t>small number</a:t>
            </a:r>
            <a:r>
              <a:rPr b="0" lang="en-US" sz="3200" spc="-1" strike="noStrike">
                <a:latin typeface="Arial"/>
              </a:rPr>
              <a:t> of incredibly </a:t>
            </a:r>
            <a:r>
              <a:rPr b="0" lang="en-US" sz="3200" spc="-1" strike="noStrike" u="sng">
                <a:uFillTx/>
                <a:latin typeface="Arial"/>
              </a:rPr>
              <a:t>close-knit</a:t>
            </a:r>
            <a:r>
              <a:rPr b="0" lang="en-US" sz="3200" spc="-1" strike="noStrike">
                <a:latin typeface="Arial"/>
              </a:rPr>
              <a:t> people who are in </a:t>
            </a:r>
            <a:r>
              <a:rPr b="0" lang="en-US" sz="3200" spc="-1" strike="noStrike" u="sng">
                <a:uFillTx/>
                <a:latin typeface="Arial"/>
              </a:rPr>
              <a:t>constant contact</a:t>
            </a:r>
            <a:r>
              <a:rPr b="0" lang="en-US" sz="3200" spc="-1" strike="noStrike">
                <a:latin typeface="Arial"/>
              </a:rPr>
              <a:t> with one another for a </a:t>
            </a:r>
            <a:r>
              <a:rPr b="0" lang="en-US" sz="3200" spc="-1" strike="noStrike" u="sng">
                <a:uFillTx/>
                <a:latin typeface="Arial"/>
              </a:rPr>
              <a:t>short period</a:t>
            </a:r>
            <a:r>
              <a:rPr b="0" lang="en-US" sz="3200" spc="-1" strike="noStrike">
                <a:latin typeface="Arial"/>
              </a:rPr>
              <a:t> of time and </a:t>
            </a:r>
            <a:r>
              <a:rPr b="0" lang="en-US" sz="3200" spc="-1" strike="noStrike" u="sng">
                <a:uFillTx/>
                <a:latin typeface="Arial"/>
              </a:rPr>
              <a:t>without</a:t>
            </a:r>
            <a:r>
              <a:rPr b="0" lang="en-US" sz="3200" spc="-1" strike="noStrike">
                <a:latin typeface="Arial"/>
              </a:rPr>
              <a:t> any </a:t>
            </a:r>
            <a:r>
              <a:rPr b="0" lang="en-US" sz="3200" spc="-1" strike="noStrike" u="sng">
                <a:uFillTx/>
                <a:latin typeface="Arial"/>
              </a:rPr>
              <a:t>pressure</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Either the apostles and eye witnesses of Jesus' ascension and resurrection were part of the world's </a:t>
            </a:r>
            <a:r>
              <a:rPr b="0" lang="en-US" sz="3200" spc="-1" strike="noStrike" u="sng">
                <a:uFillTx/>
                <a:latin typeface="Arial"/>
              </a:rPr>
              <a:t>greatest conspiracy</a:t>
            </a:r>
            <a:r>
              <a:rPr b="0" lang="en-US" sz="3200" spc="-1" strike="noStrike">
                <a:latin typeface="Arial"/>
              </a:rPr>
              <a:t> or were simply </a:t>
            </a:r>
            <a:r>
              <a:rPr b="0" lang="en-US" sz="3200" spc="-1" strike="noStrike" u="sng">
                <a:uFillTx/>
                <a:latin typeface="Arial"/>
              </a:rPr>
              <a:t>telling the truth</a:t>
            </a:r>
            <a:r>
              <a:rPr b="0" lang="en-US" sz="3200" spc="-1" strike="noStrike">
                <a:latin typeface="Arial"/>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Closing Thoughts</a:t>
            </a:r>
            <a:endParaRPr b="0" lang="en-US" sz="4400" spc="-1" strike="noStrike">
              <a:latin typeface="Arial"/>
            </a:endParaRPr>
          </a:p>
        </p:txBody>
      </p:sp>
      <p:sp>
        <p:nvSpPr>
          <p:cNvPr id="117"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75000"/>
          </a:bodyPr>
          <a:p>
            <a:pPr marL="432000" indent="-324000">
              <a:spcBef>
                <a:spcPts val="1417"/>
              </a:spcBef>
              <a:buClr>
                <a:srgbClr val="000000"/>
              </a:buClr>
              <a:buSzPct val="45000"/>
              <a:buFont typeface="Wingdings" charset="2"/>
              <a:buChar char=""/>
            </a:pPr>
            <a:r>
              <a:rPr b="0" lang="en-US" sz="3200" spc="-1" strike="noStrike">
                <a:latin typeface="Arial"/>
              </a:rPr>
              <a:t>Successful, </a:t>
            </a:r>
            <a:r>
              <a:rPr b="1" lang="en-US" sz="3200" spc="-1" strike="noStrike">
                <a:latin typeface="Arial"/>
              </a:rPr>
              <a:t>large</a:t>
            </a:r>
            <a:r>
              <a:rPr b="0" lang="en-US" sz="3200" spc="-1" strike="noStrike">
                <a:latin typeface="Arial"/>
              </a:rPr>
              <a:t>-scale conspiracy theories are </a:t>
            </a:r>
            <a:r>
              <a:rPr b="1" lang="en-US" sz="3200" spc="-1" strike="noStrike">
                <a:latin typeface="Arial"/>
              </a:rPr>
              <a:t>rare</a:t>
            </a:r>
            <a:r>
              <a:rPr b="0" lang="en-US" sz="3200" spc="-1" strike="noStrike">
                <a:latin typeface="Arial"/>
              </a:rPr>
              <a:t>.</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When judging if a conspiracy is reasonable, think about: </a:t>
            </a:r>
            <a:r>
              <a:rPr b="0" lang="en-US" sz="3200" spc="-1" strike="noStrike" u="sng">
                <a:uFillTx/>
                <a:latin typeface="Arial"/>
              </a:rPr>
              <a:t>#</a:t>
            </a:r>
            <a:r>
              <a:rPr b="0" lang="en-US" sz="3200" spc="-1" strike="noStrike">
                <a:latin typeface="Arial"/>
              </a:rPr>
              <a:t> of conspirators, </a:t>
            </a:r>
            <a:r>
              <a:rPr b="0" lang="en-US" sz="3200" spc="-1" strike="noStrike" u="sng">
                <a:uFillTx/>
                <a:latin typeface="Arial"/>
              </a:rPr>
              <a:t>communication</a:t>
            </a:r>
            <a:r>
              <a:rPr b="0" lang="en-US" sz="3200" spc="-1" strike="noStrike">
                <a:latin typeface="Arial"/>
              </a:rPr>
              <a:t>, </a:t>
            </a:r>
            <a:r>
              <a:rPr b="0" lang="en-US" sz="3200" spc="-1" strike="noStrike" u="sng">
                <a:uFillTx/>
                <a:latin typeface="Arial"/>
              </a:rPr>
              <a:t>time</a:t>
            </a:r>
            <a:r>
              <a:rPr b="0" lang="en-US" sz="3200" spc="-1" strike="noStrike">
                <a:latin typeface="Arial"/>
              </a:rPr>
              <a:t>, </a:t>
            </a:r>
            <a:r>
              <a:rPr b="0" lang="en-US" sz="3200" spc="-1" strike="noStrike" u="sng">
                <a:uFillTx/>
                <a:latin typeface="Arial"/>
              </a:rPr>
              <a:t>relationships</a:t>
            </a:r>
            <a:r>
              <a:rPr b="0" lang="en-US" sz="3200" spc="-1" strike="noStrike">
                <a:latin typeface="Arial"/>
              </a:rPr>
              <a:t>, and </a:t>
            </a:r>
            <a:r>
              <a:rPr b="0" lang="en-US" sz="3200" spc="-1" strike="noStrike" u="sng">
                <a:uFillTx/>
                <a:latin typeface="Arial"/>
              </a:rPr>
              <a:t>pressure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Someone who says the resurrection of Christ is a conspiracy theory are likely not informed on how </a:t>
            </a:r>
            <a:r>
              <a:rPr b="0" lang="en-US" sz="3200" spc="-1" strike="noStrike" u="sng">
                <a:uFillTx/>
                <a:latin typeface="Arial"/>
              </a:rPr>
              <a:t>evidentially unreasonable</a:t>
            </a:r>
            <a:r>
              <a:rPr b="0" lang="en-US" sz="3200" spc="-1" strike="noStrike">
                <a:latin typeface="Arial"/>
              </a:rPr>
              <a:t> their claim is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Now you know how to debunk the resurrection conspiracy claim</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Picture 1" descr=""/>
          <p:cNvPicPr/>
          <p:nvPr/>
        </p:nvPicPr>
        <p:blipFill>
          <a:blip r:embed="rId1"/>
          <a:srcRect l="14137" t="9849" r="0" b="11587"/>
          <a:stretch/>
        </p:blipFill>
        <p:spPr>
          <a:xfrm>
            <a:off x="547560" y="448200"/>
            <a:ext cx="3759480" cy="3441960"/>
          </a:xfrm>
          <a:prstGeom prst="rect">
            <a:avLst/>
          </a:prstGeom>
          <a:ln w="0">
            <a:noFill/>
          </a:ln>
        </p:spPr>
      </p:pic>
      <p:grpSp>
        <p:nvGrpSpPr>
          <p:cNvPr id="119" name="Group 1"/>
          <p:cNvGrpSpPr/>
          <p:nvPr/>
        </p:nvGrpSpPr>
        <p:grpSpPr>
          <a:xfrm>
            <a:off x="0" y="3200400"/>
            <a:ext cx="10079280" cy="1540080"/>
            <a:chOff x="0" y="3200400"/>
            <a:chExt cx="10079280" cy="1540080"/>
          </a:xfrm>
        </p:grpSpPr>
        <p:sp>
          <p:nvSpPr>
            <p:cNvPr id="120" name="CustomShape 2"/>
            <p:cNvSpPr/>
            <p:nvPr/>
          </p:nvSpPr>
          <p:spPr>
            <a:xfrm>
              <a:off x="4059360" y="3200400"/>
              <a:ext cx="5056200" cy="470520"/>
            </a:xfrm>
            <a:prstGeom prst="rect">
              <a:avLst/>
            </a:prstGeom>
            <a:noFill/>
            <a:ln w="0">
              <a:noFill/>
            </a:ln>
          </p:spPr>
          <p:style>
            <a:lnRef idx="0"/>
            <a:fillRef idx="0"/>
            <a:effectRef idx="0"/>
            <a:fontRef idx="minor"/>
          </p:style>
          <p:txBody>
            <a:bodyPr lIns="90000" rIns="90000" tIns="45000" bIns="45000" anchor="t">
              <a:spAutoFit/>
            </a:bodyPr>
            <a:p>
              <a:pPr algn="ctr">
                <a:lnSpc>
                  <a:spcPts val="2999"/>
                </a:lnSpc>
                <a:buNone/>
              </a:pPr>
              <a:r>
                <a:rPr b="0" lang="en-US" sz="2800" spc="-1" strike="noStrike">
                  <a:solidFill>
                    <a:srgbClr val="000000"/>
                  </a:solidFill>
                  <a:latin typeface="Arial"/>
                  <a:ea typeface="DejaVu Sans"/>
                </a:rPr>
                <a:t>for more information visit:</a:t>
              </a:r>
              <a:endParaRPr b="0" lang="en-US" sz="2800" spc="-1" strike="noStrike">
                <a:latin typeface="Arial"/>
              </a:endParaRPr>
            </a:p>
          </p:txBody>
        </p:sp>
        <p:sp>
          <p:nvSpPr>
            <p:cNvPr id="121" name="CustomShape 3"/>
            <p:cNvSpPr/>
            <p:nvPr/>
          </p:nvSpPr>
          <p:spPr>
            <a:xfrm>
              <a:off x="0" y="4269960"/>
              <a:ext cx="10079280" cy="470520"/>
            </a:xfrm>
            <a:prstGeom prst="rect">
              <a:avLst/>
            </a:prstGeom>
            <a:noFill/>
            <a:ln w="0">
              <a:noFill/>
            </a:ln>
          </p:spPr>
          <p:style>
            <a:lnRef idx="0"/>
            <a:fillRef idx="0"/>
            <a:effectRef idx="0"/>
            <a:fontRef idx="minor"/>
          </p:style>
          <p:txBody>
            <a:bodyPr lIns="90000" rIns="90000" tIns="45000" bIns="45000" anchor="t">
              <a:spAutoFit/>
            </a:bodyPr>
            <a:p>
              <a:pPr algn="ctr">
                <a:lnSpc>
                  <a:spcPts val="2999"/>
                </a:lnSpc>
                <a:buNone/>
              </a:pPr>
              <a:r>
                <a:rPr b="0" lang="en-US" sz="4800" spc="-1" strike="noStrike">
                  <a:solidFill>
                    <a:srgbClr val="000000"/>
                  </a:solidFill>
                  <a:latin typeface="Arial"/>
                  <a:ea typeface="DejaVu Sans"/>
                </a:rPr>
                <a:t>www.ColdCaseChristianity.com</a:t>
              </a:r>
              <a:endParaRPr b="0" lang="en-US" sz="4800" spc="-1" strike="noStrike">
                <a:latin typeface="Arial"/>
              </a:endParaRPr>
            </a:p>
          </p:txBody>
        </p:sp>
      </p:grpSp>
    </p:spTree>
  </p:cSld>
  <mc:AlternateContent>
    <mc:Choice Requires="p14">
      <p:transition spd="med" p14:dur="700">
        <p:fade/>
      </p:transition>
    </mc:Choice>
    <mc:Fallback>
      <p:transition spd="med">
        <p:fade/>
      </p:transition>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10">
                                  <p:stCondLst>
                                    <p:cond delay="0"/>
                                  </p:stCondLst>
                                  <p:childTnLst>
                                    <p:set>
                                      <p:cBhvr>
                                        <p:cTn id="6" dur="1" fill="hold">
                                          <p:stCondLst>
                                            <p:cond delay="0"/>
                                          </p:stCondLst>
                                        </p:cTn>
                                        <p:tgtEl>
                                          <p:spTgt spid="118"/>
                                        </p:tgtEl>
                                        <p:attrNameLst>
                                          <p:attrName>style.visibility</p:attrName>
                                        </p:attrNameLst>
                                      </p:cBhvr>
                                      <p:to>
                                        <p:strVal val="visible"/>
                                      </p:to>
                                    </p:set>
                                    <p:animEffect filter="fade" transition="in">
                                      <p:cBhvr additive="repl">
                                        <p:cTn id="7" dur="500"/>
                                        <p:tgtEl>
                                          <p:spTgt spid="118"/>
                                        </p:tgtEl>
                                      </p:cBhvr>
                                    </p:animEffect>
                                  </p:childTnLst>
                                </p:cTn>
                              </p:par>
                            </p:childTnLst>
                          </p:cTn>
                        </p:par>
                        <p:par>
                          <p:cTn id="8" fill="hold">
                            <p:stCondLst>
                              <p:cond delay="500"/>
                            </p:stCondLst>
                            <p:childTnLst>
                              <p:par>
                                <p:cTn id="9" nodeType="afterEffect" fill="hold" presetClass="entr" presetID="10">
                                  <p:stCondLst>
                                    <p:cond delay="0"/>
                                  </p:stCondLst>
                                  <p:childTnLst>
                                    <p:set>
                                      <p:cBhvr>
                                        <p:cTn id="10" dur="1" fill="hold">
                                          <p:stCondLst>
                                            <p:cond delay="0"/>
                                          </p:stCondLst>
                                        </p:cTn>
                                        <p:tgtEl>
                                          <p:spTgt spid="119"/>
                                        </p:tgtEl>
                                        <p:attrNameLst>
                                          <p:attrName>style.visibility</p:attrName>
                                        </p:attrNameLst>
                                      </p:cBhvr>
                                      <p:to>
                                        <p:strVal val="visible"/>
                                      </p:to>
                                    </p:set>
                                    <p:animEffect filter="fade" transition="in">
                                      <p:cBhvr additive="repl">
                                        <p:cTn id="11"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What is a Conspiracy Theory?</a:t>
            </a:r>
            <a:endParaRPr b="0" lang="en-US" sz="4400" spc="-1" strike="noStrike">
              <a:latin typeface="Arial"/>
            </a:endParaRPr>
          </a:p>
        </p:txBody>
      </p:sp>
      <p:sp>
        <p:nvSpPr>
          <p:cNvPr id="89"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8000"/>
          </a:bodyPr>
          <a:p>
            <a:pPr marL="432000" indent="-324000">
              <a:spcBef>
                <a:spcPts val="1417"/>
              </a:spcBef>
              <a:buClr>
                <a:srgbClr val="000000"/>
              </a:buClr>
              <a:buSzPct val="45000"/>
              <a:buFont typeface="Wingdings" charset="2"/>
              <a:buChar char=""/>
            </a:pPr>
            <a:r>
              <a:rPr b="0" lang="en-US" sz="3200" spc="-1" strike="noStrike">
                <a:latin typeface="Arial"/>
              </a:rPr>
              <a:t>a secret plan or agreement between persons for an unlawful or harmful purpose such as murder, treason or theft. Or some other crime.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 alleged conspiracy is that </a:t>
            </a:r>
            <a:br/>
            <a:r>
              <a:rPr b="0" lang="en-US" sz="3200" spc="-1" strike="noStrike">
                <a:latin typeface="Arial"/>
              </a:rPr>
              <a:t>the apostles claimed Jesus was </a:t>
            </a:r>
            <a:br/>
            <a:r>
              <a:rPr b="0" lang="en-US" sz="3200" spc="-1" strike="noStrike">
                <a:latin typeface="Arial"/>
              </a:rPr>
              <a:t>resurrected from the dead and </a:t>
            </a:r>
            <a:br/>
            <a:r>
              <a:rPr b="0" lang="en-US" sz="3200" spc="-1" strike="noStrike">
                <a:latin typeface="Arial"/>
              </a:rPr>
              <a:t>ascended into Heaven.</a:t>
            </a:r>
            <a:endParaRPr b="0" lang="en-US" sz="3200" spc="-1" strike="noStrike">
              <a:latin typeface="Arial"/>
            </a:endParaRPr>
          </a:p>
        </p:txBody>
      </p:sp>
      <p:pic>
        <p:nvPicPr>
          <p:cNvPr id="90" name="" descr=""/>
          <p:cNvPicPr/>
          <p:nvPr/>
        </p:nvPicPr>
        <p:blipFill>
          <a:blip r:embed="rId1"/>
          <a:stretch/>
        </p:blipFill>
        <p:spPr>
          <a:xfrm>
            <a:off x="6858000" y="2648160"/>
            <a:ext cx="3123720" cy="30668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The Bible a conspiracy?</a:t>
            </a:r>
            <a:endParaRPr b="0" lang="en-US" sz="4400" spc="-1" strike="noStrike">
              <a:latin typeface="Arial"/>
            </a:endParaRPr>
          </a:p>
        </p:txBody>
      </p:sp>
      <p:sp>
        <p:nvSpPr>
          <p:cNvPr id="9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5000"/>
          </a:bodyPr>
          <a:p>
            <a:pPr marL="432000" indent="-324000">
              <a:spcBef>
                <a:spcPts val="1417"/>
              </a:spcBef>
              <a:buClr>
                <a:srgbClr val="000000"/>
              </a:buClr>
              <a:buSzPct val="45000"/>
              <a:buFont typeface="Wingdings" charset="2"/>
              <a:buChar char=""/>
            </a:pPr>
            <a:r>
              <a:rPr b="0" lang="en-US" sz="3200" spc="-1" strike="noStrike">
                <a:latin typeface="Arial"/>
              </a:rPr>
              <a:t>alleged conspiracy is that the apostles claimed Jesus was resurrected from the dead and ascended into Heaven.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There are movies that paint Christianity as a production of prior mythologies that were mixed up together to produce a lie, perpetuated by a group of people who kept the conspiracy to their graves.</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Successful Conspiracies</a:t>
            </a:r>
            <a:endParaRPr b="0" lang="en-US" sz="4400" spc="-1" strike="noStrike">
              <a:latin typeface="Arial"/>
            </a:endParaRPr>
          </a:p>
        </p:txBody>
      </p:sp>
      <p:sp>
        <p:nvSpPr>
          <p:cNvPr id="9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Small number of conspirators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Thorough and immediate communication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Short time span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Significant relational connections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Little or no pressure</a:t>
            </a:r>
            <a:endParaRPr b="0" lang="en-US" sz="3200" spc="-1" strike="noStrike">
              <a:latin typeface="Arial"/>
            </a:endParaRPr>
          </a:p>
        </p:txBody>
      </p:sp>
      <p:pic>
        <p:nvPicPr>
          <p:cNvPr id="95" name="" descr=""/>
          <p:cNvPicPr/>
          <p:nvPr/>
        </p:nvPicPr>
        <p:blipFill>
          <a:blip r:embed="rId1"/>
          <a:stretch/>
        </p:blipFill>
        <p:spPr>
          <a:xfrm>
            <a:off x="5029200" y="3779640"/>
            <a:ext cx="1371600" cy="1020960"/>
          </a:xfrm>
          <a:prstGeom prst="rect">
            <a:avLst/>
          </a:prstGeom>
          <a:ln w="0">
            <a:noFill/>
          </a:ln>
        </p:spPr>
      </p:pic>
      <p:pic>
        <p:nvPicPr>
          <p:cNvPr id="96" name="" descr=""/>
          <p:cNvPicPr/>
          <p:nvPr/>
        </p:nvPicPr>
        <p:blipFill>
          <a:blip r:embed="rId2"/>
          <a:stretch/>
        </p:blipFill>
        <p:spPr>
          <a:xfrm>
            <a:off x="7086600" y="2845800"/>
            <a:ext cx="2393640" cy="1497600"/>
          </a:xfrm>
          <a:prstGeom prst="rect">
            <a:avLst/>
          </a:prstGeom>
          <a:ln w="0">
            <a:noFill/>
          </a:ln>
        </p:spPr>
      </p:pic>
      <p:pic>
        <p:nvPicPr>
          <p:cNvPr id="97" name="" descr=""/>
          <p:cNvPicPr/>
          <p:nvPr/>
        </p:nvPicPr>
        <p:blipFill>
          <a:blip r:embed="rId3"/>
          <a:stretch/>
        </p:blipFill>
        <p:spPr>
          <a:xfrm>
            <a:off x="3886200" y="2362680"/>
            <a:ext cx="964080" cy="1008000"/>
          </a:xfrm>
          <a:prstGeom prst="rect">
            <a:avLst/>
          </a:prstGeom>
          <a:ln w="0">
            <a:noFill/>
          </a:ln>
        </p:spPr>
      </p:pic>
      <p:pic>
        <p:nvPicPr>
          <p:cNvPr id="98" name="" descr=""/>
          <p:cNvPicPr/>
          <p:nvPr/>
        </p:nvPicPr>
        <p:blipFill>
          <a:blip r:embed="rId4"/>
          <a:stretch/>
        </p:blipFill>
        <p:spPr>
          <a:xfrm>
            <a:off x="8458200" y="1326600"/>
            <a:ext cx="1314000" cy="1543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Unsuccessful Conspiracy Traits</a:t>
            </a:r>
            <a:endParaRPr b="0" lang="en-US" sz="4400" spc="-1" strike="noStrike">
              <a:latin typeface="Arial"/>
            </a:endParaRPr>
          </a:p>
        </p:txBody>
      </p:sp>
      <p:sp>
        <p:nvSpPr>
          <p:cNvPr id="10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Bad Communication: Ancient times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Relationships: most apostles not related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Time: Apostle John lived upwards of 60 years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Lots of pressure. All martyred besides John</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Scenario</a:t>
            </a:r>
            <a:endParaRPr b="0" lang="en-US" sz="4400" spc="-1" strike="noStrike">
              <a:latin typeface="Arial"/>
            </a:endParaRPr>
          </a:p>
        </p:txBody>
      </p:sp>
      <p:sp>
        <p:nvSpPr>
          <p:cNvPr id="102"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90000"/>
          </a:bodyPr>
          <a:p>
            <a:pPr marL="432000" indent="-324000">
              <a:spcBef>
                <a:spcPts val="1417"/>
              </a:spcBef>
              <a:buClr>
                <a:srgbClr val="000000"/>
              </a:buClr>
              <a:buSzPct val="45000"/>
              <a:buFont typeface="Wingdings" charset="2"/>
              <a:buChar char=""/>
            </a:pPr>
            <a:r>
              <a:rPr b="0" lang="en-US" sz="3200" spc="-1" strike="noStrike">
                <a:latin typeface="Arial"/>
              </a:rPr>
              <a:t>Murder happens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Little evidence to prosecute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Interrogator severs communication</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Adds pressure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Exploits lack of relational connectiveness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Breaks conspiracy</a:t>
            </a:r>
            <a:endParaRPr b="0" lang="en-US" sz="3200" spc="-1" strike="noStrike">
              <a:latin typeface="Arial"/>
            </a:endParaRPr>
          </a:p>
        </p:txBody>
      </p:sp>
      <p:pic>
        <p:nvPicPr>
          <p:cNvPr id="103" name="" descr=""/>
          <p:cNvPicPr/>
          <p:nvPr/>
        </p:nvPicPr>
        <p:blipFill>
          <a:blip r:embed="rId1"/>
          <a:stretch/>
        </p:blipFill>
        <p:spPr>
          <a:xfrm>
            <a:off x="6629400" y="406080"/>
            <a:ext cx="3022920" cy="30229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Gospel accounts a conspiracy?</a:t>
            </a:r>
            <a:endParaRPr b="0" lang="en-US" sz="4400" spc="-1" strike="noStrike">
              <a:latin typeface="Arial"/>
            </a:endParaRPr>
          </a:p>
        </p:txBody>
      </p:sp>
      <p:pic>
        <p:nvPicPr>
          <p:cNvPr id="105" name="" descr=""/>
          <p:cNvPicPr/>
          <p:nvPr/>
        </p:nvPicPr>
        <p:blipFill>
          <a:blip r:embed="rId1"/>
          <a:stretch/>
        </p:blipFill>
        <p:spPr>
          <a:xfrm>
            <a:off x="1943280" y="1326600"/>
            <a:ext cx="5829120" cy="38862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Factors against the apostles</a:t>
            </a:r>
            <a:endParaRPr b="0" lang="en-US" sz="4400" spc="-1" strike="noStrike">
              <a:latin typeface="Arial"/>
            </a:endParaRPr>
          </a:p>
        </p:txBody>
      </p:sp>
      <p:sp>
        <p:nvSpPr>
          <p:cNvPr id="107"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Large number of participants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Bad Communication: ancient times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Long span of time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Most apostles not related</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Lots of pressure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74160"/>
            <a:ext cx="9071640" cy="1250280"/>
          </a:xfrm>
          <a:prstGeom prst="rect">
            <a:avLst/>
          </a:prstGeom>
          <a:noFill/>
          <a:ln w="0">
            <a:noFill/>
          </a:ln>
        </p:spPr>
        <p:txBody>
          <a:bodyPr lIns="0" rIns="0" tIns="0" bIns="0" anchor="ctr">
            <a:noAutofit/>
          </a:bodyPr>
          <a:p>
            <a:pPr algn="ctr">
              <a:buNone/>
            </a:pPr>
            <a:r>
              <a:rPr b="0" lang="en-US" sz="4400" spc="-1" strike="noStrike">
                <a:latin typeface="Arial"/>
              </a:rPr>
              <a:t>Does Dying for a Belief make that Belief More Valid?</a:t>
            </a:r>
            <a:endParaRPr b="0" lang="en-US" sz="4400" spc="-1" strike="noStrike">
              <a:latin typeface="Arial"/>
            </a:endParaRPr>
          </a:p>
        </p:txBody>
      </p:sp>
      <p:pic>
        <p:nvPicPr>
          <p:cNvPr id="109" name="" descr=""/>
          <p:cNvPicPr/>
          <p:nvPr/>
        </p:nvPicPr>
        <p:blipFill>
          <a:blip r:embed="rId1"/>
          <a:stretch/>
        </p:blipFill>
        <p:spPr>
          <a:xfrm>
            <a:off x="1828800" y="1600200"/>
            <a:ext cx="5765040" cy="38372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1711</TotalTime>
  <Application>LibreOffice/7.3.1.3$Windows_X86_64 LibreOffice_project/a69ca51ded25f3eefd52d7bf9a5fad8c90b87951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2022-05-05T17:31:38Z</dcterms:modified>
  <cp:revision>43</cp:revision>
  <dc:subject/>
  <dc:title/>
</cp:coreProperties>
</file>