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336" r:id="rId4"/>
    <p:sldId id="338" r:id="rId5"/>
    <p:sldId id="262" r:id="rId6"/>
    <p:sldId id="331" r:id="rId7"/>
    <p:sldId id="333" r:id="rId8"/>
    <p:sldId id="335" r:id="rId9"/>
    <p:sldId id="334" r:id="rId10"/>
    <p:sldId id="263" r:id="rId11"/>
    <p:sldId id="264" r:id="rId12"/>
    <p:sldId id="266" r:id="rId13"/>
    <p:sldId id="305" r:id="rId14"/>
    <p:sldId id="337" r:id="rId15"/>
    <p:sldId id="33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>
        <p:scale>
          <a:sx n="60" d="100"/>
          <a:sy n="60" d="100"/>
        </p:scale>
        <p:origin x="-14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books/html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reelicence.com/index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3"/>
              </a:rPr>
              <a:t>http://mirlab.org/jang/books/html/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http://www.freelicence.com/index.htm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F31E-A92D-41FA-8BA0-C2467E8C4AD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原始檔為純文字檔，但由於文字指向多媒體元件的指標，所以網頁上會出現圖片、影像或聲音等效果。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將文字設定為標題一，且文字為黃色，置中對齊。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59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fr-FR" dirty="0" smtClean="0"/>
              <a:t>如</a:t>
            </a:r>
            <a:r>
              <a:rPr lang="fr-FR" altLang="zh-TW" dirty="0" smtClean="0"/>
              <a:t>: &lt;font size="6"&gt;&lt;a href="http://tw.yahoo.com/"&gt;</a:t>
            </a:r>
            <a:r>
              <a:rPr lang="zh-TW" altLang="fr-FR" dirty="0" smtClean="0"/>
              <a:t>網站外部連結</a:t>
            </a:r>
            <a:r>
              <a:rPr lang="fr-FR" altLang="zh-TW" dirty="0" smtClean="0"/>
              <a:t>&lt;/a&gt;&lt;/font&gt;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5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6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3688" y="2348880"/>
            <a:ext cx="6694512" cy="1368152"/>
          </a:xfrm>
        </p:spPr>
        <p:txBody>
          <a:bodyPr/>
          <a:lstStyle/>
          <a:p>
            <a:r>
              <a:rPr lang="en-US" altLang="zh-TW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HTML</a:t>
            </a:r>
            <a:r>
              <a:rPr lang="zh-TW" altLang="en-US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簡介與應用</a:t>
            </a:r>
            <a:endParaRPr lang="zh-TW" altLang="en-US" sz="4800" dirty="0"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6400800" cy="163103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endParaRPr lang="zh-TW" altLang="en-US" sz="2200" b="0" dirty="0">
              <a:solidFill>
                <a:srgbClr val="BC4744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15BC2C-8AC6-4DD6-BAB3-EA6DA985DB52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是由</a:t>
            </a:r>
            <a:r>
              <a:rPr lang="zh-TW" altLang="en-US" b="1" dirty="0" smtClean="0">
                <a:solidFill>
                  <a:srgbClr val="FF0000"/>
                </a:solidFill>
              </a:rPr>
              <a:t>「標籤」</a:t>
            </a:r>
            <a:r>
              <a:rPr lang="en-US" altLang="zh-TW" dirty="0" smtClean="0"/>
              <a:t>(tag)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「屬性」</a:t>
            </a:r>
            <a:r>
              <a:rPr lang="en-US" altLang="zh-TW" dirty="0" smtClean="0"/>
              <a:t>(attribute)</a:t>
            </a:r>
            <a:r>
              <a:rPr lang="zh-TW" altLang="en-US" dirty="0" smtClean="0"/>
              <a:t>所組成，瀏覽器只要看到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標籤與屬性，就能解譯成網頁。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sz="2400" i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45742" y="3952732"/>
            <a:ext cx="7160755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&lt;h1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1011E"/>
                </a:solidFill>
                <a:effectLst/>
                <a:latin typeface="Calibri" pitchFamily="34" charset="0"/>
                <a:ea typeface="微軟正黑體" pitchFamily="34" charset="-120"/>
              </a:rPr>
              <a:t>color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="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1011E"/>
                </a:solidFill>
                <a:effectLst/>
                <a:latin typeface="Calibri" pitchFamily="34" charset="0"/>
                <a:ea typeface="微軟正黑體" pitchFamily="34" charset="-120"/>
              </a:rPr>
              <a:t>yellow"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 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align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="center"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&gt;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寒假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快樂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!&lt;/h1&gt;</a:t>
            </a:r>
          </a:p>
        </p:txBody>
      </p:sp>
      <p:grpSp>
        <p:nvGrpSpPr>
          <p:cNvPr id="6" name="群組 28"/>
          <p:cNvGrpSpPr/>
          <p:nvPr/>
        </p:nvGrpSpPr>
        <p:grpSpPr>
          <a:xfrm>
            <a:off x="1691776" y="4593484"/>
            <a:ext cx="864000" cy="1053766"/>
            <a:chOff x="1619672" y="4568770"/>
            <a:chExt cx="1008112" cy="1053766"/>
          </a:xfrm>
        </p:grpSpPr>
        <p:sp>
          <p:nvSpPr>
            <p:cNvPr id="5" name="矩形 4"/>
            <p:cNvSpPr/>
            <p:nvPr/>
          </p:nvSpPr>
          <p:spPr bwMode="auto">
            <a:xfrm>
              <a:off x="1619672" y="5159845"/>
              <a:ext cx="1008112" cy="46269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</a:t>
              </a:r>
            </a:p>
          </p:txBody>
        </p:sp>
        <p:cxnSp>
          <p:nvCxnSpPr>
            <p:cNvPr id="8" name="直線單箭頭接點 7"/>
            <p:cNvCxnSpPr/>
            <p:nvPr/>
          </p:nvCxnSpPr>
          <p:spPr bwMode="auto">
            <a:xfrm rot="5400000" flipH="1" flipV="1">
              <a:off x="1836490" y="4856008"/>
              <a:ext cx="57606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群組 30"/>
          <p:cNvGrpSpPr/>
          <p:nvPr/>
        </p:nvGrpSpPr>
        <p:grpSpPr>
          <a:xfrm>
            <a:off x="3852016" y="4593484"/>
            <a:ext cx="864000" cy="1053766"/>
            <a:chOff x="3779912" y="4568770"/>
            <a:chExt cx="1008112" cy="1053766"/>
          </a:xfrm>
        </p:grpSpPr>
        <p:sp>
          <p:nvSpPr>
            <p:cNvPr id="11" name="矩形 10"/>
            <p:cNvSpPr/>
            <p:nvPr/>
          </p:nvSpPr>
          <p:spPr bwMode="auto">
            <a:xfrm>
              <a:off x="3779912" y="5159845"/>
              <a:ext cx="1008112" cy="46269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 bwMode="auto">
            <a:xfrm rot="5400000" flipH="1" flipV="1">
              <a:off x="3996730" y="4856008"/>
              <a:ext cx="57606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群組 32"/>
          <p:cNvGrpSpPr/>
          <p:nvPr/>
        </p:nvGrpSpPr>
        <p:grpSpPr>
          <a:xfrm>
            <a:off x="6012160" y="4593484"/>
            <a:ext cx="864000" cy="1053766"/>
            <a:chOff x="6012160" y="4568770"/>
            <a:chExt cx="1008112" cy="1053766"/>
          </a:xfrm>
          <a:solidFill>
            <a:srgbClr val="C00000"/>
          </a:solidFill>
        </p:grpSpPr>
        <p:sp>
          <p:nvSpPr>
            <p:cNvPr id="14" name="矩形 13"/>
            <p:cNvSpPr/>
            <p:nvPr/>
          </p:nvSpPr>
          <p:spPr bwMode="auto">
            <a:xfrm>
              <a:off x="6012160" y="5159845"/>
              <a:ext cx="1008112" cy="462691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內容</a:t>
              </a:r>
              <a:endParaRPr kumimoji="1" lang="zh-TW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rot="5400000" flipH="1" flipV="1">
              <a:off x="6228978" y="4856008"/>
              <a:ext cx="576064" cy="1588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群組 33"/>
          <p:cNvGrpSpPr/>
          <p:nvPr/>
        </p:nvGrpSpPr>
        <p:grpSpPr>
          <a:xfrm>
            <a:off x="7018138" y="4593485"/>
            <a:ext cx="1224000" cy="1053765"/>
            <a:chOff x="7092280" y="4568771"/>
            <a:chExt cx="1440160" cy="1053765"/>
          </a:xfrm>
        </p:grpSpPr>
        <p:sp>
          <p:nvSpPr>
            <p:cNvPr id="17" name="矩形 16"/>
            <p:cNvSpPr/>
            <p:nvPr/>
          </p:nvSpPr>
          <p:spPr bwMode="auto">
            <a:xfrm>
              <a:off x="7092280" y="5159845"/>
              <a:ext cx="1440160" cy="462691"/>
            </a:xfrm>
            <a:prstGeom prst="rect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結束標籤</a:t>
              </a:r>
            </a:p>
          </p:txBody>
        </p:sp>
        <p:cxnSp>
          <p:nvCxnSpPr>
            <p:cNvPr id="18" name="直線單箭頭接點 17"/>
            <p:cNvCxnSpPr/>
            <p:nvPr/>
          </p:nvCxnSpPr>
          <p:spPr bwMode="auto">
            <a:xfrm rot="5400000" flipH="1" flipV="1">
              <a:off x="7525462" y="4855668"/>
              <a:ext cx="576064" cy="2269"/>
            </a:xfrm>
            <a:prstGeom prst="straightConnector1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群組 27"/>
          <p:cNvGrpSpPr/>
          <p:nvPr/>
        </p:nvGrpSpPr>
        <p:grpSpPr>
          <a:xfrm>
            <a:off x="971736" y="4593485"/>
            <a:ext cx="1224000" cy="1053765"/>
            <a:chOff x="899592" y="4568771"/>
            <a:chExt cx="1440160" cy="1053765"/>
          </a:xfrm>
        </p:grpSpPr>
        <p:sp>
          <p:nvSpPr>
            <p:cNvPr id="20" name="矩形 19"/>
            <p:cNvSpPr/>
            <p:nvPr/>
          </p:nvSpPr>
          <p:spPr bwMode="auto">
            <a:xfrm>
              <a:off x="899592" y="5159845"/>
              <a:ext cx="1440160" cy="462691"/>
            </a:xfrm>
            <a:prstGeom prst="rect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起始</a:t>
              </a: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標籤</a:t>
              </a:r>
            </a:p>
          </p:txBody>
        </p:sp>
        <p:cxnSp>
          <p:nvCxnSpPr>
            <p:cNvPr id="21" name="直線單箭頭接點 20"/>
            <p:cNvCxnSpPr/>
            <p:nvPr/>
          </p:nvCxnSpPr>
          <p:spPr bwMode="auto">
            <a:xfrm rot="5400000" flipH="1" flipV="1">
              <a:off x="1332774" y="4855668"/>
              <a:ext cx="576064" cy="2269"/>
            </a:xfrm>
            <a:prstGeom prst="straightConnector1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群組 29"/>
          <p:cNvGrpSpPr/>
          <p:nvPr/>
        </p:nvGrpSpPr>
        <p:grpSpPr>
          <a:xfrm>
            <a:off x="2627784" y="4593484"/>
            <a:ext cx="1008112" cy="1053766"/>
            <a:chOff x="2627784" y="4568770"/>
            <a:chExt cx="1008112" cy="1053766"/>
          </a:xfrm>
        </p:grpSpPr>
        <p:sp>
          <p:nvSpPr>
            <p:cNvPr id="23" name="矩形 22"/>
            <p:cNvSpPr/>
            <p:nvPr/>
          </p:nvSpPr>
          <p:spPr bwMode="auto">
            <a:xfrm>
              <a:off x="2627784" y="5159845"/>
              <a:ext cx="1008112" cy="46269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屬性值</a:t>
              </a:r>
            </a:p>
          </p:txBody>
        </p:sp>
        <p:cxnSp>
          <p:nvCxnSpPr>
            <p:cNvPr id="24" name="直線單箭頭接點 23"/>
            <p:cNvCxnSpPr/>
            <p:nvPr/>
          </p:nvCxnSpPr>
          <p:spPr bwMode="auto">
            <a:xfrm rot="5400000" flipH="1" flipV="1">
              <a:off x="2836180" y="4864430"/>
              <a:ext cx="592907" cy="1588"/>
            </a:xfrm>
            <a:prstGeom prst="straightConnector1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群組 31"/>
          <p:cNvGrpSpPr/>
          <p:nvPr/>
        </p:nvGrpSpPr>
        <p:grpSpPr>
          <a:xfrm>
            <a:off x="4788024" y="4593484"/>
            <a:ext cx="1008112" cy="1053766"/>
            <a:chOff x="4788024" y="4568770"/>
            <a:chExt cx="1008112" cy="1053766"/>
          </a:xfrm>
        </p:grpSpPr>
        <p:sp>
          <p:nvSpPr>
            <p:cNvPr id="26" name="矩形 25"/>
            <p:cNvSpPr/>
            <p:nvPr/>
          </p:nvSpPr>
          <p:spPr bwMode="auto">
            <a:xfrm>
              <a:off x="4788024" y="5159845"/>
              <a:ext cx="1008112" cy="46269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屬性值</a:t>
              </a:r>
            </a:p>
          </p:txBody>
        </p:sp>
        <p:cxnSp>
          <p:nvCxnSpPr>
            <p:cNvPr id="27" name="直線單箭頭接點 26"/>
            <p:cNvCxnSpPr/>
            <p:nvPr/>
          </p:nvCxnSpPr>
          <p:spPr bwMode="auto">
            <a:xfrm rot="5400000" flipH="1" flipV="1">
              <a:off x="4996420" y="4864430"/>
              <a:ext cx="592907" cy="1588"/>
            </a:xfrm>
            <a:prstGeom prst="straightConnector1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-7147"/>
            <a:ext cx="6795655" cy="1163638"/>
          </a:xfrm>
        </p:spPr>
        <p:txBody>
          <a:bodyPr/>
          <a:lstStyle/>
          <a:p>
            <a:r>
              <a:rPr lang="zh-TW" altLang="en-US" dirty="0"/>
              <a:t>標籤</a:t>
            </a:r>
            <a:r>
              <a:rPr lang="en-US" altLang="zh-TW" dirty="0"/>
              <a:t>(Tag)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420472" cy="4457700"/>
          </a:xfrm>
        </p:spPr>
        <p:txBody>
          <a:bodyPr/>
          <a:lstStyle/>
          <a:p>
            <a:r>
              <a:rPr lang="zh-TW" altLang="en-US" dirty="0"/>
              <a:t>標籤 </a:t>
            </a:r>
            <a:r>
              <a:rPr lang="en-US" altLang="zh-TW" dirty="0"/>
              <a:t>(Tag): HTML </a:t>
            </a:r>
            <a:r>
              <a:rPr lang="zh-TW" altLang="en-US" dirty="0"/>
              <a:t>網頁包含許多不同功能的標籤 </a:t>
            </a:r>
            <a:r>
              <a:rPr lang="en-US" altLang="zh-TW" dirty="0"/>
              <a:t>(Tag)</a:t>
            </a:r>
          </a:p>
          <a:p>
            <a:pPr lvl="1"/>
            <a:r>
              <a:rPr lang="zh-TW" altLang="en-US" dirty="0"/>
              <a:t>如</a:t>
            </a:r>
            <a:r>
              <a:rPr lang="en-US" altLang="zh-TW" dirty="0"/>
              <a:t>: &lt;body&gt;</a:t>
            </a:r>
            <a:r>
              <a:rPr lang="zh-TW" altLang="en-US" dirty="0"/>
              <a:t>主體、</a:t>
            </a:r>
            <a:r>
              <a:rPr lang="en-US" altLang="zh-TW" dirty="0"/>
              <a:t>&lt;h1&gt;</a:t>
            </a:r>
            <a:r>
              <a:rPr lang="zh-TW" altLang="en-US" dirty="0"/>
              <a:t>標題一、</a:t>
            </a:r>
            <a:r>
              <a:rPr lang="en-US" altLang="zh-TW" dirty="0"/>
              <a:t>&lt;p&gt;</a:t>
            </a:r>
            <a:r>
              <a:rPr lang="zh-TW" altLang="en-US" dirty="0"/>
              <a:t>段落、</a:t>
            </a:r>
            <a:r>
              <a:rPr lang="en-US" altLang="zh-TW" dirty="0"/>
              <a:t>&lt;b&gt;</a:t>
            </a:r>
            <a:r>
              <a:rPr lang="zh-TW" altLang="en-US" dirty="0"/>
              <a:t>粗</a:t>
            </a:r>
            <a:r>
              <a:rPr lang="zh-TW" altLang="en-US" dirty="0" smtClean="0"/>
              <a:t>體</a:t>
            </a:r>
            <a:r>
              <a:rPr lang="en-US" altLang="zh-TW" dirty="0" smtClean="0"/>
              <a:t> </a:t>
            </a:r>
            <a:r>
              <a:rPr lang="zh-TW" altLang="en-US" dirty="0"/>
              <a:t>等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標籤以「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」、「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」兩個符號刮起來</a:t>
            </a:r>
            <a:endParaRPr lang="en-US" altLang="zh-TW" dirty="0" smtClean="0"/>
          </a:p>
          <a:p>
            <a:r>
              <a:rPr lang="zh-TW" altLang="en-US" dirty="0"/>
              <a:t>多數</a:t>
            </a:r>
            <a:r>
              <a:rPr lang="zh-TW" altLang="en-US" dirty="0" smtClean="0"/>
              <a:t>標籤會成對出現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例如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:&lt;body&gt;&lt;/body&gt;</a:t>
            </a:r>
          </a:p>
          <a:p>
            <a:r>
              <a:rPr lang="zh-TW" altLang="en-US" dirty="0" smtClean="0"/>
              <a:t>或是包含結數字元 </a:t>
            </a:r>
            <a:r>
              <a:rPr lang="en-US" altLang="zh-TW" dirty="0" smtClean="0"/>
              <a:t>“/”</a:t>
            </a:r>
          </a:p>
          <a:p>
            <a:pPr lvl="1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例如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&lt;h1/&gt;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(Attribute)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7772400" cy="4802052"/>
          </a:xfrm>
        </p:spPr>
        <p:txBody>
          <a:bodyPr/>
          <a:lstStyle/>
          <a:p>
            <a:r>
              <a:rPr lang="zh-TW" altLang="en-US" dirty="0" smtClean="0"/>
              <a:t>大部分的標籤會搭配屬性，設定此標籤的特性</a:t>
            </a:r>
            <a:endParaRPr lang="en-US" altLang="zh-TW" dirty="0" smtClean="0"/>
          </a:p>
          <a:p>
            <a:r>
              <a:rPr lang="zh-TW" altLang="en-US" dirty="0" smtClean="0"/>
              <a:t>通常屬性會有一個值，例：</a:t>
            </a:r>
            <a:endParaRPr lang="en-US" altLang="zh-TW" dirty="0" smtClean="0"/>
          </a:p>
          <a:p>
            <a:pPr lvl="1"/>
            <a:r>
              <a:rPr lang="en-US" altLang="zh-TW" dirty="0"/>
              <a:t>&lt;h1 align="center"&gt;This is heading 1&lt;/h1&gt;</a:t>
            </a:r>
          </a:p>
          <a:p>
            <a:pPr lvl="1"/>
            <a:r>
              <a:rPr lang="zh-TW" altLang="en-US" dirty="0" smtClean="0"/>
              <a:t>對齊方式</a:t>
            </a:r>
            <a:r>
              <a:rPr lang="en-US" altLang="zh-TW" dirty="0" smtClean="0"/>
              <a:t>align</a:t>
            </a:r>
            <a:r>
              <a:rPr lang="zh-TW" altLang="en-US" dirty="0" smtClean="0"/>
              <a:t>屬性值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</a:t>
            </a:r>
          </a:p>
          <a:p>
            <a:pPr lvl="2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</a:p>
          <a:p>
            <a:pPr lvl="2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0"/>
            <a:ext cx="6795655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</a:t>
            </a:r>
            <a:r>
              <a:rPr lang="zh-TW" altLang="en-US" dirty="0" smtClean="0"/>
              <a:t>撰寫的注意事項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06680" cy="44577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HTML </a:t>
            </a:r>
            <a:r>
              <a:rPr lang="zh-TW" altLang="en-US" sz="2400" dirty="0" smtClean="0"/>
              <a:t>文件使用小於「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」和大於「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」符號標籤夾著，大部分的標籤都是成雙成對</a:t>
            </a:r>
          </a:p>
          <a:p>
            <a:pPr lvl="1" eaLnBrk="1" hangingPunct="1"/>
            <a:r>
              <a:rPr lang="zh-TW" altLang="en-US" sz="2100" dirty="0" smtClean="0"/>
              <a:t>例如：</a:t>
            </a:r>
            <a:r>
              <a:rPr lang="en-US" altLang="zh-TW" sz="2100" dirty="0" smtClean="0"/>
              <a:t>HTML </a:t>
            </a:r>
            <a:r>
              <a:rPr lang="zh-TW" altLang="en-US" sz="2100" dirty="0" smtClean="0"/>
              <a:t>文件是以</a:t>
            </a:r>
            <a:r>
              <a:rPr lang="en-US" altLang="zh-TW" sz="2100" dirty="0" smtClean="0"/>
              <a:t>&lt;html&gt;</a:t>
            </a:r>
            <a:r>
              <a:rPr lang="zh-TW" altLang="en-US" sz="2100" dirty="0" smtClean="0"/>
              <a:t>開頭和</a:t>
            </a:r>
            <a:r>
              <a:rPr lang="en-US" altLang="zh-TW" sz="2100" dirty="0" smtClean="0"/>
              <a:t>&lt;/html&gt;</a:t>
            </a:r>
            <a:r>
              <a:rPr lang="zh-TW" altLang="en-US" sz="2100" dirty="0" smtClean="0"/>
              <a:t>結尾。</a:t>
            </a:r>
          </a:p>
          <a:p>
            <a:pPr eaLnBrk="1" hangingPunct="1"/>
            <a:r>
              <a:rPr lang="en-US" altLang="zh-TW" sz="2400" dirty="0" smtClean="0"/>
              <a:t>HTML </a:t>
            </a:r>
            <a:r>
              <a:rPr lang="zh-TW" altLang="en-US" sz="2400" dirty="0" smtClean="0"/>
              <a:t>標籤可以是巢狀的，也就是在標籤中擁有其他標籤</a:t>
            </a:r>
          </a:p>
          <a:p>
            <a:pPr lvl="1" eaLnBrk="1" hangingPunct="1"/>
            <a:r>
              <a:rPr lang="en-US" altLang="zh-TW" sz="2100" dirty="0" smtClean="0"/>
              <a:t>&lt;div&gt;&lt;p&gt;</a:t>
            </a:r>
            <a:r>
              <a:rPr lang="zh-TW" altLang="en-US" sz="2100" dirty="0" smtClean="0"/>
              <a:t>第一份</a:t>
            </a:r>
            <a:r>
              <a:rPr lang="en-US" altLang="zh-TW" sz="2100" dirty="0" smtClean="0"/>
              <a:t>HTML </a:t>
            </a:r>
            <a:r>
              <a:rPr lang="zh-TW" altLang="en-US" sz="2100" dirty="0" smtClean="0"/>
              <a:t>文件</a:t>
            </a:r>
            <a:r>
              <a:rPr lang="en-US" altLang="zh-TW" sz="2100" dirty="0" smtClean="0"/>
              <a:t>&lt;/p&gt;&lt;/div&gt;</a:t>
            </a:r>
          </a:p>
          <a:p>
            <a:pPr eaLnBrk="1" hangingPunct="1"/>
            <a:r>
              <a:rPr lang="en-US" altLang="zh-TW" sz="2400" dirty="0" smtClean="0"/>
              <a:t>HTML </a:t>
            </a:r>
            <a:r>
              <a:rPr lang="zh-TW" altLang="en-US" sz="2400" dirty="0" smtClean="0"/>
              <a:t>標籤並不分大小寫</a:t>
            </a:r>
          </a:p>
          <a:p>
            <a:pPr lvl="1" eaLnBrk="1" hangingPunct="1"/>
            <a:r>
              <a:rPr lang="zh-TW" altLang="en-US" sz="2100" dirty="0" smtClean="0"/>
              <a:t>例如：</a:t>
            </a:r>
            <a:r>
              <a:rPr lang="en-US" altLang="zh-TW" sz="2100" dirty="0" smtClean="0"/>
              <a:t>&lt;head&gt;</a:t>
            </a:r>
            <a:r>
              <a:rPr lang="zh-TW" altLang="en-US" sz="2100" dirty="0" smtClean="0"/>
              <a:t>、</a:t>
            </a:r>
            <a:r>
              <a:rPr lang="en-US" altLang="zh-TW" sz="2100" dirty="0" smtClean="0"/>
              <a:t>&lt;HEAD&gt;</a:t>
            </a:r>
            <a:r>
              <a:rPr lang="zh-TW" altLang="en-US" sz="2100" dirty="0" smtClean="0"/>
              <a:t>和</a:t>
            </a:r>
            <a:r>
              <a:rPr lang="en-US" altLang="zh-TW" sz="2100" dirty="0" smtClean="0"/>
              <a:t>&lt;Head&gt;</a:t>
            </a:r>
            <a:r>
              <a:rPr lang="zh-TW" altLang="en-US" sz="2100" dirty="0" smtClean="0"/>
              <a:t>都代表相同標籤</a:t>
            </a:r>
            <a:endParaRPr lang="en-US" altLang="zh-TW" sz="2100" dirty="0" smtClean="0"/>
          </a:p>
          <a:p>
            <a:pPr lvl="1" eaLnBrk="1" hangingPunct="1"/>
            <a:r>
              <a:rPr lang="zh-TW" altLang="en-US" sz="2100" dirty="0"/>
              <a:t>建議都用小寫</a:t>
            </a:r>
            <a:endParaRPr lang="zh-TW" altLang="en-US" sz="2100" dirty="0" smtClean="0"/>
          </a:p>
          <a:p>
            <a:pPr eaLnBrk="1" hangingPunct="1"/>
            <a:r>
              <a:rPr lang="zh-TW" altLang="en-US" sz="2400" dirty="0" smtClean="0"/>
              <a:t>不同瀏覽程式支援不同標籤的顯示格式，同一份</a:t>
            </a:r>
            <a:r>
              <a:rPr lang="en-US" altLang="zh-TW" sz="2400" dirty="0" smtClean="0"/>
              <a:t>HTML </a:t>
            </a:r>
            <a:r>
              <a:rPr lang="zh-TW" altLang="en-US" sz="2400" dirty="0" smtClean="0"/>
              <a:t>文件在不同的瀏覽程式的顯示結果有一些差異</a:t>
            </a:r>
          </a:p>
          <a:p>
            <a:pPr eaLnBrk="1" hangingPunct="1"/>
            <a:endParaRPr lang="zh-TW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HTML</a:t>
            </a:r>
            <a:r>
              <a:rPr lang="zh-TW" altLang="en-US" smtClean="0"/>
              <a:t> 網頁編輯工具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NotePad</a:t>
            </a:r>
            <a:r>
              <a:rPr lang="en-US" altLang="zh-TW" dirty="0" smtClean="0"/>
              <a:t> (</a:t>
            </a:r>
            <a:r>
              <a:rPr lang="zh-TW" altLang="en-US" dirty="0" smtClean="0"/>
              <a:t>高手用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NotePad</a:t>
            </a:r>
            <a:r>
              <a:rPr lang="en-US" altLang="zh-TW" dirty="0" smtClean="0">
                <a:solidFill>
                  <a:srgbClr val="FF0000"/>
                </a:solidFill>
              </a:rPr>
              <a:t> ++</a:t>
            </a:r>
          </a:p>
          <a:p>
            <a:pPr eaLnBrk="1" hangingPunct="1"/>
            <a:r>
              <a:rPr lang="en-US" altLang="zh-TW" dirty="0" smtClean="0"/>
              <a:t>Visual studio</a:t>
            </a:r>
          </a:p>
          <a:p>
            <a:pPr eaLnBrk="1" hangingPunct="1"/>
            <a:r>
              <a:rPr lang="en-US" altLang="zh-TW" dirty="0" smtClean="0"/>
              <a:t>Dreamweaver</a:t>
            </a:r>
          </a:p>
          <a:p>
            <a:pPr eaLnBrk="1" hangingPunct="1"/>
            <a:r>
              <a:rPr lang="zh-TW" altLang="en-US" dirty="0" smtClean="0"/>
              <a:t>雲端網頁及程式編輯工具</a:t>
            </a:r>
            <a:r>
              <a:rPr lang="en-US" altLang="zh-TW" dirty="0" smtClean="0"/>
              <a:t> </a:t>
            </a:r>
          </a:p>
          <a:p>
            <a:pPr eaLnBrk="1" hangingPunct="1"/>
            <a:r>
              <a:rPr lang="en-US" altLang="zh-TW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1552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參考網站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W3School HTML(</a:t>
            </a:r>
            <a:r>
              <a:rPr lang="zh-TW" altLang="en-US" dirty="0" smtClean="0"/>
              <a:t>重要貼三遍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https://www.w3schools.com/html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://www.w3schools.com/html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/>
              <a:t>https://www.w3schools.com/html/</a:t>
            </a:r>
          </a:p>
          <a:p>
            <a:endParaRPr lang="en-US" altLang="zh-TW" dirty="0"/>
          </a:p>
          <a:p>
            <a:r>
              <a:rPr lang="en-US" altLang="zh-TW" dirty="0"/>
              <a:t>W3School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簡體中文</a:t>
            </a:r>
            <a:endParaRPr lang="en-US" altLang="zh-TW" dirty="0" smtClean="0"/>
          </a:p>
          <a:p>
            <a:pPr lvl="1"/>
            <a:r>
              <a:rPr lang="en-US" altLang="zh-TW" dirty="0"/>
              <a:t>http://www.w3school.com.cn/html/index.asp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8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80604"/>
            <a:ext cx="1905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Comp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6568" y="1656604"/>
            <a:ext cx="871538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2321868" y="2866279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4493568" y="1885204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588568" y="2285254"/>
            <a:ext cx="274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>
                <a:latin typeface="標楷體" pitchFamily="65" charset="-120"/>
                <a:ea typeface="標楷體" pitchFamily="65" charset="-120"/>
              </a:rPr>
              <a:t>(http://website/test.htm)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416031" y="1656604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14400" y="43449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客戶端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瀏覽器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5011093" y="3698129"/>
            <a:ext cx="625475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3807768" y="4002929"/>
            <a:ext cx="1143000" cy="741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&lt;html&gt;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&lt;b&gt;</a:t>
            </a: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大家好</a:t>
            </a: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&lt;/b&gt;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&lt;/html&gt;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 flipV="1">
            <a:off x="2321868" y="4125166"/>
            <a:ext cx="1485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749031" y="3663204"/>
            <a:ext cx="1490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response</a:t>
            </a:r>
            <a:endParaRPr lang="en-US" altLang="zh-TW" sz="14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521768" y="4002929"/>
            <a:ext cx="1943100" cy="170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3464868" y="5703142"/>
            <a:ext cx="1219572" cy="861774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大家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好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1445568" y="5931741"/>
            <a:ext cx="236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770142" y="427177"/>
            <a:ext cx="51815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000" b="1" spc="50" dirty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HTML</a:t>
            </a:r>
            <a:r>
              <a:rPr kumimoji="1" lang="zh-TW" altLang="en-US" sz="4000" b="1" spc="50" dirty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網頁運作原理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5692131" y="4021979"/>
            <a:ext cx="236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HTTP 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4" grpId="0" autoUpdateAnimBg="0"/>
      <p:bldP spid="94217" grpId="0" animBg="1"/>
      <p:bldP spid="94218" grpId="0" animBg="1" autoUpdateAnimBg="0"/>
      <p:bldP spid="94219" grpId="0" animBg="1"/>
      <p:bldP spid="94220" grpId="0" autoUpdateAnimBg="0"/>
      <p:bldP spid="94221" grpId="0" animBg="1"/>
      <p:bldP spid="94222" grpId="0" animBg="1" autoUpdateAnimBg="0"/>
      <p:bldP spid="94223" grpId="0" autoUpdateAnimBg="0"/>
      <p:bldP spid="942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WWW, </a:t>
            </a:r>
            <a:r>
              <a:rPr lang="zh-TW" altLang="en-US" smtClean="0"/>
              <a:t> </a:t>
            </a:r>
            <a:r>
              <a:rPr lang="en-US" altLang="zh-TW" smtClean="0"/>
              <a:t>HTTP, and HTML</a:t>
            </a:r>
            <a:endParaRPr lang="zh-TW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WWW: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orld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ide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eb,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或稱</a:t>
            </a:r>
            <a:r>
              <a:rPr lang="en-US" altLang="zh-TW" dirty="0" smtClean="0">
                <a:solidFill>
                  <a:srgbClr val="0070C0"/>
                </a:solidFill>
              </a:rPr>
              <a:t> Triple W</a:t>
            </a:r>
            <a:r>
              <a:rPr lang="en-US" altLang="zh-TW" dirty="0" smtClean="0"/>
              <a:t>. </a:t>
            </a:r>
            <a:r>
              <a:rPr lang="zh-TW" altLang="en-US" dirty="0" smtClean="0"/>
              <a:t>全球訊息網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萬維網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大陸翻譯</a:t>
            </a:r>
            <a:r>
              <a:rPr lang="en-US" altLang="zh-TW" dirty="0" smtClean="0"/>
              <a:t>)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HTTP 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Transfer Protocol) , HTTP </a:t>
            </a:r>
            <a:r>
              <a:rPr lang="zh-TW" altLang="en-US" dirty="0" smtClean="0"/>
              <a:t>是一種通訊協定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伺服器與瀏覽器之間的資料傳輸規格。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HyperText</a:t>
            </a:r>
            <a:r>
              <a:rPr lang="en-US" altLang="zh-TW" b="1" dirty="0" smtClean="0">
                <a:solidFill>
                  <a:srgbClr val="FF0000"/>
                </a:solidFill>
              </a:rPr>
              <a:t> Markup Language):  </a:t>
            </a:r>
            <a:r>
              <a:rPr lang="zh-TW" altLang="en-US" b="1" dirty="0" smtClean="0">
                <a:solidFill>
                  <a:srgbClr val="FF0000"/>
                </a:solidFill>
              </a:rPr>
              <a:t>網頁文件排版規格。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2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網站伺服器</a:t>
            </a:r>
            <a:r>
              <a:rPr lang="en-US" altLang="zh-TW" smtClean="0"/>
              <a:t>(Web Server)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859712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是指在網際網路上的一台伺服器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mtClean="0"/>
              <a:t>如 </a:t>
            </a:r>
            <a:r>
              <a:rPr lang="en-US" altLang="zh-TW" smtClean="0"/>
              <a:t>Microsoft IIS, apache…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支援 </a:t>
            </a:r>
            <a:r>
              <a:rPr lang="en-US" altLang="zh-TW" smtClean="0"/>
              <a:t>HTTP </a:t>
            </a:r>
            <a:r>
              <a:rPr lang="zh-TW" altLang="en-US" smtClean="0"/>
              <a:t>傳輸協定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管理</a:t>
            </a:r>
            <a:r>
              <a:rPr lang="en-US" altLang="zh-TW" smtClean="0"/>
              <a:t>HTML</a:t>
            </a:r>
            <a:r>
              <a:rPr lang="zh-TW" altLang="en-US" smtClean="0"/>
              <a:t>網頁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可執行伺服器端程式</a:t>
            </a:r>
            <a:r>
              <a:rPr lang="en-US" altLang="zh-TW" smtClean="0"/>
              <a:t>(asp.net, PHP…)</a:t>
            </a:r>
            <a:r>
              <a:rPr lang="zh-TW" altLang="en-US" smtClean="0"/>
              <a:t>等以動態產生網頁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38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標楷體" pitchFamily="65" charset="-120"/>
              </a:rPr>
              <a:t>HTML</a:t>
            </a:r>
            <a:r>
              <a:rPr lang="zh-TW" altLang="en-US" smtClean="0">
                <a:latin typeface="標楷體" pitchFamily="65" charset="-120"/>
              </a:rPr>
              <a:t>簡介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3292"/>
            <a:ext cx="7772400" cy="52341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</a:rPr>
              <a:t>HTML (Hypertext Markup Language):</a:t>
            </a:r>
            <a:r>
              <a:rPr lang="zh-TW" altLang="en-US" dirty="0" smtClean="0">
                <a:solidFill>
                  <a:srgbClr val="000000"/>
                </a:solidFill>
              </a:rPr>
              <a:t>是在</a:t>
            </a:r>
            <a:r>
              <a:rPr lang="en-US" altLang="zh-TW" dirty="0" smtClean="0">
                <a:solidFill>
                  <a:srgbClr val="000000"/>
                </a:solidFill>
              </a:rPr>
              <a:t>World Wide Web</a:t>
            </a:r>
            <a:r>
              <a:rPr lang="zh-TW" altLang="en-US" dirty="0" smtClean="0">
                <a:solidFill>
                  <a:srgbClr val="000000"/>
                </a:solidFill>
              </a:rPr>
              <a:t>上發表資訊的標準語言</a:t>
            </a:r>
          </a:p>
          <a:p>
            <a:pPr lvl="1" eaLnBrk="1" hangingPunct="1"/>
            <a:r>
              <a:rPr lang="zh-TW" altLang="en-US" dirty="0" smtClean="0">
                <a:solidFill>
                  <a:srgbClr val="000000"/>
                </a:solidFill>
              </a:rPr>
              <a:t>是一種標籤語言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TW" altLang="en-US" dirty="0">
                <a:solidFill>
                  <a:srgbClr val="000000"/>
                </a:solidFill>
              </a:rPr>
              <a:t>連結</a:t>
            </a:r>
            <a:r>
              <a:rPr lang="zh-TW" altLang="en-US" dirty="0" smtClean="0">
                <a:solidFill>
                  <a:srgbClr val="000000"/>
                </a:solidFill>
              </a:rPr>
              <a:t>網頁伺服器，下載 </a:t>
            </a:r>
            <a:r>
              <a:rPr lang="en-US" altLang="zh-TW" dirty="0" smtClean="0">
                <a:solidFill>
                  <a:srgbClr val="000000"/>
                </a:solidFill>
              </a:rPr>
              <a:t>HTML</a:t>
            </a:r>
            <a:r>
              <a:rPr lang="zh-TW" altLang="en-US" dirty="0" smtClean="0">
                <a:solidFill>
                  <a:srgbClr val="000000"/>
                </a:solidFill>
              </a:rPr>
              <a:t> 網頁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TW" altLang="en-US" dirty="0" smtClean="0">
                <a:solidFill>
                  <a:srgbClr val="000000"/>
                </a:solidFill>
              </a:rPr>
              <a:t>使用瀏覽器解讀及呈現 </a:t>
            </a:r>
            <a:r>
              <a:rPr lang="en-US" altLang="zh-TW" dirty="0" smtClean="0">
                <a:solidFill>
                  <a:srgbClr val="000000"/>
                </a:solidFill>
              </a:rPr>
              <a:t>HTML </a:t>
            </a:r>
            <a:r>
              <a:rPr lang="zh-TW" altLang="en-US" dirty="0" smtClean="0">
                <a:solidFill>
                  <a:srgbClr val="000000"/>
                </a:solidFill>
              </a:rPr>
              <a:t>格式的網頁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HTML </a:t>
            </a:r>
            <a:r>
              <a:rPr lang="zh-TW" altLang="en-US" dirty="0">
                <a:solidFill>
                  <a:srgbClr val="000000"/>
                </a:solidFill>
              </a:rPr>
              <a:t>檔副檔名必須為 </a:t>
            </a:r>
            <a:r>
              <a:rPr lang="en-US" altLang="zh-TW" dirty="0" err="1">
                <a:solidFill>
                  <a:srgbClr val="000000"/>
                </a:solidFill>
              </a:rPr>
              <a:t>htm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或是 </a:t>
            </a:r>
            <a:r>
              <a:rPr lang="en-US" altLang="zh-TW" dirty="0" smtClean="0">
                <a:solidFill>
                  <a:srgbClr val="000000"/>
                </a:solidFill>
              </a:rPr>
              <a:t>html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772400" cy="990600"/>
          </a:xfrm>
        </p:spPr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的基本架構</a:t>
            </a:r>
            <a:endParaRPr lang="en-US" altLang="zh-TW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&lt;html&gt;</a:t>
            </a:r>
            <a:br>
              <a:rPr lang="en-US" altLang="zh-TW" dirty="0" smtClean="0"/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003366"/>
                </a:solidFill>
              </a:rPr>
              <a:t>&lt;head&gt;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&lt;title&gt;</a:t>
            </a:r>
            <a:r>
              <a:rPr lang="zh-TW" altLang="en-US" dirty="0" smtClean="0"/>
              <a:t>網頁製作教學</a:t>
            </a:r>
            <a:r>
              <a:rPr lang="en-US" altLang="zh-TW" dirty="0" smtClean="0"/>
              <a:t>&lt;/title&gt;</a:t>
            </a:r>
            <a:br>
              <a:rPr lang="en-US" altLang="zh-TW" dirty="0" smtClean="0"/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003366"/>
                </a:solidFill>
              </a:rPr>
              <a:t>&lt;/head&gt;</a:t>
            </a:r>
            <a:br>
              <a:rPr lang="en-US" altLang="zh-TW" dirty="0" smtClean="0">
                <a:solidFill>
                  <a:srgbClr val="003366"/>
                </a:solidFill>
              </a:rPr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FF0000"/>
                </a:solidFill>
              </a:rPr>
              <a:t>&lt;body&gt;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之間可包含許多</a:t>
            </a:r>
            <a:r>
              <a:rPr lang="zh-TW" altLang="en-US" b="1" dirty="0" smtClean="0">
                <a:solidFill>
                  <a:srgbClr val="FF0000"/>
                </a:solidFill>
              </a:rPr>
              <a:t>網頁標籤</a:t>
            </a:r>
            <a:r>
              <a:rPr lang="zh-TW" altLang="en-US" dirty="0" smtClean="0"/>
              <a:t>，是網頁的主要呈現部分。</a:t>
            </a:r>
            <a:br>
              <a:rPr lang="zh-TW" altLang="en-US" dirty="0" smtClean="0"/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FF0000"/>
                </a:solidFill>
              </a:rPr>
              <a:t>&lt;/body&gt;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9262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HTML </a:t>
            </a:r>
            <a:r>
              <a:rPr lang="zh-TW" altLang="en-US" sz="3800" smtClean="0"/>
              <a:t>的基本架構</a:t>
            </a:r>
            <a:br>
              <a:rPr lang="zh-TW" altLang="en-US" sz="3800" smtClean="0"/>
            </a:br>
            <a:endParaRPr lang="zh-TW" altLang="en-US" sz="38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&lt;html&gt;…&lt;/html&gt;</a:t>
            </a:r>
            <a:r>
              <a:rPr lang="zh-TW" altLang="en-US" dirty="0" smtClean="0"/>
              <a:t>區塊</a:t>
            </a:r>
          </a:p>
          <a:p>
            <a:pPr lvl="1" eaLnBrk="1" hangingPunct="1"/>
            <a:r>
              <a:rPr lang="zh-TW" altLang="en-US" dirty="0" smtClean="0"/>
              <a:t>整份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文件是使用</a:t>
            </a:r>
            <a:r>
              <a:rPr lang="en-US" altLang="zh-TW" dirty="0" smtClean="0"/>
              <a:t>&lt;html&gt;</a:t>
            </a:r>
            <a:r>
              <a:rPr lang="zh-TW" altLang="en-US" dirty="0" smtClean="0"/>
              <a:t>標籤包圍</a:t>
            </a:r>
          </a:p>
          <a:p>
            <a:pPr lvl="1" eaLnBrk="1" hangingPunct="1"/>
            <a:r>
              <a:rPr lang="zh-TW" altLang="en-US" dirty="0" smtClean="0"/>
              <a:t>內含</a:t>
            </a:r>
            <a:r>
              <a:rPr lang="en-US" altLang="zh-TW" dirty="0" smtClean="0"/>
              <a:t>&lt;head&gt;</a:t>
            </a:r>
            <a:r>
              <a:rPr lang="zh-TW" altLang="en-US" dirty="0" smtClean="0"/>
              <a:t>和</a:t>
            </a:r>
            <a:r>
              <a:rPr lang="en-US" altLang="zh-TW" dirty="0" smtClean="0"/>
              <a:t>&lt;body&gt;</a:t>
            </a:r>
            <a:r>
              <a:rPr lang="zh-TW" altLang="en-US" dirty="0" smtClean="0"/>
              <a:t>區塊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&lt;head&gt;…&lt;/head&gt;</a:t>
            </a:r>
            <a:r>
              <a:rPr lang="zh-TW" altLang="en-US" dirty="0" smtClean="0"/>
              <a:t>區塊</a:t>
            </a:r>
          </a:p>
          <a:p>
            <a:pPr lvl="1" eaLnBrk="1" hangingPunct="1"/>
            <a:r>
              <a:rPr lang="en-US" altLang="zh-TW" dirty="0" smtClean="0"/>
              <a:t>HTML </a:t>
            </a:r>
            <a:r>
              <a:rPr lang="zh-TW" altLang="en-US" dirty="0" smtClean="0"/>
              <a:t>文件的標題區塊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&lt;body&gt;..&lt;/body&gt;</a:t>
            </a:r>
            <a:r>
              <a:rPr lang="zh-TW" altLang="en-US" dirty="0" smtClean="0"/>
              <a:t>區塊</a:t>
            </a:r>
          </a:p>
          <a:p>
            <a:pPr lvl="1" eaLnBrk="1" hangingPunct="1"/>
            <a:r>
              <a:rPr lang="zh-TW" altLang="en-US" b="1" dirty="0" smtClean="0">
                <a:solidFill>
                  <a:srgbClr val="FF0000"/>
                </a:solidFill>
              </a:rPr>
              <a:t>網頁呈現內容放在此區塊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5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標題標籤</a:t>
            </a:r>
            <a:r>
              <a:rPr lang="en-US" altLang="zh-TW" smtClean="0"/>
              <a:t>&lt;head&gt; </a:t>
            </a:r>
            <a:r>
              <a:rPr lang="zh-TW" altLang="en-US" smtClean="0"/>
              <a:t>的子標籤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初學者只要能改變</a:t>
            </a:r>
            <a:r>
              <a:rPr lang="en-US" altLang="zh-TW" dirty="0" smtClean="0"/>
              <a:t>&lt;head&gt; </a:t>
            </a:r>
            <a:r>
              <a:rPr lang="zh-TW" altLang="en-US" dirty="0" smtClean="0"/>
              <a:t>內含的 </a:t>
            </a:r>
            <a:r>
              <a:rPr lang="en-US" altLang="zh-TW" dirty="0" smtClean="0"/>
              <a:t>&lt;title&gt;</a:t>
            </a:r>
            <a:r>
              <a:rPr lang="zh-TW" altLang="en-US" dirty="0" smtClean="0"/>
              <a:t> 標籤即可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&lt;title&gt; 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瀏覽程式標題列的文字內容，</a:t>
            </a:r>
            <a:r>
              <a:rPr lang="en-US" altLang="zh-TW" dirty="0" err="1" smtClean="0">
                <a:solidFill>
                  <a:srgbClr val="FF0000"/>
                </a:solidFill>
              </a:rPr>
              <a:t>Eg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>
                <a:solidFill>
                  <a:srgbClr val="FF0000"/>
                </a:solidFill>
              </a:rPr>
              <a:t>title&gt;Title of the document&lt;/title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>
                <a:solidFill>
                  <a:srgbClr val="FF0000"/>
                </a:solidFill>
              </a:rPr>
              <a:t>head&gt;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TW" altLang="en-US" dirty="0" smtClean="0"/>
              <a:t> 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Header </a:t>
            </a:r>
            <a:r>
              <a:rPr lang="zh-TW" altLang="en-US" dirty="0" smtClean="0"/>
              <a:t>進階說明連結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http://blog.roachking.net/blog/2012/11/05/html5-head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385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HTML </a:t>
            </a:r>
            <a:r>
              <a:rPr lang="zh-TW" altLang="en-US" sz="3800" smtClean="0"/>
              <a:t>內容標籤</a:t>
            </a:r>
            <a:r>
              <a:rPr lang="en-US" altLang="zh-TW" sz="3800" smtClean="0"/>
              <a:t>&lt;body&gt;</a:t>
            </a:r>
            <a:br>
              <a:rPr lang="en-US" altLang="zh-TW" sz="3800" smtClean="0"/>
            </a:br>
            <a:endParaRPr lang="zh-TW" altLang="en-US" sz="3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&lt;body&gt;</a:t>
            </a:r>
            <a:r>
              <a:rPr lang="zh-TW" altLang="en-US" dirty="0" smtClean="0"/>
              <a:t>標籤是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文件的內容</a:t>
            </a:r>
          </a:p>
          <a:p>
            <a:pPr lvl="1"/>
            <a:r>
              <a:rPr lang="zh-TW" altLang="en-US" dirty="0" smtClean="0"/>
              <a:t>包含：文字、圖片、</a:t>
            </a:r>
            <a:r>
              <a:rPr lang="zh-TW" altLang="en-US" dirty="0" smtClean="0"/>
              <a:t>表格、表單輸入、影音體等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youtube</a:t>
            </a:r>
            <a:r>
              <a:rPr lang="zh-TW" altLang="en-US" dirty="0"/>
              <a:t>、</a:t>
            </a:r>
            <a:r>
              <a:rPr lang="zh-TW" altLang="en-US" dirty="0" smtClean="0"/>
              <a:t>奇摩網站、</a:t>
            </a:r>
            <a:r>
              <a:rPr lang="en-US" altLang="zh-TW" dirty="0" err="1" smtClean="0"/>
              <a:t>moodle</a:t>
            </a:r>
            <a:r>
              <a:rPr lang="en-US" altLang="zh-TW" dirty="0" smtClean="0"/>
              <a:t>.....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603139"/>
      </p:ext>
    </p:extLst>
  </p:cSld>
  <p:clrMapOvr>
    <a:masterClrMapping/>
  </p:clrMapOvr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827</Words>
  <Application>Microsoft Office PowerPoint</Application>
  <PresentationFormat>如螢幕大小 (4:3)</PresentationFormat>
  <Paragraphs>119</Paragraphs>
  <Slides>15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BlueFlower</vt:lpstr>
      <vt:lpstr>HTML簡介與應用</vt:lpstr>
      <vt:lpstr>PowerPoint 簡報</vt:lpstr>
      <vt:lpstr>WWW,  HTTP, and HTML</vt:lpstr>
      <vt:lpstr>網站伺服器(Web Server)</vt:lpstr>
      <vt:lpstr>HTML簡介</vt:lpstr>
      <vt:lpstr>HTML 的基本架構</vt:lpstr>
      <vt:lpstr>HTML 的基本架構 </vt:lpstr>
      <vt:lpstr>標題標籤&lt;head&gt; 的子標籤</vt:lpstr>
      <vt:lpstr>HTML 內容標籤&lt;body&gt; </vt:lpstr>
      <vt:lpstr>HTML語法</vt:lpstr>
      <vt:lpstr>標籤(Tag)</vt:lpstr>
      <vt:lpstr>屬性(Attribute)</vt:lpstr>
      <vt:lpstr>HTML 撰寫的注意事項</vt:lpstr>
      <vt:lpstr>HTML 網頁編輯工具</vt:lpstr>
      <vt:lpstr>參考網站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157</cp:revision>
  <dcterms:created xsi:type="dcterms:W3CDTF">2011-06-29T14:44:43Z</dcterms:created>
  <dcterms:modified xsi:type="dcterms:W3CDTF">2018-01-20T19:58:16Z</dcterms:modified>
</cp:coreProperties>
</file>