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76" r:id="rId3"/>
    <p:sldId id="338" r:id="rId4"/>
    <p:sldId id="339" r:id="rId5"/>
    <p:sldId id="340" r:id="rId6"/>
    <p:sldId id="341" r:id="rId7"/>
    <p:sldId id="342" r:id="rId8"/>
    <p:sldId id="343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70" r:id="rId19"/>
    <p:sldId id="359" r:id="rId20"/>
    <p:sldId id="371" r:id="rId21"/>
    <p:sldId id="372" r:id="rId22"/>
    <p:sldId id="361" r:id="rId23"/>
    <p:sldId id="363" r:id="rId24"/>
    <p:sldId id="367" r:id="rId25"/>
    <p:sldId id="368" r:id="rId26"/>
    <p:sldId id="369" r:id="rId27"/>
    <p:sldId id="337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9999"/>
    <a:srgbClr val="FF6600"/>
    <a:srgbClr val="41011E"/>
    <a:srgbClr val="CC66FF"/>
    <a:srgbClr val="BC4744"/>
    <a:srgbClr val="D28280"/>
    <a:srgbClr val="800000"/>
    <a:srgbClr val="056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4" autoAdjust="0"/>
    <p:restoredTop sz="89514" autoAdjust="0"/>
  </p:normalViewPr>
  <p:slideViewPr>
    <p:cSldViewPr>
      <p:cViewPr>
        <p:scale>
          <a:sx n="60" d="100"/>
          <a:sy n="60" d="100"/>
        </p:scale>
        <p:origin x="-145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725C-527F-41D9-8C5E-0E64BCF9CADF}" type="datetimeFigureOut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C442E-3045-4720-9E61-4229DE11BA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rlab.org/jang/books/html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freelicence.com/index.htm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h.k12.edu.tw/1000510633/webpg1203/html/index.htm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hlinkClick r:id="rId3"/>
              </a:rPr>
              <a:t>http://mirlab.org/jang/books/html/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http://www.freelicence.com/index.htm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1F31E-A92D-41FA-8BA0-C2467E8C4AD0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419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例：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="w3schools.jpg" width="104" height="142" /&gt;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C442E-3045-4720-9E61-4229DE11BA94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95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範例：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http://kh.k12.edu.tw/1000510633/webpg1203/html/index.htm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C442E-3045-4720-9E61-4229DE11BA94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88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&lt;</a:t>
            </a:r>
            <a:r>
              <a:rPr lang="en-US" altLang="zh-TW" sz="1200" dirty="0" err="1" smtClean="0"/>
              <a:t>tr</a:t>
            </a:r>
            <a:r>
              <a:rPr lang="en-US" altLang="zh-TW" sz="1200" dirty="0" smtClean="0"/>
              <a:t>&gt;&lt;/</a:t>
            </a:r>
            <a:r>
              <a:rPr lang="en-US" altLang="zh-TW" sz="1200" dirty="0" err="1" smtClean="0"/>
              <a:t>tr</a:t>
            </a:r>
            <a:r>
              <a:rPr lang="en-US" altLang="zh-TW" sz="1200" dirty="0" smtClean="0"/>
              <a:t>&gt;</a:t>
            </a:r>
            <a:r>
              <a:rPr lang="zh-TW" altLang="en-US" sz="1200" dirty="0" smtClean="0"/>
              <a:t>與</a:t>
            </a:r>
            <a:r>
              <a:rPr lang="en-US" altLang="zh-TW" sz="1200" dirty="0" smtClean="0"/>
              <a:t>&lt;td&gt;&lt;/td&gt;</a:t>
            </a:r>
            <a:r>
              <a:rPr lang="zh-TW" altLang="en-US" sz="1200" dirty="0" smtClean="0"/>
              <a:t>標籤</a:t>
            </a:r>
            <a:r>
              <a:rPr lang="zh-TW" altLang="en-US" sz="1200" baseline="0" dirty="0" smtClean="0"/>
              <a:t>，除了有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&lt;TABLE&gt;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&lt;/TABLE&gt;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的屬性外，另有</a:t>
            </a:r>
            <a:r>
              <a:rPr lang="en-US" altLang="zh-TW" sz="2400" dirty="0" smtClean="0"/>
              <a:t>align(</a:t>
            </a:r>
            <a:r>
              <a:rPr lang="zh-TW" altLang="en-US" sz="2400" dirty="0" smtClean="0"/>
              <a:t>對齊的屬性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colspan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欄位合併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rowspan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橫列合併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等屬性。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C442E-3045-4720-9E61-4229DE11BA94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57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6185" y="2242038"/>
            <a:ext cx="1344490" cy="1425087"/>
            <a:chOff x="531" y="941"/>
            <a:chExt cx="3268" cy="3209"/>
          </a:xfrm>
        </p:grpSpPr>
        <p:sp>
          <p:nvSpPr>
            <p:cNvPr id="5123" name="Freeform 3"/>
            <p:cNvSpPr>
              <a:spLocks/>
            </p:cNvSpPr>
            <p:nvPr/>
          </p:nvSpPr>
          <p:spPr bwMode="auto">
            <a:xfrm>
              <a:off x="2612" y="1585"/>
              <a:ext cx="1187" cy="626"/>
            </a:xfrm>
            <a:custGeom>
              <a:avLst/>
              <a:gdLst/>
              <a:ahLst/>
              <a:cxnLst>
                <a:cxn ang="0">
                  <a:pos x="18" y="544"/>
                </a:cxn>
                <a:cxn ang="0">
                  <a:pos x="652" y="68"/>
                </a:cxn>
                <a:cxn ang="0">
                  <a:pos x="1103" y="135"/>
                </a:cxn>
                <a:cxn ang="0">
                  <a:pos x="1094" y="410"/>
                </a:cxn>
                <a:cxn ang="0">
                  <a:pos x="543" y="560"/>
                </a:cxn>
                <a:cxn ang="0">
                  <a:pos x="18" y="544"/>
                </a:cxn>
              </a:cxnLst>
              <a:rect l="0" t="0" r="r" b="b"/>
              <a:pathLst>
                <a:path w="1187" h="626">
                  <a:moveTo>
                    <a:pt x="18" y="544"/>
                  </a:moveTo>
                  <a:cubicBezTo>
                    <a:pt x="36" y="462"/>
                    <a:pt x="471" y="136"/>
                    <a:pt x="652" y="68"/>
                  </a:cubicBezTo>
                  <a:cubicBezTo>
                    <a:pt x="833" y="0"/>
                    <a:pt x="1029" y="78"/>
                    <a:pt x="1103" y="135"/>
                  </a:cubicBezTo>
                  <a:cubicBezTo>
                    <a:pt x="1177" y="192"/>
                    <a:pt x="1187" y="339"/>
                    <a:pt x="1094" y="410"/>
                  </a:cubicBezTo>
                  <a:cubicBezTo>
                    <a:pt x="1001" y="481"/>
                    <a:pt x="725" y="535"/>
                    <a:pt x="543" y="560"/>
                  </a:cubicBezTo>
                  <a:cubicBezTo>
                    <a:pt x="361" y="585"/>
                    <a:pt x="0" y="626"/>
                    <a:pt x="18" y="54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4" name="Freeform 4"/>
            <p:cNvSpPr>
              <a:spLocks/>
            </p:cNvSpPr>
            <p:nvPr/>
          </p:nvSpPr>
          <p:spPr bwMode="auto">
            <a:xfrm>
              <a:off x="2099" y="941"/>
              <a:ext cx="598" cy="1208"/>
            </a:xfrm>
            <a:custGeom>
              <a:avLst/>
              <a:gdLst/>
              <a:ahLst/>
              <a:cxnLst>
                <a:cxn ang="0">
                  <a:pos x="556" y="1096"/>
                </a:cxn>
                <a:cxn ang="0">
                  <a:pos x="581" y="737"/>
                </a:cxn>
                <a:cxn ang="0">
                  <a:pos x="456" y="177"/>
                </a:cxn>
                <a:cxn ang="0">
                  <a:pos x="63" y="61"/>
                </a:cxn>
                <a:cxn ang="0">
                  <a:pos x="80" y="545"/>
                </a:cxn>
                <a:cxn ang="0">
                  <a:pos x="347" y="1071"/>
                </a:cxn>
                <a:cxn ang="0">
                  <a:pos x="506" y="1204"/>
                </a:cxn>
                <a:cxn ang="0">
                  <a:pos x="556" y="1096"/>
                </a:cxn>
              </a:cxnLst>
              <a:rect l="0" t="0" r="r" b="b"/>
              <a:pathLst>
                <a:path w="598" h="1208">
                  <a:moveTo>
                    <a:pt x="556" y="1096"/>
                  </a:moveTo>
                  <a:cubicBezTo>
                    <a:pt x="568" y="1018"/>
                    <a:pt x="598" y="890"/>
                    <a:pt x="581" y="737"/>
                  </a:cubicBezTo>
                  <a:cubicBezTo>
                    <a:pt x="564" y="584"/>
                    <a:pt x="542" y="290"/>
                    <a:pt x="456" y="177"/>
                  </a:cubicBezTo>
                  <a:cubicBezTo>
                    <a:pt x="370" y="64"/>
                    <a:pt x="126" y="0"/>
                    <a:pt x="63" y="61"/>
                  </a:cubicBezTo>
                  <a:cubicBezTo>
                    <a:pt x="0" y="122"/>
                    <a:pt x="33" y="377"/>
                    <a:pt x="80" y="545"/>
                  </a:cubicBezTo>
                  <a:cubicBezTo>
                    <a:pt x="127" y="713"/>
                    <a:pt x="276" y="961"/>
                    <a:pt x="347" y="1071"/>
                  </a:cubicBezTo>
                  <a:cubicBezTo>
                    <a:pt x="418" y="1181"/>
                    <a:pt x="473" y="1200"/>
                    <a:pt x="506" y="1204"/>
                  </a:cubicBezTo>
                  <a:cubicBezTo>
                    <a:pt x="539" y="1208"/>
                    <a:pt x="544" y="1174"/>
                    <a:pt x="556" y="1096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5" name="Freeform 5"/>
            <p:cNvSpPr>
              <a:spLocks/>
            </p:cNvSpPr>
            <p:nvPr/>
          </p:nvSpPr>
          <p:spPr bwMode="auto">
            <a:xfrm>
              <a:off x="1481" y="2116"/>
              <a:ext cx="1144" cy="472"/>
            </a:xfrm>
            <a:custGeom>
              <a:avLst/>
              <a:gdLst/>
              <a:ahLst/>
              <a:cxnLst>
                <a:cxn ang="0">
                  <a:pos x="1132" y="21"/>
                </a:cxn>
                <a:cxn ang="0">
                  <a:pos x="1031" y="171"/>
                </a:cxn>
                <a:cxn ang="0">
                  <a:pos x="497" y="422"/>
                </a:cxn>
                <a:cxn ang="0">
                  <a:pos x="130" y="447"/>
                </a:cxn>
                <a:cxn ang="0">
                  <a:pos x="30" y="272"/>
                </a:cxn>
                <a:cxn ang="0">
                  <a:pos x="88" y="113"/>
                </a:cxn>
                <a:cxn ang="0">
                  <a:pos x="556" y="30"/>
                </a:cxn>
                <a:cxn ang="0">
                  <a:pos x="956" y="46"/>
                </a:cxn>
                <a:cxn ang="0">
                  <a:pos x="1132" y="21"/>
                </a:cxn>
              </a:cxnLst>
              <a:rect l="0" t="0" r="r" b="b"/>
              <a:pathLst>
                <a:path w="1144" h="472">
                  <a:moveTo>
                    <a:pt x="1132" y="21"/>
                  </a:moveTo>
                  <a:cubicBezTo>
                    <a:pt x="1144" y="42"/>
                    <a:pt x="1137" y="104"/>
                    <a:pt x="1031" y="171"/>
                  </a:cubicBezTo>
                  <a:cubicBezTo>
                    <a:pt x="925" y="238"/>
                    <a:pt x="647" y="376"/>
                    <a:pt x="497" y="422"/>
                  </a:cubicBezTo>
                  <a:cubicBezTo>
                    <a:pt x="347" y="468"/>
                    <a:pt x="208" y="472"/>
                    <a:pt x="130" y="447"/>
                  </a:cubicBezTo>
                  <a:cubicBezTo>
                    <a:pt x="52" y="422"/>
                    <a:pt x="37" y="328"/>
                    <a:pt x="30" y="272"/>
                  </a:cubicBezTo>
                  <a:cubicBezTo>
                    <a:pt x="23" y="216"/>
                    <a:pt x="0" y="153"/>
                    <a:pt x="88" y="113"/>
                  </a:cubicBezTo>
                  <a:cubicBezTo>
                    <a:pt x="176" y="73"/>
                    <a:pt x="411" y="41"/>
                    <a:pt x="556" y="30"/>
                  </a:cubicBezTo>
                  <a:cubicBezTo>
                    <a:pt x="701" y="19"/>
                    <a:pt x="864" y="45"/>
                    <a:pt x="956" y="46"/>
                  </a:cubicBezTo>
                  <a:cubicBezTo>
                    <a:pt x="1048" y="47"/>
                    <a:pt x="1120" y="0"/>
                    <a:pt x="113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6" name="Freeform 6"/>
            <p:cNvSpPr>
              <a:spLocks/>
            </p:cNvSpPr>
            <p:nvPr/>
          </p:nvSpPr>
          <p:spPr bwMode="auto">
            <a:xfrm>
              <a:off x="2597" y="2177"/>
              <a:ext cx="802" cy="818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201" y="346"/>
                </a:cxn>
                <a:cxn ang="0">
                  <a:pos x="418" y="680"/>
                </a:cxn>
                <a:cxn ang="0">
                  <a:pos x="702" y="797"/>
                </a:cxn>
                <a:cxn ang="0">
                  <a:pos x="760" y="555"/>
                </a:cxn>
                <a:cxn ang="0">
                  <a:pos x="451" y="221"/>
                </a:cxn>
                <a:cxn ang="0">
                  <a:pos x="42" y="21"/>
                </a:cxn>
              </a:cxnLst>
              <a:rect l="0" t="0" r="r" b="b"/>
              <a:pathLst>
                <a:path w="802" h="818">
                  <a:moveTo>
                    <a:pt x="42" y="21"/>
                  </a:moveTo>
                  <a:cubicBezTo>
                    <a:pt x="0" y="42"/>
                    <a:pt x="138" y="236"/>
                    <a:pt x="201" y="346"/>
                  </a:cubicBezTo>
                  <a:cubicBezTo>
                    <a:pt x="264" y="456"/>
                    <a:pt x="335" y="605"/>
                    <a:pt x="418" y="680"/>
                  </a:cubicBezTo>
                  <a:cubicBezTo>
                    <a:pt x="501" y="755"/>
                    <a:pt x="645" y="818"/>
                    <a:pt x="702" y="797"/>
                  </a:cubicBezTo>
                  <a:cubicBezTo>
                    <a:pt x="759" y="776"/>
                    <a:pt x="802" y="651"/>
                    <a:pt x="760" y="555"/>
                  </a:cubicBezTo>
                  <a:cubicBezTo>
                    <a:pt x="718" y="459"/>
                    <a:pt x="566" y="316"/>
                    <a:pt x="451" y="221"/>
                  </a:cubicBezTo>
                  <a:cubicBezTo>
                    <a:pt x="336" y="126"/>
                    <a:pt x="84" y="0"/>
                    <a:pt x="4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7" name="Freeform 7"/>
            <p:cNvSpPr>
              <a:spLocks/>
            </p:cNvSpPr>
            <p:nvPr/>
          </p:nvSpPr>
          <p:spPr bwMode="auto">
            <a:xfrm>
              <a:off x="2352" y="2155"/>
              <a:ext cx="318" cy="1166"/>
            </a:xfrm>
            <a:custGeom>
              <a:avLst/>
              <a:gdLst/>
              <a:ahLst/>
              <a:cxnLst>
                <a:cxn ang="0">
                  <a:pos x="236" y="107"/>
                </a:cxn>
                <a:cxn ang="0">
                  <a:pos x="27" y="800"/>
                </a:cxn>
                <a:cxn ang="0">
                  <a:pos x="77" y="1101"/>
                </a:cxn>
                <a:cxn ang="0">
                  <a:pos x="286" y="1009"/>
                </a:cxn>
                <a:cxn ang="0">
                  <a:pos x="269" y="157"/>
                </a:cxn>
                <a:cxn ang="0">
                  <a:pos x="236" y="107"/>
                </a:cxn>
              </a:cxnLst>
              <a:rect l="0" t="0" r="r" b="b"/>
              <a:pathLst>
                <a:path w="318" h="1166">
                  <a:moveTo>
                    <a:pt x="236" y="107"/>
                  </a:moveTo>
                  <a:cubicBezTo>
                    <a:pt x="196" y="214"/>
                    <a:pt x="54" y="634"/>
                    <a:pt x="27" y="800"/>
                  </a:cubicBezTo>
                  <a:cubicBezTo>
                    <a:pt x="0" y="966"/>
                    <a:pt x="34" y="1066"/>
                    <a:pt x="77" y="1101"/>
                  </a:cubicBezTo>
                  <a:cubicBezTo>
                    <a:pt x="120" y="1136"/>
                    <a:pt x="254" y="1166"/>
                    <a:pt x="286" y="1009"/>
                  </a:cubicBezTo>
                  <a:cubicBezTo>
                    <a:pt x="318" y="852"/>
                    <a:pt x="273" y="307"/>
                    <a:pt x="269" y="157"/>
                  </a:cubicBezTo>
                  <a:cubicBezTo>
                    <a:pt x="265" y="7"/>
                    <a:pt x="276" y="0"/>
                    <a:pt x="236" y="107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8" name="Freeform 8"/>
            <p:cNvSpPr>
              <a:spLocks/>
            </p:cNvSpPr>
            <p:nvPr/>
          </p:nvSpPr>
          <p:spPr bwMode="auto">
            <a:xfrm>
              <a:off x="1695" y="2271"/>
              <a:ext cx="901" cy="1879"/>
            </a:xfrm>
            <a:custGeom>
              <a:avLst/>
              <a:gdLst/>
              <a:ahLst/>
              <a:cxnLst>
                <a:cxn ang="0">
                  <a:pos x="901" y="0"/>
                </a:cxn>
                <a:cxn ang="0">
                  <a:pos x="576" y="343"/>
                </a:cxn>
                <a:cxn ang="0">
                  <a:pos x="250" y="785"/>
                </a:cxn>
                <a:cxn ang="0">
                  <a:pos x="66" y="1319"/>
                </a:cxn>
                <a:cxn ang="0">
                  <a:pos x="0" y="1879"/>
                </a:cxn>
              </a:cxnLst>
              <a:rect l="0" t="0" r="r" b="b"/>
              <a:pathLst>
                <a:path w="901" h="1879">
                  <a:moveTo>
                    <a:pt x="901" y="0"/>
                  </a:moveTo>
                  <a:cubicBezTo>
                    <a:pt x="793" y="106"/>
                    <a:pt x="685" y="212"/>
                    <a:pt x="576" y="343"/>
                  </a:cubicBezTo>
                  <a:cubicBezTo>
                    <a:pt x="467" y="474"/>
                    <a:pt x="335" y="622"/>
                    <a:pt x="250" y="785"/>
                  </a:cubicBezTo>
                  <a:cubicBezTo>
                    <a:pt x="165" y="948"/>
                    <a:pt x="108" y="1137"/>
                    <a:pt x="66" y="1319"/>
                  </a:cubicBezTo>
                  <a:cubicBezTo>
                    <a:pt x="24" y="1501"/>
                    <a:pt x="12" y="1690"/>
                    <a:pt x="0" y="187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auto">
            <a:xfrm>
              <a:off x="1698" y="3738"/>
              <a:ext cx="836" cy="381"/>
            </a:xfrm>
            <a:custGeom>
              <a:avLst/>
              <a:gdLst/>
              <a:ahLst/>
              <a:cxnLst>
                <a:cxn ang="0">
                  <a:pos x="5" y="344"/>
                </a:cxn>
                <a:cxn ang="0">
                  <a:pos x="289" y="94"/>
                </a:cxn>
                <a:cxn ang="0">
                  <a:pos x="698" y="10"/>
                </a:cxn>
                <a:cxn ang="0">
                  <a:pos x="773" y="152"/>
                </a:cxn>
                <a:cxn ang="0">
                  <a:pos x="322" y="319"/>
                </a:cxn>
                <a:cxn ang="0">
                  <a:pos x="5" y="344"/>
                </a:cxn>
              </a:cxnLst>
              <a:rect l="0" t="0" r="r" b="b"/>
              <a:pathLst>
                <a:path w="836" h="381">
                  <a:moveTo>
                    <a:pt x="5" y="344"/>
                  </a:moveTo>
                  <a:cubicBezTo>
                    <a:pt x="0" y="307"/>
                    <a:pt x="174" y="150"/>
                    <a:pt x="289" y="94"/>
                  </a:cubicBezTo>
                  <a:cubicBezTo>
                    <a:pt x="404" y="38"/>
                    <a:pt x="617" y="0"/>
                    <a:pt x="698" y="10"/>
                  </a:cubicBezTo>
                  <a:cubicBezTo>
                    <a:pt x="779" y="20"/>
                    <a:pt x="836" y="101"/>
                    <a:pt x="773" y="152"/>
                  </a:cubicBezTo>
                  <a:cubicBezTo>
                    <a:pt x="710" y="203"/>
                    <a:pt x="447" y="283"/>
                    <a:pt x="322" y="319"/>
                  </a:cubicBezTo>
                  <a:cubicBezTo>
                    <a:pt x="197" y="355"/>
                    <a:pt x="10" y="381"/>
                    <a:pt x="5" y="34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>
              <a:off x="531" y="3302"/>
              <a:ext cx="1194" cy="820"/>
            </a:xfrm>
            <a:custGeom>
              <a:avLst/>
              <a:gdLst/>
              <a:ahLst/>
              <a:cxnLst>
                <a:cxn ang="0">
                  <a:pos x="1180" y="780"/>
                </a:cxn>
                <a:cxn ang="0">
                  <a:pos x="1005" y="513"/>
                </a:cxn>
                <a:cxn ang="0">
                  <a:pos x="396" y="79"/>
                </a:cxn>
                <a:cxn ang="0">
                  <a:pos x="3" y="71"/>
                </a:cxn>
                <a:cxn ang="0">
                  <a:pos x="379" y="505"/>
                </a:cxn>
                <a:cxn ang="0">
                  <a:pos x="922" y="755"/>
                </a:cxn>
                <a:cxn ang="0">
                  <a:pos x="1180" y="780"/>
                </a:cxn>
              </a:cxnLst>
              <a:rect l="0" t="0" r="r" b="b"/>
              <a:pathLst>
                <a:path w="1194" h="820">
                  <a:moveTo>
                    <a:pt x="1180" y="780"/>
                  </a:moveTo>
                  <a:cubicBezTo>
                    <a:pt x="1194" y="740"/>
                    <a:pt x="1136" y="630"/>
                    <a:pt x="1005" y="513"/>
                  </a:cubicBezTo>
                  <a:cubicBezTo>
                    <a:pt x="874" y="396"/>
                    <a:pt x="563" y="153"/>
                    <a:pt x="396" y="79"/>
                  </a:cubicBezTo>
                  <a:cubicBezTo>
                    <a:pt x="229" y="5"/>
                    <a:pt x="6" y="0"/>
                    <a:pt x="3" y="71"/>
                  </a:cubicBezTo>
                  <a:cubicBezTo>
                    <a:pt x="0" y="142"/>
                    <a:pt x="226" y="391"/>
                    <a:pt x="379" y="505"/>
                  </a:cubicBezTo>
                  <a:cubicBezTo>
                    <a:pt x="532" y="619"/>
                    <a:pt x="790" y="709"/>
                    <a:pt x="922" y="755"/>
                  </a:cubicBezTo>
                  <a:cubicBezTo>
                    <a:pt x="1054" y="801"/>
                    <a:pt x="1166" y="820"/>
                    <a:pt x="1180" y="78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auto">
            <a:xfrm>
              <a:off x="2485" y="2030"/>
              <a:ext cx="276" cy="273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270" y="232"/>
                </a:cxn>
                <a:cxn ang="0">
                  <a:pos x="69" y="249"/>
                </a:cxn>
                <a:cxn ang="0">
                  <a:pos x="3" y="90"/>
                </a:cxn>
                <a:cxn ang="0">
                  <a:pos x="103" y="24"/>
                </a:cxn>
              </a:cxnLst>
              <a:rect l="0" t="0" r="r" b="b"/>
              <a:pathLst>
                <a:path w="276" h="273">
                  <a:moveTo>
                    <a:pt x="103" y="24"/>
                  </a:moveTo>
                  <a:cubicBezTo>
                    <a:pt x="148" y="48"/>
                    <a:pt x="276" y="195"/>
                    <a:pt x="270" y="232"/>
                  </a:cubicBezTo>
                  <a:cubicBezTo>
                    <a:pt x="264" y="269"/>
                    <a:pt x="114" y="273"/>
                    <a:pt x="69" y="249"/>
                  </a:cubicBezTo>
                  <a:cubicBezTo>
                    <a:pt x="24" y="225"/>
                    <a:pt x="0" y="126"/>
                    <a:pt x="3" y="90"/>
                  </a:cubicBezTo>
                  <a:cubicBezTo>
                    <a:pt x="6" y="54"/>
                    <a:pt x="58" y="0"/>
                    <a:pt x="103" y="24"/>
                  </a:cubicBez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33" name="Freeform 13"/>
          <p:cNvSpPr>
            <a:spLocks/>
          </p:cNvSpPr>
          <p:nvPr/>
        </p:nvSpPr>
        <p:spPr bwMode="auto">
          <a:xfrm>
            <a:off x="14288" y="3556000"/>
            <a:ext cx="8861425" cy="298450"/>
          </a:xfrm>
          <a:custGeom>
            <a:avLst/>
            <a:gdLst/>
            <a:ahLst/>
            <a:cxnLst>
              <a:cxn ang="0">
                <a:pos x="0" y="67"/>
              </a:cxn>
              <a:cxn ang="0">
                <a:pos x="229" y="30"/>
              </a:cxn>
              <a:cxn ang="0">
                <a:pos x="644" y="86"/>
              </a:cxn>
              <a:cxn ang="0">
                <a:pos x="1103" y="76"/>
              </a:cxn>
              <a:cxn ang="0">
                <a:pos x="1564" y="67"/>
              </a:cxn>
              <a:cxn ang="0">
                <a:pos x="1830" y="104"/>
              </a:cxn>
              <a:cxn ang="0">
                <a:pos x="2318" y="72"/>
              </a:cxn>
              <a:cxn ang="0">
                <a:pos x="2787" y="2"/>
              </a:cxn>
              <a:cxn ang="0">
                <a:pos x="3174" y="86"/>
              </a:cxn>
              <a:cxn ang="0">
                <a:pos x="3578" y="104"/>
              </a:cxn>
              <a:cxn ang="0">
                <a:pos x="3716" y="81"/>
              </a:cxn>
              <a:cxn ang="0">
                <a:pos x="4056" y="90"/>
              </a:cxn>
              <a:cxn ang="0">
                <a:pos x="4461" y="58"/>
              </a:cxn>
              <a:cxn ang="0">
                <a:pos x="4746" y="76"/>
              </a:cxn>
              <a:cxn ang="0">
                <a:pos x="5051" y="39"/>
              </a:cxn>
              <a:cxn ang="0">
                <a:pos x="5235" y="122"/>
              </a:cxn>
              <a:cxn ang="0">
                <a:pos x="5391" y="178"/>
              </a:cxn>
              <a:cxn ang="0">
                <a:pos x="5582" y="64"/>
              </a:cxn>
            </a:cxnLst>
            <a:rect l="0" t="0" r="r" b="b"/>
            <a:pathLst>
              <a:path w="5582" h="188">
                <a:moveTo>
                  <a:pt x="0" y="67"/>
                </a:moveTo>
                <a:cubicBezTo>
                  <a:pt x="61" y="47"/>
                  <a:pt x="122" y="27"/>
                  <a:pt x="229" y="30"/>
                </a:cubicBezTo>
                <a:cubicBezTo>
                  <a:pt x="336" y="34"/>
                  <a:pt x="498" y="78"/>
                  <a:pt x="644" y="86"/>
                </a:cubicBezTo>
                <a:cubicBezTo>
                  <a:pt x="789" y="93"/>
                  <a:pt x="950" y="79"/>
                  <a:pt x="1103" y="76"/>
                </a:cubicBezTo>
                <a:cubicBezTo>
                  <a:pt x="1256" y="73"/>
                  <a:pt x="1443" y="62"/>
                  <a:pt x="1564" y="67"/>
                </a:cubicBezTo>
                <a:cubicBezTo>
                  <a:pt x="1685" y="71"/>
                  <a:pt x="1705" y="103"/>
                  <a:pt x="1830" y="104"/>
                </a:cubicBezTo>
                <a:cubicBezTo>
                  <a:pt x="1956" y="105"/>
                  <a:pt x="2158" y="89"/>
                  <a:pt x="2318" y="72"/>
                </a:cubicBezTo>
                <a:cubicBezTo>
                  <a:pt x="2477" y="55"/>
                  <a:pt x="2645" y="0"/>
                  <a:pt x="2787" y="2"/>
                </a:cubicBezTo>
                <a:cubicBezTo>
                  <a:pt x="2929" y="4"/>
                  <a:pt x="3042" y="68"/>
                  <a:pt x="3174" y="86"/>
                </a:cubicBezTo>
                <a:cubicBezTo>
                  <a:pt x="3306" y="103"/>
                  <a:pt x="3488" y="105"/>
                  <a:pt x="3578" y="104"/>
                </a:cubicBezTo>
                <a:cubicBezTo>
                  <a:pt x="3669" y="103"/>
                  <a:pt x="3637" y="83"/>
                  <a:pt x="3716" y="81"/>
                </a:cubicBezTo>
                <a:cubicBezTo>
                  <a:pt x="3795" y="78"/>
                  <a:pt x="3932" y="94"/>
                  <a:pt x="4056" y="90"/>
                </a:cubicBezTo>
                <a:cubicBezTo>
                  <a:pt x="4181" y="86"/>
                  <a:pt x="4346" y="60"/>
                  <a:pt x="4461" y="58"/>
                </a:cubicBezTo>
                <a:cubicBezTo>
                  <a:pt x="4576" y="56"/>
                  <a:pt x="4648" y="79"/>
                  <a:pt x="4746" y="76"/>
                </a:cubicBezTo>
                <a:cubicBezTo>
                  <a:pt x="4844" y="73"/>
                  <a:pt x="4969" y="31"/>
                  <a:pt x="5051" y="39"/>
                </a:cubicBezTo>
                <a:cubicBezTo>
                  <a:pt x="5132" y="47"/>
                  <a:pt x="5178" y="99"/>
                  <a:pt x="5235" y="122"/>
                </a:cubicBezTo>
                <a:cubicBezTo>
                  <a:pt x="5291" y="145"/>
                  <a:pt x="5333" y="188"/>
                  <a:pt x="5391" y="178"/>
                </a:cubicBezTo>
                <a:cubicBezTo>
                  <a:pt x="5449" y="168"/>
                  <a:pt x="5542" y="88"/>
                  <a:pt x="5582" y="64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ctrTitle"/>
          </p:nvPr>
        </p:nvSpPr>
        <p:spPr>
          <a:xfrm>
            <a:off x="1692275" y="2130425"/>
            <a:ext cx="6765925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sz="4400" b="1" cap="none" spc="50">
                <a:ln w="11430"/>
                <a:solidFill>
                  <a:srgbClr val="FF33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ja-JP" altLang="en-US" dirty="0"/>
          </a:p>
        </p:txBody>
      </p:sp>
      <p:sp>
        <p:nvSpPr>
          <p:cNvPr id="5164" name="Rectangle 4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14500"/>
          </a:xfrm>
        </p:spPr>
        <p:txBody>
          <a:bodyPr anchor="b"/>
          <a:lstStyle>
            <a:lvl1pPr marL="0" indent="0" algn="r">
              <a:buFontTx/>
              <a:buNone/>
              <a:defRPr sz="2400" b="1">
                <a:solidFill>
                  <a:schemeClr val="accent6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ja-JP" altLang="en-US" dirty="0"/>
          </a:p>
        </p:txBody>
      </p:sp>
      <p:sp>
        <p:nvSpPr>
          <p:cNvPr id="5165" name="Rectangle 4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88288D5-6C71-4C06-8354-2F073700F0F0}" type="datetime1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167" name="Rectangle 4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168" name="Freeform 48"/>
          <p:cNvSpPr>
            <a:spLocks/>
          </p:cNvSpPr>
          <p:nvPr/>
        </p:nvSpPr>
        <p:spPr bwMode="auto">
          <a:xfrm>
            <a:off x="3059113" y="5576888"/>
            <a:ext cx="5689600" cy="169862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273" y="8"/>
              </a:cxn>
              <a:cxn ang="0">
                <a:pos x="817" y="53"/>
              </a:cxn>
              <a:cxn ang="0">
                <a:pos x="1407" y="8"/>
              </a:cxn>
              <a:cxn ang="0">
                <a:pos x="1906" y="99"/>
              </a:cxn>
              <a:cxn ang="0">
                <a:pos x="2359" y="53"/>
              </a:cxn>
              <a:cxn ang="0">
                <a:pos x="2586" y="53"/>
              </a:cxn>
              <a:cxn ang="0">
                <a:pos x="2858" y="53"/>
              </a:cxn>
              <a:cxn ang="0">
                <a:pos x="3085" y="99"/>
              </a:cxn>
              <a:cxn ang="0">
                <a:pos x="3312" y="99"/>
              </a:cxn>
              <a:cxn ang="0">
                <a:pos x="3448" y="53"/>
              </a:cxn>
              <a:cxn ang="0">
                <a:pos x="3584" y="53"/>
              </a:cxn>
            </a:cxnLst>
            <a:rect l="0" t="0" r="r" b="b"/>
            <a:pathLst>
              <a:path w="3584" h="107">
                <a:moveTo>
                  <a:pt x="0" y="53"/>
                </a:moveTo>
                <a:cubicBezTo>
                  <a:pt x="68" y="30"/>
                  <a:pt x="137" y="8"/>
                  <a:pt x="273" y="8"/>
                </a:cubicBezTo>
                <a:cubicBezTo>
                  <a:pt x="409" y="8"/>
                  <a:pt x="628" y="53"/>
                  <a:pt x="817" y="53"/>
                </a:cubicBezTo>
                <a:cubicBezTo>
                  <a:pt x="1006" y="53"/>
                  <a:pt x="1226" y="0"/>
                  <a:pt x="1407" y="8"/>
                </a:cubicBezTo>
                <a:cubicBezTo>
                  <a:pt x="1588" y="16"/>
                  <a:pt x="1747" y="92"/>
                  <a:pt x="1906" y="99"/>
                </a:cubicBezTo>
                <a:cubicBezTo>
                  <a:pt x="2065" y="106"/>
                  <a:pt x="2246" y="61"/>
                  <a:pt x="2359" y="53"/>
                </a:cubicBezTo>
                <a:cubicBezTo>
                  <a:pt x="2472" y="45"/>
                  <a:pt x="2503" y="53"/>
                  <a:pt x="2586" y="53"/>
                </a:cubicBezTo>
                <a:cubicBezTo>
                  <a:pt x="2669" y="53"/>
                  <a:pt x="2775" y="45"/>
                  <a:pt x="2858" y="53"/>
                </a:cubicBezTo>
                <a:cubicBezTo>
                  <a:pt x="2941" y="61"/>
                  <a:pt x="3009" y="91"/>
                  <a:pt x="3085" y="99"/>
                </a:cubicBezTo>
                <a:cubicBezTo>
                  <a:pt x="3161" y="107"/>
                  <a:pt x="3252" y="107"/>
                  <a:pt x="3312" y="99"/>
                </a:cubicBezTo>
                <a:cubicBezTo>
                  <a:pt x="3372" y="91"/>
                  <a:pt x="3403" y="61"/>
                  <a:pt x="3448" y="53"/>
                </a:cubicBezTo>
                <a:cubicBezTo>
                  <a:pt x="3493" y="45"/>
                  <a:pt x="3538" y="49"/>
                  <a:pt x="3584" y="53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7869114" y="4545622"/>
            <a:ext cx="735135" cy="1188427"/>
            <a:chOff x="4933" y="2816"/>
            <a:chExt cx="487" cy="796"/>
          </a:xfrm>
        </p:grpSpPr>
        <p:grpSp>
          <p:nvGrpSpPr>
            <p:cNvPr id="4" name="Group 14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5135" name="Freeform 15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3" name="Freeform 23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7" name="Freeform 27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8" name="Freeform 28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9" name="Freeform 29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0" name="Freeform 30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1" name="Freeform 31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2" name="Freeform 32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3" name="Freeform 33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4" name="Freeform 34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35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5156" name="Freeform 36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7" name="Freeform 37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58" name="Freeform 38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9" name="Freeform 39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0" name="Freeform 40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2" name="Freeform 42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70" name="Freeform 50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25DE44-2FDD-46D5-A51E-BEE9568C8B75}" type="datetime1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9A4568-D3E1-4A24-A38A-DA3330C20CB2}" type="datetime1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FD9235-7626-4309-87C7-AB2FBF5DF170}" type="datetime1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549275"/>
            <a:ext cx="1943100" cy="5546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549275"/>
            <a:ext cx="5676900" cy="5546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C3EB65-30FC-45D9-B20A-9EB8A988B4F7}" type="datetime1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群組 49"/>
          <p:cNvGrpSpPr/>
          <p:nvPr userDrawn="1"/>
        </p:nvGrpSpPr>
        <p:grpSpPr>
          <a:xfrm>
            <a:off x="14288" y="2242038"/>
            <a:ext cx="8861425" cy="1612412"/>
            <a:chOff x="14288" y="2242038"/>
            <a:chExt cx="8861425" cy="1612412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46185" y="2242038"/>
              <a:ext cx="1344490" cy="1425087"/>
              <a:chOff x="531" y="941"/>
              <a:chExt cx="3268" cy="3209"/>
            </a:xfrm>
          </p:grpSpPr>
          <p:sp>
            <p:nvSpPr>
              <p:cNvPr id="5123" name="Freeform 3"/>
              <p:cNvSpPr>
                <a:spLocks/>
              </p:cNvSpPr>
              <p:nvPr/>
            </p:nvSpPr>
            <p:spPr bwMode="auto">
              <a:xfrm>
                <a:off x="2612" y="1585"/>
                <a:ext cx="1187" cy="626"/>
              </a:xfrm>
              <a:custGeom>
                <a:avLst/>
                <a:gdLst/>
                <a:ahLst/>
                <a:cxnLst>
                  <a:cxn ang="0">
                    <a:pos x="18" y="544"/>
                  </a:cxn>
                  <a:cxn ang="0">
                    <a:pos x="652" y="68"/>
                  </a:cxn>
                  <a:cxn ang="0">
                    <a:pos x="1103" y="135"/>
                  </a:cxn>
                  <a:cxn ang="0">
                    <a:pos x="1094" y="410"/>
                  </a:cxn>
                  <a:cxn ang="0">
                    <a:pos x="543" y="560"/>
                  </a:cxn>
                  <a:cxn ang="0">
                    <a:pos x="18" y="544"/>
                  </a:cxn>
                </a:cxnLst>
                <a:rect l="0" t="0" r="r" b="b"/>
                <a:pathLst>
                  <a:path w="1187" h="626">
                    <a:moveTo>
                      <a:pt x="18" y="544"/>
                    </a:moveTo>
                    <a:cubicBezTo>
                      <a:pt x="36" y="462"/>
                      <a:pt x="471" y="136"/>
                      <a:pt x="652" y="68"/>
                    </a:cubicBezTo>
                    <a:cubicBezTo>
                      <a:pt x="833" y="0"/>
                      <a:pt x="1029" y="78"/>
                      <a:pt x="1103" y="135"/>
                    </a:cubicBezTo>
                    <a:cubicBezTo>
                      <a:pt x="1177" y="192"/>
                      <a:pt x="1187" y="339"/>
                      <a:pt x="1094" y="410"/>
                    </a:cubicBezTo>
                    <a:cubicBezTo>
                      <a:pt x="1001" y="481"/>
                      <a:pt x="725" y="535"/>
                      <a:pt x="543" y="560"/>
                    </a:cubicBezTo>
                    <a:cubicBezTo>
                      <a:pt x="361" y="585"/>
                      <a:pt x="0" y="626"/>
                      <a:pt x="18" y="54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" name="Freeform 4"/>
              <p:cNvSpPr>
                <a:spLocks/>
              </p:cNvSpPr>
              <p:nvPr/>
            </p:nvSpPr>
            <p:spPr bwMode="auto">
              <a:xfrm>
                <a:off x="2099" y="941"/>
                <a:ext cx="598" cy="1208"/>
              </a:xfrm>
              <a:custGeom>
                <a:avLst/>
                <a:gdLst/>
                <a:ahLst/>
                <a:cxnLst>
                  <a:cxn ang="0">
                    <a:pos x="556" y="1096"/>
                  </a:cxn>
                  <a:cxn ang="0">
                    <a:pos x="581" y="737"/>
                  </a:cxn>
                  <a:cxn ang="0">
                    <a:pos x="456" y="177"/>
                  </a:cxn>
                  <a:cxn ang="0">
                    <a:pos x="63" y="61"/>
                  </a:cxn>
                  <a:cxn ang="0">
                    <a:pos x="80" y="545"/>
                  </a:cxn>
                  <a:cxn ang="0">
                    <a:pos x="347" y="1071"/>
                  </a:cxn>
                  <a:cxn ang="0">
                    <a:pos x="506" y="1204"/>
                  </a:cxn>
                  <a:cxn ang="0">
                    <a:pos x="556" y="1096"/>
                  </a:cxn>
                </a:cxnLst>
                <a:rect l="0" t="0" r="r" b="b"/>
                <a:pathLst>
                  <a:path w="598" h="1208">
                    <a:moveTo>
                      <a:pt x="556" y="1096"/>
                    </a:moveTo>
                    <a:cubicBezTo>
                      <a:pt x="568" y="1018"/>
                      <a:pt x="598" y="890"/>
                      <a:pt x="581" y="737"/>
                    </a:cubicBezTo>
                    <a:cubicBezTo>
                      <a:pt x="564" y="584"/>
                      <a:pt x="542" y="290"/>
                      <a:pt x="456" y="177"/>
                    </a:cubicBezTo>
                    <a:cubicBezTo>
                      <a:pt x="370" y="64"/>
                      <a:pt x="126" y="0"/>
                      <a:pt x="63" y="61"/>
                    </a:cubicBezTo>
                    <a:cubicBezTo>
                      <a:pt x="0" y="122"/>
                      <a:pt x="33" y="377"/>
                      <a:pt x="80" y="545"/>
                    </a:cubicBezTo>
                    <a:cubicBezTo>
                      <a:pt x="127" y="713"/>
                      <a:pt x="276" y="961"/>
                      <a:pt x="347" y="1071"/>
                    </a:cubicBezTo>
                    <a:cubicBezTo>
                      <a:pt x="418" y="1181"/>
                      <a:pt x="473" y="1200"/>
                      <a:pt x="506" y="1204"/>
                    </a:cubicBezTo>
                    <a:cubicBezTo>
                      <a:pt x="539" y="1208"/>
                      <a:pt x="544" y="1174"/>
                      <a:pt x="556" y="1096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5" name="Freeform 5"/>
              <p:cNvSpPr>
                <a:spLocks/>
              </p:cNvSpPr>
              <p:nvPr/>
            </p:nvSpPr>
            <p:spPr bwMode="auto">
              <a:xfrm>
                <a:off x="1481" y="2116"/>
                <a:ext cx="1144" cy="472"/>
              </a:xfrm>
              <a:custGeom>
                <a:avLst/>
                <a:gdLst/>
                <a:ahLst/>
                <a:cxnLst>
                  <a:cxn ang="0">
                    <a:pos x="1132" y="21"/>
                  </a:cxn>
                  <a:cxn ang="0">
                    <a:pos x="1031" y="171"/>
                  </a:cxn>
                  <a:cxn ang="0">
                    <a:pos x="497" y="422"/>
                  </a:cxn>
                  <a:cxn ang="0">
                    <a:pos x="130" y="447"/>
                  </a:cxn>
                  <a:cxn ang="0">
                    <a:pos x="30" y="272"/>
                  </a:cxn>
                  <a:cxn ang="0">
                    <a:pos x="88" y="113"/>
                  </a:cxn>
                  <a:cxn ang="0">
                    <a:pos x="556" y="30"/>
                  </a:cxn>
                  <a:cxn ang="0">
                    <a:pos x="956" y="46"/>
                  </a:cxn>
                  <a:cxn ang="0">
                    <a:pos x="1132" y="21"/>
                  </a:cxn>
                </a:cxnLst>
                <a:rect l="0" t="0" r="r" b="b"/>
                <a:pathLst>
                  <a:path w="1144" h="472">
                    <a:moveTo>
                      <a:pt x="1132" y="21"/>
                    </a:moveTo>
                    <a:cubicBezTo>
                      <a:pt x="1144" y="42"/>
                      <a:pt x="1137" y="104"/>
                      <a:pt x="1031" y="171"/>
                    </a:cubicBezTo>
                    <a:cubicBezTo>
                      <a:pt x="925" y="238"/>
                      <a:pt x="647" y="376"/>
                      <a:pt x="497" y="422"/>
                    </a:cubicBezTo>
                    <a:cubicBezTo>
                      <a:pt x="347" y="468"/>
                      <a:pt x="208" y="472"/>
                      <a:pt x="130" y="447"/>
                    </a:cubicBezTo>
                    <a:cubicBezTo>
                      <a:pt x="52" y="422"/>
                      <a:pt x="37" y="328"/>
                      <a:pt x="30" y="272"/>
                    </a:cubicBezTo>
                    <a:cubicBezTo>
                      <a:pt x="23" y="216"/>
                      <a:pt x="0" y="153"/>
                      <a:pt x="88" y="113"/>
                    </a:cubicBezTo>
                    <a:cubicBezTo>
                      <a:pt x="176" y="73"/>
                      <a:pt x="411" y="41"/>
                      <a:pt x="556" y="30"/>
                    </a:cubicBezTo>
                    <a:cubicBezTo>
                      <a:pt x="701" y="19"/>
                      <a:pt x="864" y="45"/>
                      <a:pt x="956" y="46"/>
                    </a:cubicBezTo>
                    <a:cubicBezTo>
                      <a:pt x="1048" y="47"/>
                      <a:pt x="1120" y="0"/>
                      <a:pt x="1132" y="2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6" name="Freeform 6"/>
              <p:cNvSpPr>
                <a:spLocks/>
              </p:cNvSpPr>
              <p:nvPr/>
            </p:nvSpPr>
            <p:spPr bwMode="auto">
              <a:xfrm>
                <a:off x="2597" y="2177"/>
                <a:ext cx="802" cy="818"/>
              </a:xfrm>
              <a:custGeom>
                <a:avLst/>
                <a:gdLst/>
                <a:ahLst/>
                <a:cxnLst>
                  <a:cxn ang="0">
                    <a:pos x="42" y="21"/>
                  </a:cxn>
                  <a:cxn ang="0">
                    <a:pos x="201" y="346"/>
                  </a:cxn>
                  <a:cxn ang="0">
                    <a:pos x="418" y="680"/>
                  </a:cxn>
                  <a:cxn ang="0">
                    <a:pos x="702" y="797"/>
                  </a:cxn>
                  <a:cxn ang="0">
                    <a:pos x="760" y="555"/>
                  </a:cxn>
                  <a:cxn ang="0">
                    <a:pos x="451" y="221"/>
                  </a:cxn>
                  <a:cxn ang="0">
                    <a:pos x="42" y="21"/>
                  </a:cxn>
                </a:cxnLst>
                <a:rect l="0" t="0" r="r" b="b"/>
                <a:pathLst>
                  <a:path w="802" h="818">
                    <a:moveTo>
                      <a:pt x="42" y="21"/>
                    </a:moveTo>
                    <a:cubicBezTo>
                      <a:pt x="0" y="42"/>
                      <a:pt x="138" y="236"/>
                      <a:pt x="201" y="346"/>
                    </a:cubicBezTo>
                    <a:cubicBezTo>
                      <a:pt x="264" y="456"/>
                      <a:pt x="335" y="605"/>
                      <a:pt x="418" y="680"/>
                    </a:cubicBezTo>
                    <a:cubicBezTo>
                      <a:pt x="501" y="755"/>
                      <a:pt x="645" y="818"/>
                      <a:pt x="702" y="797"/>
                    </a:cubicBezTo>
                    <a:cubicBezTo>
                      <a:pt x="759" y="776"/>
                      <a:pt x="802" y="651"/>
                      <a:pt x="760" y="555"/>
                    </a:cubicBezTo>
                    <a:cubicBezTo>
                      <a:pt x="718" y="459"/>
                      <a:pt x="566" y="316"/>
                      <a:pt x="451" y="221"/>
                    </a:cubicBezTo>
                    <a:cubicBezTo>
                      <a:pt x="336" y="126"/>
                      <a:pt x="84" y="0"/>
                      <a:pt x="42" y="2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7" name="Freeform 7"/>
              <p:cNvSpPr>
                <a:spLocks/>
              </p:cNvSpPr>
              <p:nvPr/>
            </p:nvSpPr>
            <p:spPr bwMode="auto">
              <a:xfrm>
                <a:off x="2352" y="2155"/>
                <a:ext cx="318" cy="1166"/>
              </a:xfrm>
              <a:custGeom>
                <a:avLst/>
                <a:gdLst/>
                <a:ahLst/>
                <a:cxnLst>
                  <a:cxn ang="0">
                    <a:pos x="236" y="107"/>
                  </a:cxn>
                  <a:cxn ang="0">
                    <a:pos x="27" y="800"/>
                  </a:cxn>
                  <a:cxn ang="0">
                    <a:pos x="77" y="1101"/>
                  </a:cxn>
                  <a:cxn ang="0">
                    <a:pos x="286" y="1009"/>
                  </a:cxn>
                  <a:cxn ang="0">
                    <a:pos x="269" y="157"/>
                  </a:cxn>
                  <a:cxn ang="0">
                    <a:pos x="236" y="107"/>
                  </a:cxn>
                </a:cxnLst>
                <a:rect l="0" t="0" r="r" b="b"/>
                <a:pathLst>
                  <a:path w="318" h="1166">
                    <a:moveTo>
                      <a:pt x="236" y="107"/>
                    </a:moveTo>
                    <a:cubicBezTo>
                      <a:pt x="196" y="214"/>
                      <a:pt x="54" y="634"/>
                      <a:pt x="27" y="800"/>
                    </a:cubicBezTo>
                    <a:cubicBezTo>
                      <a:pt x="0" y="966"/>
                      <a:pt x="34" y="1066"/>
                      <a:pt x="77" y="1101"/>
                    </a:cubicBezTo>
                    <a:cubicBezTo>
                      <a:pt x="120" y="1136"/>
                      <a:pt x="254" y="1166"/>
                      <a:pt x="286" y="1009"/>
                    </a:cubicBezTo>
                    <a:cubicBezTo>
                      <a:pt x="318" y="852"/>
                      <a:pt x="273" y="307"/>
                      <a:pt x="269" y="157"/>
                    </a:cubicBezTo>
                    <a:cubicBezTo>
                      <a:pt x="265" y="7"/>
                      <a:pt x="276" y="0"/>
                      <a:pt x="236" y="107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8" name="Freeform 8"/>
              <p:cNvSpPr>
                <a:spLocks/>
              </p:cNvSpPr>
              <p:nvPr/>
            </p:nvSpPr>
            <p:spPr bwMode="auto">
              <a:xfrm>
                <a:off x="1695" y="2271"/>
                <a:ext cx="901" cy="1879"/>
              </a:xfrm>
              <a:custGeom>
                <a:avLst/>
                <a:gdLst/>
                <a:ahLst/>
                <a:cxnLst>
                  <a:cxn ang="0">
                    <a:pos x="901" y="0"/>
                  </a:cxn>
                  <a:cxn ang="0">
                    <a:pos x="576" y="343"/>
                  </a:cxn>
                  <a:cxn ang="0">
                    <a:pos x="250" y="785"/>
                  </a:cxn>
                  <a:cxn ang="0">
                    <a:pos x="66" y="1319"/>
                  </a:cxn>
                  <a:cxn ang="0">
                    <a:pos x="0" y="1879"/>
                  </a:cxn>
                </a:cxnLst>
                <a:rect l="0" t="0" r="r" b="b"/>
                <a:pathLst>
                  <a:path w="901" h="1879">
                    <a:moveTo>
                      <a:pt x="901" y="0"/>
                    </a:moveTo>
                    <a:cubicBezTo>
                      <a:pt x="793" y="106"/>
                      <a:pt x="685" y="212"/>
                      <a:pt x="576" y="343"/>
                    </a:cubicBezTo>
                    <a:cubicBezTo>
                      <a:pt x="467" y="474"/>
                      <a:pt x="335" y="622"/>
                      <a:pt x="250" y="785"/>
                    </a:cubicBezTo>
                    <a:cubicBezTo>
                      <a:pt x="165" y="948"/>
                      <a:pt x="108" y="1137"/>
                      <a:pt x="66" y="1319"/>
                    </a:cubicBezTo>
                    <a:cubicBezTo>
                      <a:pt x="24" y="1501"/>
                      <a:pt x="12" y="1690"/>
                      <a:pt x="0" y="1879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9" name="Freeform 9"/>
              <p:cNvSpPr>
                <a:spLocks/>
              </p:cNvSpPr>
              <p:nvPr/>
            </p:nvSpPr>
            <p:spPr bwMode="auto">
              <a:xfrm>
                <a:off x="1698" y="3738"/>
                <a:ext cx="836" cy="381"/>
              </a:xfrm>
              <a:custGeom>
                <a:avLst/>
                <a:gdLst/>
                <a:ahLst/>
                <a:cxnLst>
                  <a:cxn ang="0">
                    <a:pos x="5" y="344"/>
                  </a:cxn>
                  <a:cxn ang="0">
                    <a:pos x="289" y="94"/>
                  </a:cxn>
                  <a:cxn ang="0">
                    <a:pos x="698" y="10"/>
                  </a:cxn>
                  <a:cxn ang="0">
                    <a:pos x="773" y="152"/>
                  </a:cxn>
                  <a:cxn ang="0">
                    <a:pos x="322" y="319"/>
                  </a:cxn>
                  <a:cxn ang="0">
                    <a:pos x="5" y="344"/>
                  </a:cxn>
                </a:cxnLst>
                <a:rect l="0" t="0" r="r" b="b"/>
                <a:pathLst>
                  <a:path w="836" h="381">
                    <a:moveTo>
                      <a:pt x="5" y="344"/>
                    </a:moveTo>
                    <a:cubicBezTo>
                      <a:pt x="0" y="307"/>
                      <a:pt x="174" y="150"/>
                      <a:pt x="289" y="94"/>
                    </a:cubicBezTo>
                    <a:cubicBezTo>
                      <a:pt x="404" y="38"/>
                      <a:pt x="617" y="0"/>
                      <a:pt x="698" y="10"/>
                    </a:cubicBezTo>
                    <a:cubicBezTo>
                      <a:pt x="779" y="20"/>
                      <a:pt x="836" y="101"/>
                      <a:pt x="773" y="152"/>
                    </a:cubicBezTo>
                    <a:cubicBezTo>
                      <a:pt x="710" y="203"/>
                      <a:pt x="447" y="283"/>
                      <a:pt x="322" y="319"/>
                    </a:cubicBezTo>
                    <a:cubicBezTo>
                      <a:pt x="197" y="355"/>
                      <a:pt x="10" y="381"/>
                      <a:pt x="5" y="344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" name="Freeform 10"/>
              <p:cNvSpPr>
                <a:spLocks/>
              </p:cNvSpPr>
              <p:nvPr/>
            </p:nvSpPr>
            <p:spPr bwMode="auto">
              <a:xfrm>
                <a:off x="531" y="3302"/>
                <a:ext cx="1194" cy="820"/>
              </a:xfrm>
              <a:custGeom>
                <a:avLst/>
                <a:gdLst/>
                <a:ahLst/>
                <a:cxnLst>
                  <a:cxn ang="0">
                    <a:pos x="1180" y="780"/>
                  </a:cxn>
                  <a:cxn ang="0">
                    <a:pos x="1005" y="513"/>
                  </a:cxn>
                  <a:cxn ang="0">
                    <a:pos x="396" y="79"/>
                  </a:cxn>
                  <a:cxn ang="0">
                    <a:pos x="3" y="71"/>
                  </a:cxn>
                  <a:cxn ang="0">
                    <a:pos x="379" y="505"/>
                  </a:cxn>
                  <a:cxn ang="0">
                    <a:pos x="922" y="755"/>
                  </a:cxn>
                  <a:cxn ang="0">
                    <a:pos x="1180" y="780"/>
                  </a:cxn>
                </a:cxnLst>
                <a:rect l="0" t="0" r="r" b="b"/>
                <a:pathLst>
                  <a:path w="1194" h="820">
                    <a:moveTo>
                      <a:pt x="1180" y="780"/>
                    </a:moveTo>
                    <a:cubicBezTo>
                      <a:pt x="1194" y="740"/>
                      <a:pt x="1136" y="630"/>
                      <a:pt x="1005" y="513"/>
                    </a:cubicBezTo>
                    <a:cubicBezTo>
                      <a:pt x="874" y="396"/>
                      <a:pt x="563" y="153"/>
                      <a:pt x="396" y="79"/>
                    </a:cubicBezTo>
                    <a:cubicBezTo>
                      <a:pt x="229" y="5"/>
                      <a:pt x="6" y="0"/>
                      <a:pt x="3" y="71"/>
                    </a:cubicBezTo>
                    <a:cubicBezTo>
                      <a:pt x="0" y="142"/>
                      <a:pt x="226" y="391"/>
                      <a:pt x="379" y="505"/>
                    </a:cubicBezTo>
                    <a:cubicBezTo>
                      <a:pt x="532" y="619"/>
                      <a:pt x="790" y="709"/>
                      <a:pt x="922" y="755"/>
                    </a:cubicBezTo>
                    <a:cubicBezTo>
                      <a:pt x="1054" y="801"/>
                      <a:pt x="1166" y="820"/>
                      <a:pt x="1180" y="780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1" name="Freeform 11"/>
              <p:cNvSpPr>
                <a:spLocks/>
              </p:cNvSpPr>
              <p:nvPr/>
            </p:nvSpPr>
            <p:spPr bwMode="auto">
              <a:xfrm>
                <a:off x="2485" y="2030"/>
                <a:ext cx="276" cy="273"/>
              </a:xfrm>
              <a:custGeom>
                <a:avLst/>
                <a:gdLst/>
                <a:ahLst/>
                <a:cxnLst>
                  <a:cxn ang="0">
                    <a:pos x="103" y="24"/>
                  </a:cxn>
                  <a:cxn ang="0">
                    <a:pos x="270" y="232"/>
                  </a:cxn>
                  <a:cxn ang="0">
                    <a:pos x="69" y="249"/>
                  </a:cxn>
                  <a:cxn ang="0">
                    <a:pos x="3" y="90"/>
                  </a:cxn>
                  <a:cxn ang="0">
                    <a:pos x="103" y="24"/>
                  </a:cxn>
                </a:cxnLst>
                <a:rect l="0" t="0" r="r" b="b"/>
                <a:pathLst>
                  <a:path w="276" h="273">
                    <a:moveTo>
                      <a:pt x="103" y="24"/>
                    </a:moveTo>
                    <a:cubicBezTo>
                      <a:pt x="148" y="48"/>
                      <a:pt x="276" y="195"/>
                      <a:pt x="270" y="232"/>
                    </a:cubicBezTo>
                    <a:cubicBezTo>
                      <a:pt x="264" y="269"/>
                      <a:pt x="114" y="273"/>
                      <a:pt x="69" y="249"/>
                    </a:cubicBezTo>
                    <a:cubicBezTo>
                      <a:pt x="24" y="225"/>
                      <a:pt x="0" y="126"/>
                      <a:pt x="3" y="90"/>
                    </a:cubicBezTo>
                    <a:cubicBezTo>
                      <a:pt x="6" y="54"/>
                      <a:pt x="58" y="0"/>
                      <a:pt x="103" y="24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33" name="Freeform 13"/>
            <p:cNvSpPr>
              <a:spLocks/>
            </p:cNvSpPr>
            <p:nvPr/>
          </p:nvSpPr>
          <p:spPr bwMode="auto">
            <a:xfrm>
              <a:off x="14288" y="3556000"/>
              <a:ext cx="8861425" cy="298450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229" y="30"/>
                </a:cxn>
                <a:cxn ang="0">
                  <a:pos x="644" y="86"/>
                </a:cxn>
                <a:cxn ang="0">
                  <a:pos x="1103" y="76"/>
                </a:cxn>
                <a:cxn ang="0">
                  <a:pos x="1564" y="67"/>
                </a:cxn>
                <a:cxn ang="0">
                  <a:pos x="1830" y="104"/>
                </a:cxn>
                <a:cxn ang="0">
                  <a:pos x="2318" y="72"/>
                </a:cxn>
                <a:cxn ang="0">
                  <a:pos x="2787" y="2"/>
                </a:cxn>
                <a:cxn ang="0">
                  <a:pos x="3174" y="86"/>
                </a:cxn>
                <a:cxn ang="0">
                  <a:pos x="3578" y="104"/>
                </a:cxn>
                <a:cxn ang="0">
                  <a:pos x="3716" y="81"/>
                </a:cxn>
                <a:cxn ang="0">
                  <a:pos x="4056" y="90"/>
                </a:cxn>
                <a:cxn ang="0">
                  <a:pos x="4461" y="58"/>
                </a:cxn>
                <a:cxn ang="0">
                  <a:pos x="4746" y="76"/>
                </a:cxn>
                <a:cxn ang="0">
                  <a:pos x="5051" y="39"/>
                </a:cxn>
                <a:cxn ang="0">
                  <a:pos x="5235" y="122"/>
                </a:cxn>
                <a:cxn ang="0">
                  <a:pos x="5391" y="178"/>
                </a:cxn>
                <a:cxn ang="0">
                  <a:pos x="5582" y="64"/>
                </a:cxn>
              </a:cxnLst>
              <a:rect l="0" t="0" r="r" b="b"/>
              <a:pathLst>
                <a:path w="5582" h="188">
                  <a:moveTo>
                    <a:pt x="0" y="67"/>
                  </a:moveTo>
                  <a:cubicBezTo>
                    <a:pt x="61" y="47"/>
                    <a:pt x="122" y="27"/>
                    <a:pt x="229" y="30"/>
                  </a:cubicBezTo>
                  <a:cubicBezTo>
                    <a:pt x="336" y="34"/>
                    <a:pt x="498" y="78"/>
                    <a:pt x="644" y="86"/>
                  </a:cubicBezTo>
                  <a:cubicBezTo>
                    <a:pt x="789" y="93"/>
                    <a:pt x="950" y="79"/>
                    <a:pt x="1103" y="76"/>
                  </a:cubicBezTo>
                  <a:cubicBezTo>
                    <a:pt x="1256" y="73"/>
                    <a:pt x="1443" y="62"/>
                    <a:pt x="1564" y="67"/>
                  </a:cubicBezTo>
                  <a:cubicBezTo>
                    <a:pt x="1685" y="71"/>
                    <a:pt x="1705" y="103"/>
                    <a:pt x="1830" y="104"/>
                  </a:cubicBezTo>
                  <a:cubicBezTo>
                    <a:pt x="1956" y="105"/>
                    <a:pt x="2158" y="89"/>
                    <a:pt x="2318" y="72"/>
                  </a:cubicBezTo>
                  <a:cubicBezTo>
                    <a:pt x="2477" y="55"/>
                    <a:pt x="2645" y="0"/>
                    <a:pt x="2787" y="2"/>
                  </a:cubicBezTo>
                  <a:cubicBezTo>
                    <a:pt x="2929" y="4"/>
                    <a:pt x="3042" y="68"/>
                    <a:pt x="3174" y="86"/>
                  </a:cubicBezTo>
                  <a:cubicBezTo>
                    <a:pt x="3306" y="103"/>
                    <a:pt x="3488" y="105"/>
                    <a:pt x="3578" y="104"/>
                  </a:cubicBezTo>
                  <a:cubicBezTo>
                    <a:pt x="3669" y="103"/>
                    <a:pt x="3637" y="83"/>
                    <a:pt x="3716" y="81"/>
                  </a:cubicBezTo>
                  <a:cubicBezTo>
                    <a:pt x="3795" y="78"/>
                    <a:pt x="3932" y="94"/>
                    <a:pt x="4056" y="90"/>
                  </a:cubicBezTo>
                  <a:cubicBezTo>
                    <a:pt x="4181" y="86"/>
                    <a:pt x="4346" y="60"/>
                    <a:pt x="4461" y="58"/>
                  </a:cubicBezTo>
                  <a:cubicBezTo>
                    <a:pt x="4576" y="56"/>
                    <a:pt x="4648" y="79"/>
                    <a:pt x="4746" y="76"/>
                  </a:cubicBezTo>
                  <a:cubicBezTo>
                    <a:pt x="4844" y="73"/>
                    <a:pt x="4969" y="31"/>
                    <a:pt x="5051" y="39"/>
                  </a:cubicBezTo>
                  <a:cubicBezTo>
                    <a:pt x="5132" y="47"/>
                    <a:pt x="5178" y="99"/>
                    <a:pt x="5235" y="122"/>
                  </a:cubicBezTo>
                  <a:cubicBezTo>
                    <a:pt x="5291" y="145"/>
                    <a:pt x="5333" y="188"/>
                    <a:pt x="5391" y="178"/>
                  </a:cubicBezTo>
                  <a:cubicBezTo>
                    <a:pt x="5449" y="168"/>
                    <a:pt x="5542" y="88"/>
                    <a:pt x="5582" y="64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65" name="Rectangle 4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9992B6A-DBF2-4CDC-A088-BF2A58A88CDF}" type="datetime1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167" name="Rectangle 4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168" name="Freeform 48"/>
          <p:cNvSpPr>
            <a:spLocks/>
          </p:cNvSpPr>
          <p:nvPr/>
        </p:nvSpPr>
        <p:spPr bwMode="auto">
          <a:xfrm>
            <a:off x="3059113" y="5576888"/>
            <a:ext cx="5689600" cy="169862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273" y="8"/>
              </a:cxn>
              <a:cxn ang="0">
                <a:pos x="817" y="53"/>
              </a:cxn>
              <a:cxn ang="0">
                <a:pos x="1407" y="8"/>
              </a:cxn>
              <a:cxn ang="0">
                <a:pos x="1906" y="99"/>
              </a:cxn>
              <a:cxn ang="0">
                <a:pos x="2359" y="53"/>
              </a:cxn>
              <a:cxn ang="0">
                <a:pos x="2586" y="53"/>
              </a:cxn>
              <a:cxn ang="0">
                <a:pos x="2858" y="53"/>
              </a:cxn>
              <a:cxn ang="0">
                <a:pos x="3085" y="99"/>
              </a:cxn>
              <a:cxn ang="0">
                <a:pos x="3312" y="99"/>
              </a:cxn>
              <a:cxn ang="0">
                <a:pos x="3448" y="53"/>
              </a:cxn>
              <a:cxn ang="0">
                <a:pos x="3584" y="53"/>
              </a:cxn>
            </a:cxnLst>
            <a:rect l="0" t="0" r="r" b="b"/>
            <a:pathLst>
              <a:path w="3584" h="107">
                <a:moveTo>
                  <a:pt x="0" y="53"/>
                </a:moveTo>
                <a:cubicBezTo>
                  <a:pt x="68" y="30"/>
                  <a:pt x="137" y="8"/>
                  <a:pt x="273" y="8"/>
                </a:cubicBezTo>
                <a:cubicBezTo>
                  <a:pt x="409" y="8"/>
                  <a:pt x="628" y="53"/>
                  <a:pt x="817" y="53"/>
                </a:cubicBezTo>
                <a:cubicBezTo>
                  <a:pt x="1006" y="53"/>
                  <a:pt x="1226" y="0"/>
                  <a:pt x="1407" y="8"/>
                </a:cubicBezTo>
                <a:cubicBezTo>
                  <a:pt x="1588" y="16"/>
                  <a:pt x="1747" y="92"/>
                  <a:pt x="1906" y="99"/>
                </a:cubicBezTo>
                <a:cubicBezTo>
                  <a:pt x="2065" y="106"/>
                  <a:pt x="2246" y="61"/>
                  <a:pt x="2359" y="53"/>
                </a:cubicBezTo>
                <a:cubicBezTo>
                  <a:pt x="2472" y="45"/>
                  <a:pt x="2503" y="53"/>
                  <a:pt x="2586" y="53"/>
                </a:cubicBezTo>
                <a:cubicBezTo>
                  <a:pt x="2669" y="53"/>
                  <a:pt x="2775" y="45"/>
                  <a:pt x="2858" y="53"/>
                </a:cubicBezTo>
                <a:cubicBezTo>
                  <a:pt x="2941" y="61"/>
                  <a:pt x="3009" y="91"/>
                  <a:pt x="3085" y="99"/>
                </a:cubicBezTo>
                <a:cubicBezTo>
                  <a:pt x="3161" y="107"/>
                  <a:pt x="3252" y="107"/>
                  <a:pt x="3312" y="99"/>
                </a:cubicBezTo>
                <a:cubicBezTo>
                  <a:pt x="3372" y="91"/>
                  <a:pt x="3403" y="61"/>
                  <a:pt x="3448" y="53"/>
                </a:cubicBezTo>
                <a:cubicBezTo>
                  <a:pt x="3493" y="45"/>
                  <a:pt x="3538" y="49"/>
                  <a:pt x="3584" y="53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7869114" y="4545622"/>
            <a:ext cx="735135" cy="1188427"/>
            <a:chOff x="4933" y="2816"/>
            <a:chExt cx="487" cy="796"/>
          </a:xfrm>
        </p:grpSpPr>
        <p:grpSp>
          <p:nvGrpSpPr>
            <p:cNvPr id="4" name="Group 14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5135" name="Freeform 15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3" name="Freeform 23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7" name="Freeform 27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8" name="Freeform 28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9" name="Freeform 29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0" name="Freeform 30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1" name="Freeform 31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2" name="Freeform 32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3" name="Freeform 33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4" name="Freeform 34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35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5156" name="Freeform 36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7" name="Freeform 37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58" name="Freeform 38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9" name="Freeform 39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0" name="Freeform 40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2" name="Freeform 42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70" name="Freeform 50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 userDrawn="1"/>
        </p:nvGrpSpPr>
        <p:grpSpPr>
          <a:xfrm>
            <a:off x="0" y="4111584"/>
            <a:ext cx="8861425" cy="2471354"/>
            <a:chOff x="0" y="3915636"/>
            <a:chExt cx="8861425" cy="2471354"/>
          </a:xfrm>
        </p:grpSpPr>
        <p:grpSp>
          <p:nvGrpSpPr>
            <p:cNvPr id="48" name="群組 47"/>
            <p:cNvGrpSpPr/>
            <p:nvPr userDrawn="1"/>
          </p:nvGrpSpPr>
          <p:grpSpPr>
            <a:xfrm>
              <a:off x="0" y="4774578"/>
              <a:ext cx="8861425" cy="1612412"/>
              <a:chOff x="14288" y="2242038"/>
              <a:chExt cx="8861425" cy="1612412"/>
            </a:xfrm>
          </p:grpSpPr>
          <p:grpSp>
            <p:nvGrpSpPr>
              <p:cNvPr id="2" name="Group 2"/>
              <p:cNvGrpSpPr>
                <a:grpSpLocks/>
              </p:cNvGrpSpPr>
              <p:nvPr/>
            </p:nvGrpSpPr>
            <p:grpSpPr bwMode="auto">
              <a:xfrm>
                <a:off x="246185" y="2242038"/>
                <a:ext cx="1344490" cy="1425087"/>
                <a:chOff x="531" y="941"/>
                <a:chExt cx="3268" cy="3209"/>
              </a:xfrm>
            </p:grpSpPr>
            <p:sp>
              <p:nvSpPr>
                <p:cNvPr id="5123" name="Freeform 3"/>
                <p:cNvSpPr>
                  <a:spLocks/>
                </p:cNvSpPr>
                <p:nvPr/>
              </p:nvSpPr>
              <p:spPr bwMode="auto">
                <a:xfrm>
                  <a:off x="2612" y="1585"/>
                  <a:ext cx="1187" cy="626"/>
                </a:xfrm>
                <a:custGeom>
                  <a:avLst/>
                  <a:gdLst/>
                  <a:ahLst/>
                  <a:cxnLst>
                    <a:cxn ang="0">
                      <a:pos x="18" y="544"/>
                    </a:cxn>
                    <a:cxn ang="0">
                      <a:pos x="652" y="68"/>
                    </a:cxn>
                    <a:cxn ang="0">
                      <a:pos x="1103" y="135"/>
                    </a:cxn>
                    <a:cxn ang="0">
                      <a:pos x="1094" y="410"/>
                    </a:cxn>
                    <a:cxn ang="0">
                      <a:pos x="543" y="560"/>
                    </a:cxn>
                    <a:cxn ang="0">
                      <a:pos x="18" y="544"/>
                    </a:cxn>
                  </a:cxnLst>
                  <a:rect l="0" t="0" r="r" b="b"/>
                  <a:pathLst>
                    <a:path w="1187" h="626">
                      <a:moveTo>
                        <a:pt x="18" y="544"/>
                      </a:moveTo>
                      <a:cubicBezTo>
                        <a:pt x="36" y="462"/>
                        <a:pt x="471" y="136"/>
                        <a:pt x="652" y="68"/>
                      </a:cubicBezTo>
                      <a:cubicBezTo>
                        <a:pt x="833" y="0"/>
                        <a:pt x="1029" y="78"/>
                        <a:pt x="1103" y="135"/>
                      </a:cubicBezTo>
                      <a:cubicBezTo>
                        <a:pt x="1177" y="192"/>
                        <a:pt x="1187" y="339"/>
                        <a:pt x="1094" y="410"/>
                      </a:cubicBezTo>
                      <a:cubicBezTo>
                        <a:pt x="1001" y="481"/>
                        <a:pt x="725" y="535"/>
                        <a:pt x="543" y="560"/>
                      </a:cubicBezTo>
                      <a:cubicBezTo>
                        <a:pt x="361" y="585"/>
                        <a:pt x="0" y="626"/>
                        <a:pt x="18" y="544"/>
                      </a:cubicBezTo>
                      <a:close/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4" name="Freeform 4"/>
                <p:cNvSpPr>
                  <a:spLocks/>
                </p:cNvSpPr>
                <p:nvPr/>
              </p:nvSpPr>
              <p:spPr bwMode="auto">
                <a:xfrm>
                  <a:off x="2099" y="941"/>
                  <a:ext cx="598" cy="1208"/>
                </a:xfrm>
                <a:custGeom>
                  <a:avLst/>
                  <a:gdLst/>
                  <a:ahLst/>
                  <a:cxnLst>
                    <a:cxn ang="0">
                      <a:pos x="556" y="1096"/>
                    </a:cxn>
                    <a:cxn ang="0">
                      <a:pos x="581" y="737"/>
                    </a:cxn>
                    <a:cxn ang="0">
                      <a:pos x="456" y="177"/>
                    </a:cxn>
                    <a:cxn ang="0">
                      <a:pos x="63" y="61"/>
                    </a:cxn>
                    <a:cxn ang="0">
                      <a:pos x="80" y="545"/>
                    </a:cxn>
                    <a:cxn ang="0">
                      <a:pos x="347" y="1071"/>
                    </a:cxn>
                    <a:cxn ang="0">
                      <a:pos x="506" y="1204"/>
                    </a:cxn>
                    <a:cxn ang="0">
                      <a:pos x="556" y="1096"/>
                    </a:cxn>
                  </a:cxnLst>
                  <a:rect l="0" t="0" r="r" b="b"/>
                  <a:pathLst>
                    <a:path w="598" h="1208">
                      <a:moveTo>
                        <a:pt x="556" y="1096"/>
                      </a:moveTo>
                      <a:cubicBezTo>
                        <a:pt x="568" y="1018"/>
                        <a:pt x="598" y="890"/>
                        <a:pt x="581" y="737"/>
                      </a:cubicBezTo>
                      <a:cubicBezTo>
                        <a:pt x="564" y="584"/>
                        <a:pt x="542" y="290"/>
                        <a:pt x="456" y="177"/>
                      </a:cubicBezTo>
                      <a:cubicBezTo>
                        <a:pt x="370" y="64"/>
                        <a:pt x="126" y="0"/>
                        <a:pt x="63" y="61"/>
                      </a:cubicBezTo>
                      <a:cubicBezTo>
                        <a:pt x="0" y="122"/>
                        <a:pt x="33" y="377"/>
                        <a:pt x="80" y="545"/>
                      </a:cubicBezTo>
                      <a:cubicBezTo>
                        <a:pt x="127" y="713"/>
                        <a:pt x="276" y="961"/>
                        <a:pt x="347" y="1071"/>
                      </a:cubicBezTo>
                      <a:cubicBezTo>
                        <a:pt x="418" y="1181"/>
                        <a:pt x="473" y="1200"/>
                        <a:pt x="506" y="1204"/>
                      </a:cubicBezTo>
                      <a:cubicBezTo>
                        <a:pt x="539" y="1208"/>
                        <a:pt x="544" y="1174"/>
                        <a:pt x="556" y="1096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5" name="Freeform 5"/>
                <p:cNvSpPr>
                  <a:spLocks/>
                </p:cNvSpPr>
                <p:nvPr/>
              </p:nvSpPr>
              <p:spPr bwMode="auto">
                <a:xfrm>
                  <a:off x="1481" y="2116"/>
                  <a:ext cx="1144" cy="472"/>
                </a:xfrm>
                <a:custGeom>
                  <a:avLst/>
                  <a:gdLst/>
                  <a:ahLst/>
                  <a:cxnLst>
                    <a:cxn ang="0">
                      <a:pos x="1132" y="21"/>
                    </a:cxn>
                    <a:cxn ang="0">
                      <a:pos x="1031" y="171"/>
                    </a:cxn>
                    <a:cxn ang="0">
                      <a:pos x="497" y="422"/>
                    </a:cxn>
                    <a:cxn ang="0">
                      <a:pos x="130" y="447"/>
                    </a:cxn>
                    <a:cxn ang="0">
                      <a:pos x="30" y="272"/>
                    </a:cxn>
                    <a:cxn ang="0">
                      <a:pos x="88" y="113"/>
                    </a:cxn>
                    <a:cxn ang="0">
                      <a:pos x="556" y="30"/>
                    </a:cxn>
                    <a:cxn ang="0">
                      <a:pos x="956" y="46"/>
                    </a:cxn>
                    <a:cxn ang="0">
                      <a:pos x="1132" y="21"/>
                    </a:cxn>
                  </a:cxnLst>
                  <a:rect l="0" t="0" r="r" b="b"/>
                  <a:pathLst>
                    <a:path w="1144" h="472">
                      <a:moveTo>
                        <a:pt x="1132" y="21"/>
                      </a:moveTo>
                      <a:cubicBezTo>
                        <a:pt x="1144" y="42"/>
                        <a:pt x="1137" y="104"/>
                        <a:pt x="1031" y="171"/>
                      </a:cubicBezTo>
                      <a:cubicBezTo>
                        <a:pt x="925" y="238"/>
                        <a:pt x="647" y="376"/>
                        <a:pt x="497" y="422"/>
                      </a:cubicBezTo>
                      <a:cubicBezTo>
                        <a:pt x="347" y="468"/>
                        <a:pt x="208" y="472"/>
                        <a:pt x="130" y="447"/>
                      </a:cubicBezTo>
                      <a:cubicBezTo>
                        <a:pt x="52" y="422"/>
                        <a:pt x="37" y="328"/>
                        <a:pt x="30" y="272"/>
                      </a:cubicBezTo>
                      <a:cubicBezTo>
                        <a:pt x="23" y="216"/>
                        <a:pt x="0" y="153"/>
                        <a:pt x="88" y="113"/>
                      </a:cubicBezTo>
                      <a:cubicBezTo>
                        <a:pt x="176" y="73"/>
                        <a:pt x="411" y="41"/>
                        <a:pt x="556" y="30"/>
                      </a:cubicBezTo>
                      <a:cubicBezTo>
                        <a:pt x="701" y="19"/>
                        <a:pt x="864" y="45"/>
                        <a:pt x="956" y="46"/>
                      </a:cubicBezTo>
                      <a:cubicBezTo>
                        <a:pt x="1048" y="47"/>
                        <a:pt x="1120" y="0"/>
                        <a:pt x="1132" y="21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6" name="Freeform 6"/>
                <p:cNvSpPr>
                  <a:spLocks/>
                </p:cNvSpPr>
                <p:nvPr/>
              </p:nvSpPr>
              <p:spPr bwMode="auto">
                <a:xfrm>
                  <a:off x="2597" y="2177"/>
                  <a:ext cx="802" cy="818"/>
                </a:xfrm>
                <a:custGeom>
                  <a:avLst/>
                  <a:gdLst/>
                  <a:ahLst/>
                  <a:cxnLst>
                    <a:cxn ang="0">
                      <a:pos x="42" y="21"/>
                    </a:cxn>
                    <a:cxn ang="0">
                      <a:pos x="201" y="346"/>
                    </a:cxn>
                    <a:cxn ang="0">
                      <a:pos x="418" y="680"/>
                    </a:cxn>
                    <a:cxn ang="0">
                      <a:pos x="702" y="797"/>
                    </a:cxn>
                    <a:cxn ang="0">
                      <a:pos x="760" y="555"/>
                    </a:cxn>
                    <a:cxn ang="0">
                      <a:pos x="451" y="221"/>
                    </a:cxn>
                    <a:cxn ang="0">
                      <a:pos x="42" y="21"/>
                    </a:cxn>
                  </a:cxnLst>
                  <a:rect l="0" t="0" r="r" b="b"/>
                  <a:pathLst>
                    <a:path w="802" h="818">
                      <a:moveTo>
                        <a:pt x="42" y="21"/>
                      </a:moveTo>
                      <a:cubicBezTo>
                        <a:pt x="0" y="42"/>
                        <a:pt x="138" y="236"/>
                        <a:pt x="201" y="346"/>
                      </a:cubicBezTo>
                      <a:cubicBezTo>
                        <a:pt x="264" y="456"/>
                        <a:pt x="335" y="605"/>
                        <a:pt x="418" y="680"/>
                      </a:cubicBezTo>
                      <a:cubicBezTo>
                        <a:pt x="501" y="755"/>
                        <a:pt x="645" y="818"/>
                        <a:pt x="702" y="797"/>
                      </a:cubicBezTo>
                      <a:cubicBezTo>
                        <a:pt x="759" y="776"/>
                        <a:pt x="802" y="651"/>
                        <a:pt x="760" y="555"/>
                      </a:cubicBezTo>
                      <a:cubicBezTo>
                        <a:pt x="718" y="459"/>
                        <a:pt x="566" y="316"/>
                        <a:pt x="451" y="221"/>
                      </a:cubicBezTo>
                      <a:cubicBezTo>
                        <a:pt x="336" y="126"/>
                        <a:pt x="84" y="0"/>
                        <a:pt x="42" y="21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7" name="Freeform 7"/>
                <p:cNvSpPr>
                  <a:spLocks/>
                </p:cNvSpPr>
                <p:nvPr/>
              </p:nvSpPr>
              <p:spPr bwMode="auto">
                <a:xfrm>
                  <a:off x="2352" y="2155"/>
                  <a:ext cx="318" cy="1166"/>
                </a:xfrm>
                <a:custGeom>
                  <a:avLst/>
                  <a:gdLst/>
                  <a:ahLst/>
                  <a:cxnLst>
                    <a:cxn ang="0">
                      <a:pos x="236" y="107"/>
                    </a:cxn>
                    <a:cxn ang="0">
                      <a:pos x="27" y="800"/>
                    </a:cxn>
                    <a:cxn ang="0">
                      <a:pos x="77" y="1101"/>
                    </a:cxn>
                    <a:cxn ang="0">
                      <a:pos x="286" y="1009"/>
                    </a:cxn>
                    <a:cxn ang="0">
                      <a:pos x="269" y="157"/>
                    </a:cxn>
                    <a:cxn ang="0">
                      <a:pos x="236" y="107"/>
                    </a:cxn>
                  </a:cxnLst>
                  <a:rect l="0" t="0" r="r" b="b"/>
                  <a:pathLst>
                    <a:path w="318" h="1166">
                      <a:moveTo>
                        <a:pt x="236" y="107"/>
                      </a:moveTo>
                      <a:cubicBezTo>
                        <a:pt x="196" y="214"/>
                        <a:pt x="54" y="634"/>
                        <a:pt x="27" y="800"/>
                      </a:cubicBezTo>
                      <a:cubicBezTo>
                        <a:pt x="0" y="966"/>
                        <a:pt x="34" y="1066"/>
                        <a:pt x="77" y="1101"/>
                      </a:cubicBezTo>
                      <a:cubicBezTo>
                        <a:pt x="120" y="1136"/>
                        <a:pt x="254" y="1166"/>
                        <a:pt x="286" y="1009"/>
                      </a:cubicBezTo>
                      <a:cubicBezTo>
                        <a:pt x="318" y="852"/>
                        <a:pt x="273" y="307"/>
                        <a:pt x="269" y="157"/>
                      </a:cubicBezTo>
                      <a:cubicBezTo>
                        <a:pt x="265" y="7"/>
                        <a:pt x="276" y="0"/>
                        <a:pt x="236" y="107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8" name="Freeform 8"/>
                <p:cNvSpPr>
                  <a:spLocks/>
                </p:cNvSpPr>
                <p:nvPr/>
              </p:nvSpPr>
              <p:spPr bwMode="auto">
                <a:xfrm>
                  <a:off x="1695" y="2271"/>
                  <a:ext cx="901" cy="1879"/>
                </a:xfrm>
                <a:custGeom>
                  <a:avLst/>
                  <a:gdLst/>
                  <a:ahLst/>
                  <a:cxnLst>
                    <a:cxn ang="0">
                      <a:pos x="901" y="0"/>
                    </a:cxn>
                    <a:cxn ang="0">
                      <a:pos x="576" y="343"/>
                    </a:cxn>
                    <a:cxn ang="0">
                      <a:pos x="250" y="785"/>
                    </a:cxn>
                    <a:cxn ang="0">
                      <a:pos x="66" y="1319"/>
                    </a:cxn>
                    <a:cxn ang="0">
                      <a:pos x="0" y="1879"/>
                    </a:cxn>
                  </a:cxnLst>
                  <a:rect l="0" t="0" r="r" b="b"/>
                  <a:pathLst>
                    <a:path w="901" h="1879">
                      <a:moveTo>
                        <a:pt x="901" y="0"/>
                      </a:moveTo>
                      <a:cubicBezTo>
                        <a:pt x="793" y="106"/>
                        <a:pt x="685" y="212"/>
                        <a:pt x="576" y="343"/>
                      </a:cubicBezTo>
                      <a:cubicBezTo>
                        <a:pt x="467" y="474"/>
                        <a:pt x="335" y="622"/>
                        <a:pt x="250" y="785"/>
                      </a:cubicBezTo>
                      <a:cubicBezTo>
                        <a:pt x="165" y="948"/>
                        <a:pt x="108" y="1137"/>
                        <a:pt x="66" y="1319"/>
                      </a:cubicBezTo>
                      <a:cubicBezTo>
                        <a:pt x="24" y="1501"/>
                        <a:pt x="12" y="1690"/>
                        <a:pt x="0" y="1879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9" name="Freeform 9"/>
                <p:cNvSpPr>
                  <a:spLocks/>
                </p:cNvSpPr>
                <p:nvPr/>
              </p:nvSpPr>
              <p:spPr bwMode="auto">
                <a:xfrm>
                  <a:off x="1698" y="3738"/>
                  <a:ext cx="836" cy="381"/>
                </a:xfrm>
                <a:custGeom>
                  <a:avLst/>
                  <a:gdLst/>
                  <a:ahLst/>
                  <a:cxnLst>
                    <a:cxn ang="0">
                      <a:pos x="5" y="344"/>
                    </a:cxn>
                    <a:cxn ang="0">
                      <a:pos x="289" y="94"/>
                    </a:cxn>
                    <a:cxn ang="0">
                      <a:pos x="698" y="10"/>
                    </a:cxn>
                    <a:cxn ang="0">
                      <a:pos x="773" y="152"/>
                    </a:cxn>
                    <a:cxn ang="0">
                      <a:pos x="322" y="319"/>
                    </a:cxn>
                    <a:cxn ang="0">
                      <a:pos x="5" y="344"/>
                    </a:cxn>
                  </a:cxnLst>
                  <a:rect l="0" t="0" r="r" b="b"/>
                  <a:pathLst>
                    <a:path w="836" h="381">
                      <a:moveTo>
                        <a:pt x="5" y="344"/>
                      </a:moveTo>
                      <a:cubicBezTo>
                        <a:pt x="0" y="307"/>
                        <a:pt x="174" y="150"/>
                        <a:pt x="289" y="94"/>
                      </a:cubicBezTo>
                      <a:cubicBezTo>
                        <a:pt x="404" y="38"/>
                        <a:pt x="617" y="0"/>
                        <a:pt x="698" y="10"/>
                      </a:cubicBezTo>
                      <a:cubicBezTo>
                        <a:pt x="779" y="20"/>
                        <a:pt x="836" y="101"/>
                        <a:pt x="773" y="152"/>
                      </a:cubicBezTo>
                      <a:cubicBezTo>
                        <a:pt x="710" y="203"/>
                        <a:pt x="447" y="283"/>
                        <a:pt x="322" y="319"/>
                      </a:cubicBezTo>
                      <a:cubicBezTo>
                        <a:pt x="197" y="355"/>
                        <a:pt x="10" y="381"/>
                        <a:pt x="5" y="344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0" name="Freeform 10"/>
                <p:cNvSpPr>
                  <a:spLocks/>
                </p:cNvSpPr>
                <p:nvPr/>
              </p:nvSpPr>
              <p:spPr bwMode="auto">
                <a:xfrm>
                  <a:off x="531" y="3302"/>
                  <a:ext cx="1194" cy="820"/>
                </a:xfrm>
                <a:custGeom>
                  <a:avLst/>
                  <a:gdLst/>
                  <a:ahLst/>
                  <a:cxnLst>
                    <a:cxn ang="0">
                      <a:pos x="1180" y="780"/>
                    </a:cxn>
                    <a:cxn ang="0">
                      <a:pos x="1005" y="513"/>
                    </a:cxn>
                    <a:cxn ang="0">
                      <a:pos x="396" y="79"/>
                    </a:cxn>
                    <a:cxn ang="0">
                      <a:pos x="3" y="71"/>
                    </a:cxn>
                    <a:cxn ang="0">
                      <a:pos x="379" y="505"/>
                    </a:cxn>
                    <a:cxn ang="0">
                      <a:pos x="922" y="755"/>
                    </a:cxn>
                    <a:cxn ang="0">
                      <a:pos x="1180" y="780"/>
                    </a:cxn>
                  </a:cxnLst>
                  <a:rect l="0" t="0" r="r" b="b"/>
                  <a:pathLst>
                    <a:path w="1194" h="820">
                      <a:moveTo>
                        <a:pt x="1180" y="780"/>
                      </a:moveTo>
                      <a:cubicBezTo>
                        <a:pt x="1194" y="740"/>
                        <a:pt x="1136" y="630"/>
                        <a:pt x="1005" y="513"/>
                      </a:cubicBezTo>
                      <a:cubicBezTo>
                        <a:pt x="874" y="396"/>
                        <a:pt x="563" y="153"/>
                        <a:pt x="396" y="79"/>
                      </a:cubicBezTo>
                      <a:cubicBezTo>
                        <a:pt x="229" y="5"/>
                        <a:pt x="6" y="0"/>
                        <a:pt x="3" y="71"/>
                      </a:cubicBezTo>
                      <a:cubicBezTo>
                        <a:pt x="0" y="142"/>
                        <a:pt x="226" y="391"/>
                        <a:pt x="379" y="505"/>
                      </a:cubicBezTo>
                      <a:cubicBezTo>
                        <a:pt x="532" y="619"/>
                        <a:pt x="790" y="709"/>
                        <a:pt x="922" y="755"/>
                      </a:cubicBezTo>
                      <a:cubicBezTo>
                        <a:pt x="1054" y="801"/>
                        <a:pt x="1166" y="820"/>
                        <a:pt x="1180" y="780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1" name="Freeform 11"/>
                <p:cNvSpPr>
                  <a:spLocks/>
                </p:cNvSpPr>
                <p:nvPr/>
              </p:nvSpPr>
              <p:spPr bwMode="auto">
                <a:xfrm>
                  <a:off x="2485" y="2030"/>
                  <a:ext cx="276" cy="273"/>
                </a:xfrm>
                <a:custGeom>
                  <a:avLst/>
                  <a:gdLst/>
                  <a:ahLst/>
                  <a:cxnLst>
                    <a:cxn ang="0">
                      <a:pos x="103" y="24"/>
                    </a:cxn>
                    <a:cxn ang="0">
                      <a:pos x="270" y="232"/>
                    </a:cxn>
                    <a:cxn ang="0">
                      <a:pos x="69" y="249"/>
                    </a:cxn>
                    <a:cxn ang="0">
                      <a:pos x="3" y="90"/>
                    </a:cxn>
                    <a:cxn ang="0">
                      <a:pos x="103" y="24"/>
                    </a:cxn>
                  </a:cxnLst>
                  <a:rect l="0" t="0" r="r" b="b"/>
                  <a:pathLst>
                    <a:path w="276" h="273">
                      <a:moveTo>
                        <a:pt x="103" y="24"/>
                      </a:moveTo>
                      <a:cubicBezTo>
                        <a:pt x="148" y="48"/>
                        <a:pt x="276" y="195"/>
                        <a:pt x="270" y="232"/>
                      </a:cubicBezTo>
                      <a:cubicBezTo>
                        <a:pt x="264" y="269"/>
                        <a:pt x="114" y="273"/>
                        <a:pt x="69" y="249"/>
                      </a:cubicBezTo>
                      <a:cubicBezTo>
                        <a:pt x="24" y="225"/>
                        <a:pt x="0" y="126"/>
                        <a:pt x="3" y="90"/>
                      </a:cubicBezTo>
                      <a:cubicBezTo>
                        <a:pt x="6" y="54"/>
                        <a:pt x="58" y="0"/>
                        <a:pt x="103" y="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33" name="Freeform 13"/>
              <p:cNvSpPr>
                <a:spLocks/>
              </p:cNvSpPr>
              <p:nvPr/>
            </p:nvSpPr>
            <p:spPr bwMode="auto">
              <a:xfrm>
                <a:off x="14288" y="3556000"/>
                <a:ext cx="8861425" cy="298450"/>
              </a:xfrm>
              <a:custGeom>
                <a:avLst/>
                <a:gdLst/>
                <a:ahLst/>
                <a:cxnLst>
                  <a:cxn ang="0">
                    <a:pos x="0" y="67"/>
                  </a:cxn>
                  <a:cxn ang="0">
                    <a:pos x="229" y="30"/>
                  </a:cxn>
                  <a:cxn ang="0">
                    <a:pos x="644" y="86"/>
                  </a:cxn>
                  <a:cxn ang="0">
                    <a:pos x="1103" y="76"/>
                  </a:cxn>
                  <a:cxn ang="0">
                    <a:pos x="1564" y="67"/>
                  </a:cxn>
                  <a:cxn ang="0">
                    <a:pos x="1830" y="104"/>
                  </a:cxn>
                  <a:cxn ang="0">
                    <a:pos x="2318" y="72"/>
                  </a:cxn>
                  <a:cxn ang="0">
                    <a:pos x="2787" y="2"/>
                  </a:cxn>
                  <a:cxn ang="0">
                    <a:pos x="3174" y="86"/>
                  </a:cxn>
                  <a:cxn ang="0">
                    <a:pos x="3578" y="104"/>
                  </a:cxn>
                  <a:cxn ang="0">
                    <a:pos x="3716" y="81"/>
                  </a:cxn>
                  <a:cxn ang="0">
                    <a:pos x="4056" y="90"/>
                  </a:cxn>
                  <a:cxn ang="0">
                    <a:pos x="4461" y="58"/>
                  </a:cxn>
                  <a:cxn ang="0">
                    <a:pos x="4746" y="76"/>
                  </a:cxn>
                  <a:cxn ang="0">
                    <a:pos x="5051" y="39"/>
                  </a:cxn>
                  <a:cxn ang="0">
                    <a:pos x="5235" y="122"/>
                  </a:cxn>
                  <a:cxn ang="0">
                    <a:pos x="5391" y="178"/>
                  </a:cxn>
                  <a:cxn ang="0">
                    <a:pos x="5582" y="64"/>
                  </a:cxn>
                </a:cxnLst>
                <a:rect l="0" t="0" r="r" b="b"/>
                <a:pathLst>
                  <a:path w="5582" h="188">
                    <a:moveTo>
                      <a:pt x="0" y="67"/>
                    </a:moveTo>
                    <a:cubicBezTo>
                      <a:pt x="61" y="47"/>
                      <a:pt x="122" y="27"/>
                      <a:pt x="229" y="30"/>
                    </a:cubicBezTo>
                    <a:cubicBezTo>
                      <a:pt x="336" y="34"/>
                      <a:pt x="498" y="78"/>
                      <a:pt x="644" y="86"/>
                    </a:cubicBezTo>
                    <a:cubicBezTo>
                      <a:pt x="789" y="93"/>
                      <a:pt x="950" y="79"/>
                      <a:pt x="1103" y="76"/>
                    </a:cubicBezTo>
                    <a:cubicBezTo>
                      <a:pt x="1256" y="73"/>
                      <a:pt x="1443" y="62"/>
                      <a:pt x="1564" y="67"/>
                    </a:cubicBezTo>
                    <a:cubicBezTo>
                      <a:pt x="1685" y="71"/>
                      <a:pt x="1705" y="103"/>
                      <a:pt x="1830" y="104"/>
                    </a:cubicBezTo>
                    <a:cubicBezTo>
                      <a:pt x="1956" y="105"/>
                      <a:pt x="2158" y="89"/>
                      <a:pt x="2318" y="72"/>
                    </a:cubicBezTo>
                    <a:cubicBezTo>
                      <a:pt x="2477" y="55"/>
                      <a:pt x="2645" y="0"/>
                      <a:pt x="2787" y="2"/>
                    </a:cubicBezTo>
                    <a:cubicBezTo>
                      <a:pt x="2929" y="4"/>
                      <a:pt x="3042" y="68"/>
                      <a:pt x="3174" y="86"/>
                    </a:cubicBezTo>
                    <a:cubicBezTo>
                      <a:pt x="3306" y="103"/>
                      <a:pt x="3488" y="105"/>
                      <a:pt x="3578" y="104"/>
                    </a:cubicBezTo>
                    <a:cubicBezTo>
                      <a:pt x="3669" y="103"/>
                      <a:pt x="3637" y="83"/>
                      <a:pt x="3716" y="81"/>
                    </a:cubicBezTo>
                    <a:cubicBezTo>
                      <a:pt x="3795" y="78"/>
                      <a:pt x="3932" y="94"/>
                      <a:pt x="4056" y="90"/>
                    </a:cubicBezTo>
                    <a:cubicBezTo>
                      <a:pt x="4181" y="86"/>
                      <a:pt x="4346" y="60"/>
                      <a:pt x="4461" y="58"/>
                    </a:cubicBezTo>
                    <a:cubicBezTo>
                      <a:pt x="4576" y="56"/>
                      <a:pt x="4648" y="79"/>
                      <a:pt x="4746" y="76"/>
                    </a:cubicBezTo>
                    <a:cubicBezTo>
                      <a:pt x="4844" y="73"/>
                      <a:pt x="4969" y="31"/>
                      <a:pt x="5051" y="39"/>
                    </a:cubicBezTo>
                    <a:cubicBezTo>
                      <a:pt x="5132" y="47"/>
                      <a:pt x="5178" y="99"/>
                      <a:pt x="5235" y="122"/>
                    </a:cubicBezTo>
                    <a:cubicBezTo>
                      <a:pt x="5291" y="145"/>
                      <a:pt x="5333" y="188"/>
                      <a:pt x="5391" y="178"/>
                    </a:cubicBezTo>
                    <a:cubicBezTo>
                      <a:pt x="5449" y="168"/>
                      <a:pt x="5542" y="88"/>
                      <a:pt x="5582" y="6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" name="Group 52"/>
            <p:cNvGrpSpPr>
              <a:grpSpLocks/>
            </p:cNvGrpSpPr>
            <p:nvPr/>
          </p:nvGrpSpPr>
          <p:grpSpPr bwMode="auto">
            <a:xfrm rot="21375872">
              <a:off x="7380312" y="3915636"/>
              <a:ext cx="1440161" cy="2268547"/>
              <a:chOff x="4933" y="2816"/>
              <a:chExt cx="487" cy="796"/>
            </a:xfrm>
          </p:grpSpPr>
          <p:grpSp>
            <p:nvGrpSpPr>
              <p:cNvPr id="4" name="Group 14"/>
              <p:cNvGrpSpPr>
                <a:grpSpLocks/>
              </p:cNvGrpSpPr>
              <p:nvPr userDrawn="1"/>
            </p:nvGrpSpPr>
            <p:grpSpPr bwMode="auto">
              <a:xfrm>
                <a:off x="4933" y="2816"/>
                <a:ext cx="487" cy="796"/>
                <a:chOff x="1837" y="1586"/>
                <a:chExt cx="1139" cy="2032"/>
              </a:xfrm>
            </p:grpSpPr>
            <p:sp>
              <p:nvSpPr>
                <p:cNvPr id="5135" name="Freeform 15"/>
                <p:cNvSpPr>
                  <a:spLocks/>
                </p:cNvSpPr>
                <p:nvPr/>
              </p:nvSpPr>
              <p:spPr bwMode="auto">
                <a:xfrm>
                  <a:off x="2279" y="1586"/>
                  <a:ext cx="117" cy="317"/>
                </a:xfrm>
                <a:custGeom>
                  <a:avLst/>
                  <a:gdLst/>
                  <a:ahLst/>
                  <a:cxnLst>
                    <a:cxn ang="0">
                      <a:pos x="117" y="0"/>
                    </a:cxn>
                    <a:cxn ang="0">
                      <a:pos x="50" y="42"/>
                    </a:cxn>
                    <a:cxn ang="0">
                      <a:pos x="8" y="175"/>
                    </a:cxn>
                    <a:cxn ang="0">
                      <a:pos x="0" y="317"/>
                    </a:cxn>
                  </a:cxnLst>
                  <a:rect l="0" t="0" r="r" b="b"/>
                  <a:pathLst>
                    <a:path w="117" h="317">
                      <a:moveTo>
                        <a:pt x="117" y="0"/>
                      </a:moveTo>
                      <a:cubicBezTo>
                        <a:pt x="92" y="6"/>
                        <a:pt x="68" y="13"/>
                        <a:pt x="50" y="42"/>
                      </a:cubicBezTo>
                      <a:cubicBezTo>
                        <a:pt x="32" y="71"/>
                        <a:pt x="16" y="129"/>
                        <a:pt x="8" y="175"/>
                      </a:cubicBezTo>
                      <a:cubicBezTo>
                        <a:pt x="0" y="221"/>
                        <a:pt x="0" y="269"/>
                        <a:pt x="0" y="317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6" name="Freeform 16"/>
                <p:cNvSpPr>
                  <a:spLocks/>
                </p:cNvSpPr>
                <p:nvPr/>
              </p:nvSpPr>
              <p:spPr bwMode="auto">
                <a:xfrm>
                  <a:off x="2129" y="1591"/>
                  <a:ext cx="217" cy="271"/>
                </a:xfrm>
                <a:custGeom>
                  <a:avLst/>
                  <a:gdLst/>
                  <a:ahLst/>
                  <a:cxnLst>
                    <a:cxn ang="0">
                      <a:pos x="217" y="3"/>
                    </a:cxn>
                    <a:cxn ang="0">
                      <a:pos x="117" y="45"/>
                    </a:cxn>
                    <a:cxn ang="0">
                      <a:pos x="0" y="271"/>
                    </a:cxn>
                  </a:cxnLst>
                  <a:rect l="0" t="0" r="r" b="b"/>
                  <a:pathLst>
                    <a:path w="217" h="271">
                      <a:moveTo>
                        <a:pt x="217" y="3"/>
                      </a:moveTo>
                      <a:cubicBezTo>
                        <a:pt x="185" y="1"/>
                        <a:pt x="153" y="0"/>
                        <a:pt x="117" y="45"/>
                      </a:cubicBezTo>
                      <a:cubicBezTo>
                        <a:pt x="81" y="90"/>
                        <a:pt x="40" y="180"/>
                        <a:pt x="0" y="271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7" name="Freeform 17"/>
                <p:cNvSpPr>
                  <a:spLocks/>
                </p:cNvSpPr>
                <p:nvPr/>
              </p:nvSpPr>
              <p:spPr bwMode="auto">
                <a:xfrm>
                  <a:off x="2387" y="1594"/>
                  <a:ext cx="42" cy="2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6" y="176"/>
                    </a:cxn>
                    <a:cxn ang="0">
                      <a:pos x="42" y="259"/>
                    </a:cxn>
                  </a:cxnLst>
                  <a:rect l="0" t="0" r="r" b="b"/>
                  <a:pathLst>
                    <a:path w="42" h="259">
                      <a:moveTo>
                        <a:pt x="0" y="0"/>
                      </a:moveTo>
                      <a:cubicBezTo>
                        <a:pt x="9" y="66"/>
                        <a:pt x="19" y="133"/>
                        <a:pt x="26" y="176"/>
                      </a:cubicBezTo>
                      <a:cubicBezTo>
                        <a:pt x="33" y="219"/>
                        <a:pt x="37" y="239"/>
                        <a:pt x="42" y="259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8" name="Freeform 18"/>
                <p:cNvSpPr>
                  <a:spLocks/>
                </p:cNvSpPr>
                <p:nvPr/>
              </p:nvSpPr>
              <p:spPr bwMode="auto">
                <a:xfrm>
                  <a:off x="2404" y="1594"/>
                  <a:ext cx="242" cy="3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9" y="117"/>
                    </a:cxn>
                    <a:cxn ang="0">
                      <a:pos x="242" y="368"/>
                    </a:cxn>
                  </a:cxnLst>
                  <a:rect l="0" t="0" r="r" b="b"/>
                  <a:pathLst>
                    <a:path w="242" h="368">
                      <a:moveTo>
                        <a:pt x="0" y="0"/>
                      </a:moveTo>
                      <a:cubicBezTo>
                        <a:pt x="59" y="28"/>
                        <a:pt x="119" y="56"/>
                        <a:pt x="159" y="117"/>
                      </a:cubicBezTo>
                      <a:cubicBezTo>
                        <a:pt x="199" y="178"/>
                        <a:pt x="220" y="273"/>
                        <a:pt x="242" y="36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9" name="Freeform 19"/>
                <p:cNvSpPr>
                  <a:spLocks/>
                </p:cNvSpPr>
                <p:nvPr/>
              </p:nvSpPr>
              <p:spPr bwMode="auto">
                <a:xfrm>
                  <a:off x="2049" y="1619"/>
                  <a:ext cx="172" cy="501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38" y="142"/>
                    </a:cxn>
                    <a:cxn ang="0">
                      <a:pos x="5" y="351"/>
                    </a:cxn>
                    <a:cxn ang="0">
                      <a:pos x="5" y="501"/>
                    </a:cxn>
                  </a:cxnLst>
                  <a:rect l="0" t="0" r="r" b="b"/>
                  <a:pathLst>
                    <a:path w="172" h="501">
                      <a:moveTo>
                        <a:pt x="172" y="0"/>
                      </a:moveTo>
                      <a:cubicBezTo>
                        <a:pt x="119" y="41"/>
                        <a:pt x="66" y="83"/>
                        <a:pt x="38" y="142"/>
                      </a:cubicBezTo>
                      <a:cubicBezTo>
                        <a:pt x="10" y="201"/>
                        <a:pt x="10" y="291"/>
                        <a:pt x="5" y="351"/>
                      </a:cubicBezTo>
                      <a:cubicBezTo>
                        <a:pt x="0" y="411"/>
                        <a:pt x="2" y="456"/>
                        <a:pt x="5" y="501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0" name="Freeform 20"/>
                <p:cNvSpPr>
                  <a:spLocks/>
                </p:cNvSpPr>
                <p:nvPr/>
              </p:nvSpPr>
              <p:spPr bwMode="auto">
                <a:xfrm>
                  <a:off x="2529" y="1837"/>
                  <a:ext cx="34" cy="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4" y="150"/>
                    </a:cxn>
                  </a:cxnLst>
                  <a:rect l="0" t="0" r="r" b="b"/>
                  <a:pathLst>
                    <a:path w="34" h="150">
                      <a:moveTo>
                        <a:pt x="0" y="0"/>
                      </a:moveTo>
                      <a:cubicBezTo>
                        <a:pt x="14" y="62"/>
                        <a:pt x="28" y="124"/>
                        <a:pt x="34" y="15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1" name="Freeform 21"/>
                <p:cNvSpPr>
                  <a:spLocks/>
                </p:cNvSpPr>
                <p:nvPr/>
              </p:nvSpPr>
              <p:spPr bwMode="auto">
                <a:xfrm>
                  <a:off x="2354" y="1770"/>
                  <a:ext cx="9" cy="23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83"/>
                    </a:cxn>
                    <a:cxn ang="0">
                      <a:pos x="8" y="233"/>
                    </a:cxn>
                  </a:cxnLst>
                  <a:rect l="0" t="0" r="r" b="b"/>
                  <a:pathLst>
                    <a:path w="9" h="233">
                      <a:moveTo>
                        <a:pt x="0" y="0"/>
                      </a:moveTo>
                      <a:cubicBezTo>
                        <a:pt x="3" y="22"/>
                        <a:pt x="7" y="44"/>
                        <a:pt x="8" y="83"/>
                      </a:cubicBezTo>
                      <a:cubicBezTo>
                        <a:pt x="9" y="122"/>
                        <a:pt x="8" y="177"/>
                        <a:pt x="8" y="23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2" name="Freeform 22"/>
                <p:cNvSpPr>
                  <a:spLocks/>
                </p:cNvSpPr>
                <p:nvPr/>
              </p:nvSpPr>
              <p:spPr bwMode="auto">
                <a:xfrm>
                  <a:off x="2471" y="1770"/>
                  <a:ext cx="49" cy="334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42" y="208"/>
                    </a:cxn>
                    <a:cxn ang="0">
                      <a:pos x="0" y="334"/>
                    </a:cxn>
                  </a:cxnLst>
                  <a:rect l="0" t="0" r="r" b="b"/>
                  <a:pathLst>
                    <a:path w="49" h="334">
                      <a:moveTo>
                        <a:pt x="42" y="0"/>
                      </a:moveTo>
                      <a:cubicBezTo>
                        <a:pt x="45" y="76"/>
                        <a:pt x="49" y="152"/>
                        <a:pt x="42" y="208"/>
                      </a:cubicBezTo>
                      <a:cubicBezTo>
                        <a:pt x="35" y="264"/>
                        <a:pt x="17" y="299"/>
                        <a:pt x="0" y="33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3" name="Freeform 23"/>
                <p:cNvSpPr>
                  <a:spLocks/>
                </p:cNvSpPr>
                <p:nvPr/>
              </p:nvSpPr>
              <p:spPr bwMode="auto">
                <a:xfrm>
                  <a:off x="2630" y="1920"/>
                  <a:ext cx="108" cy="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5" y="200"/>
                    </a:cxn>
                    <a:cxn ang="0">
                      <a:pos x="108" y="250"/>
                    </a:cxn>
                  </a:cxnLst>
                  <a:rect l="0" t="0" r="r" b="b"/>
                  <a:pathLst>
                    <a:path w="108" h="250">
                      <a:moveTo>
                        <a:pt x="0" y="0"/>
                      </a:moveTo>
                      <a:cubicBezTo>
                        <a:pt x="28" y="79"/>
                        <a:pt x="57" y="158"/>
                        <a:pt x="75" y="200"/>
                      </a:cubicBezTo>
                      <a:cubicBezTo>
                        <a:pt x="93" y="242"/>
                        <a:pt x="100" y="246"/>
                        <a:pt x="108" y="25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4" name="Freeform 24"/>
                <p:cNvSpPr>
                  <a:spLocks/>
                </p:cNvSpPr>
                <p:nvPr/>
              </p:nvSpPr>
              <p:spPr bwMode="auto">
                <a:xfrm>
                  <a:off x="2087" y="1945"/>
                  <a:ext cx="526" cy="304"/>
                </a:xfrm>
                <a:custGeom>
                  <a:avLst/>
                  <a:gdLst/>
                  <a:ahLst/>
                  <a:cxnLst>
                    <a:cxn ang="0">
                      <a:pos x="0" y="150"/>
                    </a:cxn>
                    <a:cxn ang="0">
                      <a:pos x="159" y="276"/>
                    </a:cxn>
                    <a:cxn ang="0">
                      <a:pos x="284" y="301"/>
                    </a:cxn>
                    <a:cxn ang="0">
                      <a:pos x="451" y="259"/>
                    </a:cxn>
                    <a:cxn ang="0">
                      <a:pos x="501" y="142"/>
                    </a:cxn>
                    <a:cxn ang="0">
                      <a:pos x="526" y="0"/>
                    </a:cxn>
                  </a:cxnLst>
                  <a:rect l="0" t="0" r="r" b="b"/>
                  <a:pathLst>
                    <a:path w="526" h="304">
                      <a:moveTo>
                        <a:pt x="0" y="150"/>
                      </a:moveTo>
                      <a:cubicBezTo>
                        <a:pt x="56" y="200"/>
                        <a:pt x="112" y="251"/>
                        <a:pt x="159" y="276"/>
                      </a:cubicBezTo>
                      <a:cubicBezTo>
                        <a:pt x="206" y="301"/>
                        <a:pt x="235" y="304"/>
                        <a:pt x="284" y="301"/>
                      </a:cubicBezTo>
                      <a:cubicBezTo>
                        <a:pt x="333" y="298"/>
                        <a:pt x="415" y="285"/>
                        <a:pt x="451" y="259"/>
                      </a:cubicBezTo>
                      <a:cubicBezTo>
                        <a:pt x="487" y="233"/>
                        <a:pt x="489" y="185"/>
                        <a:pt x="501" y="142"/>
                      </a:cubicBezTo>
                      <a:cubicBezTo>
                        <a:pt x="513" y="99"/>
                        <a:pt x="519" y="49"/>
                        <a:pt x="526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5" name="Freeform 25"/>
                <p:cNvSpPr>
                  <a:spLocks/>
                </p:cNvSpPr>
                <p:nvPr/>
              </p:nvSpPr>
              <p:spPr bwMode="auto">
                <a:xfrm>
                  <a:off x="2151" y="1645"/>
                  <a:ext cx="145" cy="584"/>
                </a:xfrm>
                <a:custGeom>
                  <a:avLst/>
                  <a:gdLst/>
                  <a:ahLst/>
                  <a:cxnLst>
                    <a:cxn ang="0">
                      <a:pos x="145" y="0"/>
                    </a:cxn>
                    <a:cxn ang="0">
                      <a:pos x="28" y="225"/>
                    </a:cxn>
                    <a:cxn ang="0">
                      <a:pos x="3" y="400"/>
                    </a:cxn>
                    <a:cxn ang="0">
                      <a:pos x="11" y="584"/>
                    </a:cxn>
                  </a:cxnLst>
                  <a:rect l="0" t="0" r="r" b="b"/>
                  <a:pathLst>
                    <a:path w="145" h="584">
                      <a:moveTo>
                        <a:pt x="145" y="0"/>
                      </a:moveTo>
                      <a:cubicBezTo>
                        <a:pt x="98" y="79"/>
                        <a:pt x="52" y="158"/>
                        <a:pt x="28" y="225"/>
                      </a:cubicBezTo>
                      <a:cubicBezTo>
                        <a:pt x="4" y="292"/>
                        <a:pt x="6" y="340"/>
                        <a:pt x="3" y="400"/>
                      </a:cubicBezTo>
                      <a:cubicBezTo>
                        <a:pt x="0" y="460"/>
                        <a:pt x="5" y="522"/>
                        <a:pt x="11" y="58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6" name="Freeform 26"/>
                <p:cNvSpPr>
                  <a:spLocks/>
                </p:cNvSpPr>
                <p:nvPr/>
              </p:nvSpPr>
              <p:spPr bwMode="auto">
                <a:xfrm>
                  <a:off x="2102" y="1963"/>
                  <a:ext cx="19" cy="359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3" y="250"/>
                    </a:cxn>
                    <a:cxn ang="0">
                      <a:pos x="19" y="359"/>
                    </a:cxn>
                  </a:cxnLst>
                  <a:rect l="0" t="0" r="r" b="b"/>
                  <a:pathLst>
                    <a:path w="19" h="359">
                      <a:moveTo>
                        <a:pt x="3" y="0"/>
                      </a:moveTo>
                      <a:cubicBezTo>
                        <a:pt x="1" y="95"/>
                        <a:pt x="0" y="190"/>
                        <a:pt x="3" y="250"/>
                      </a:cubicBezTo>
                      <a:cubicBezTo>
                        <a:pt x="6" y="310"/>
                        <a:pt x="12" y="334"/>
                        <a:pt x="19" y="359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7" name="Freeform 27"/>
                <p:cNvSpPr>
                  <a:spLocks/>
                </p:cNvSpPr>
                <p:nvPr/>
              </p:nvSpPr>
              <p:spPr bwMode="auto">
                <a:xfrm>
                  <a:off x="2147" y="1891"/>
                  <a:ext cx="116" cy="213"/>
                </a:xfrm>
                <a:custGeom>
                  <a:avLst/>
                  <a:gdLst/>
                  <a:ahLst/>
                  <a:cxnLst>
                    <a:cxn ang="0">
                      <a:pos x="116" y="63"/>
                    </a:cxn>
                    <a:cxn ang="0">
                      <a:pos x="58" y="5"/>
                    </a:cxn>
                    <a:cxn ang="0">
                      <a:pos x="8" y="96"/>
                    </a:cxn>
                    <a:cxn ang="0">
                      <a:pos x="8" y="172"/>
                    </a:cxn>
                    <a:cxn ang="0">
                      <a:pos x="58" y="213"/>
                    </a:cxn>
                  </a:cxnLst>
                  <a:rect l="0" t="0" r="r" b="b"/>
                  <a:pathLst>
                    <a:path w="116" h="213">
                      <a:moveTo>
                        <a:pt x="116" y="63"/>
                      </a:moveTo>
                      <a:cubicBezTo>
                        <a:pt x="96" y="31"/>
                        <a:pt x="76" y="0"/>
                        <a:pt x="58" y="5"/>
                      </a:cubicBezTo>
                      <a:cubicBezTo>
                        <a:pt x="40" y="10"/>
                        <a:pt x="16" y="68"/>
                        <a:pt x="8" y="96"/>
                      </a:cubicBezTo>
                      <a:cubicBezTo>
                        <a:pt x="0" y="124"/>
                        <a:pt x="0" y="152"/>
                        <a:pt x="8" y="172"/>
                      </a:cubicBezTo>
                      <a:cubicBezTo>
                        <a:pt x="16" y="192"/>
                        <a:pt x="37" y="202"/>
                        <a:pt x="58" y="21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8" name="Freeform 28"/>
                <p:cNvSpPr>
                  <a:spLocks/>
                </p:cNvSpPr>
                <p:nvPr/>
              </p:nvSpPr>
              <p:spPr bwMode="auto">
                <a:xfrm>
                  <a:off x="2133" y="2237"/>
                  <a:ext cx="246" cy="602"/>
                </a:xfrm>
                <a:custGeom>
                  <a:avLst/>
                  <a:gdLst/>
                  <a:ahLst/>
                  <a:cxnLst>
                    <a:cxn ang="0">
                      <a:pos x="129" y="0"/>
                    </a:cxn>
                    <a:cxn ang="0">
                      <a:pos x="79" y="59"/>
                    </a:cxn>
                    <a:cxn ang="0">
                      <a:pos x="46" y="259"/>
                    </a:cxn>
                    <a:cxn ang="0">
                      <a:pos x="4" y="493"/>
                    </a:cxn>
                    <a:cxn ang="0">
                      <a:pos x="71" y="560"/>
                    </a:cxn>
                    <a:cxn ang="0">
                      <a:pos x="121" y="576"/>
                    </a:cxn>
                    <a:cxn ang="0">
                      <a:pos x="196" y="401"/>
                    </a:cxn>
                    <a:cxn ang="0">
                      <a:pos x="246" y="217"/>
                    </a:cxn>
                  </a:cxnLst>
                  <a:rect l="0" t="0" r="r" b="b"/>
                  <a:pathLst>
                    <a:path w="246" h="602">
                      <a:moveTo>
                        <a:pt x="129" y="0"/>
                      </a:moveTo>
                      <a:cubicBezTo>
                        <a:pt x="111" y="8"/>
                        <a:pt x="93" y="16"/>
                        <a:pt x="79" y="59"/>
                      </a:cubicBezTo>
                      <a:cubicBezTo>
                        <a:pt x="65" y="102"/>
                        <a:pt x="59" y="187"/>
                        <a:pt x="46" y="259"/>
                      </a:cubicBezTo>
                      <a:cubicBezTo>
                        <a:pt x="33" y="331"/>
                        <a:pt x="0" y="443"/>
                        <a:pt x="4" y="493"/>
                      </a:cubicBezTo>
                      <a:cubicBezTo>
                        <a:pt x="8" y="543"/>
                        <a:pt x="51" y="546"/>
                        <a:pt x="71" y="560"/>
                      </a:cubicBezTo>
                      <a:cubicBezTo>
                        <a:pt x="91" y="574"/>
                        <a:pt x="100" y="602"/>
                        <a:pt x="121" y="576"/>
                      </a:cubicBezTo>
                      <a:cubicBezTo>
                        <a:pt x="142" y="550"/>
                        <a:pt x="175" y="461"/>
                        <a:pt x="196" y="401"/>
                      </a:cubicBezTo>
                      <a:cubicBezTo>
                        <a:pt x="217" y="341"/>
                        <a:pt x="231" y="279"/>
                        <a:pt x="246" y="217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9" name="Freeform 29"/>
                <p:cNvSpPr>
                  <a:spLocks/>
                </p:cNvSpPr>
                <p:nvPr/>
              </p:nvSpPr>
              <p:spPr bwMode="auto">
                <a:xfrm>
                  <a:off x="2175" y="2230"/>
                  <a:ext cx="428" cy="654"/>
                </a:xfrm>
                <a:custGeom>
                  <a:avLst/>
                  <a:gdLst/>
                  <a:ahLst/>
                  <a:cxnLst>
                    <a:cxn ang="0">
                      <a:pos x="296" y="0"/>
                    </a:cxn>
                    <a:cxn ang="0">
                      <a:pos x="329" y="142"/>
                    </a:cxn>
                    <a:cxn ang="0">
                      <a:pos x="371" y="342"/>
                    </a:cxn>
                    <a:cxn ang="0">
                      <a:pos x="413" y="576"/>
                    </a:cxn>
                    <a:cxn ang="0">
                      <a:pos x="279" y="626"/>
                    </a:cxn>
                    <a:cxn ang="0">
                      <a:pos x="87" y="651"/>
                    </a:cxn>
                    <a:cxn ang="0">
                      <a:pos x="12" y="643"/>
                    </a:cxn>
                    <a:cxn ang="0">
                      <a:pos x="12" y="584"/>
                    </a:cxn>
                  </a:cxnLst>
                  <a:rect l="0" t="0" r="r" b="b"/>
                  <a:pathLst>
                    <a:path w="428" h="654">
                      <a:moveTo>
                        <a:pt x="296" y="0"/>
                      </a:moveTo>
                      <a:cubicBezTo>
                        <a:pt x="306" y="42"/>
                        <a:pt x="317" y="85"/>
                        <a:pt x="329" y="142"/>
                      </a:cubicBezTo>
                      <a:cubicBezTo>
                        <a:pt x="341" y="199"/>
                        <a:pt x="357" y="270"/>
                        <a:pt x="371" y="342"/>
                      </a:cubicBezTo>
                      <a:cubicBezTo>
                        <a:pt x="385" y="414"/>
                        <a:pt x="428" y="529"/>
                        <a:pt x="413" y="576"/>
                      </a:cubicBezTo>
                      <a:cubicBezTo>
                        <a:pt x="398" y="623"/>
                        <a:pt x="333" y="614"/>
                        <a:pt x="279" y="626"/>
                      </a:cubicBezTo>
                      <a:cubicBezTo>
                        <a:pt x="225" y="638"/>
                        <a:pt x="131" y="648"/>
                        <a:pt x="87" y="651"/>
                      </a:cubicBezTo>
                      <a:cubicBezTo>
                        <a:pt x="43" y="654"/>
                        <a:pt x="24" y="654"/>
                        <a:pt x="12" y="643"/>
                      </a:cubicBezTo>
                      <a:cubicBezTo>
                        <a:pt x="0" y="632"/>
                        <a:pt x="12" y="599"/>
                        <a:pt x="12" y="58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0" name="Freeform 30"/>
                <p:cNvSpPr>
                  <a:spLocks/>
                </p:cNvSpPr>
                <p:nvPr/>
              </p:nvSpPr>
              <p:spPr bwMode="auto">
                <a:xfrm>
                  <a:off x="2043" y="2755"/>
                  <a:ext cx="169" cy="141"/>
                </a:xfrm>
                <a:custGeom>
                  <a:avLst/>
                  <a:gdLst/>
                  <a:ahLst/>
                  <a:cxnLst>
                    <a:cxn ang="0">
                      <a:pos x="94" y="0"/>
                    </a:cxn>
                    <a:cxn ang="0">
                      <a:pos x="44" y="25"/>
                    </a:cxn>
                    <a:cxn ang="0">
                      <a:pos x="2" y="75"/>
                    </a:cxn>
                    <a:cxn ang="0">
                      <a:pos x="35" y="133"/>
                    </a:cxn>
                    <a:cxn ang="0">
                      <a:pos x="110" y="125"/>
                    </a:cxn>
                    <a:cxn ang="0">
                      <a:pos x="169" y="83"/>
                    </a:cxn>
                  </a:cxnLst>
                  <a:rect l="0" t="0" r="r" b="b"/>
                  <a:pathLst>
                    <a:path w="169" h="141">
                      <a:moveTo>
                        <a:pt x="94" y="0"/>
                      </a:moveTo>
                      <a:cubicBezTo>
                        <a:pt x="76" y="6"/>
                        <a:pt x="59" y="13"/>
                        <a:pt x="44" y="25"/>
                      </a:cubicBezTo>
                      <a:cubicBezTo>
                        <a:pt x="29" y="37"/>
                        <a:pt x="4" y="57"/>
                        <a:pt x="2" y="75"/>
                      </a:cubicBezTo>
                      <a:cubicBezTo>
                        <a:pt x="0" y="93"/>
                        <a:pt x="17" y="125"/>
                        <a:pt x="35" y="133"/>
                      </a:cubicBezTo>
                      <a:cubicBezTo>
                        <a:pt x="53" y="141"/>
                        <a:pt x="88" y="133"/>
                        <a:pt x="110" y="125"/>
                      </a:cubicBezTo>
                      <a:cubicBezTo>
                        <a:pt x="132" y="117"/>
                        <a:pt x="150" y="100"/>
                        <a:pt x="169" y="8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1" name="Freeform 31"/>
                <p:cNvSpPr>
                  <a:spLocks/>
                </p:cNvSpPr>
                <p:nvPr/>
              </p:nvSpPr>
              <p:spPr bwMode="auto">
                <a:xfrm>
                  <a:off x="2328" y="2856"/>
                  <a:ext cx="357" cy="32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6" y="117"/>
                    </a:cxn>
                    <a:cxn ang="0">
                      <a:pos x="167" y="292"/>
                    </a:cxn>
                    <a:cxn ang="0">
                      <a:pos x="234" y="292"/>
                    </a:cxn>
                    <a:cxn ang="0">
                      <a:pos x="301" y="242"/>
                    </a:cxn>
                    <a:cxn ang="0">
                      <a:pos x="268" y="142"/>
                    </a:cxn>
                    <a:cxn ang="0">
                      <a:pos x="184" y="8"/>
                    </a:cxn>
                  </a:cxnLst>
                  <a:rect l="0" t="0" r="r" b="b"/>
                  <a:pathLst>
                    <a:path w="307" h="321">
                      <a:moveTo>
                        <a:pt x="0" y="0"/>
                      </a:moveTo>
                      <a:cubicBezTo>
                        <a:pt x="24" y="34"/>
                        <a:pt x="48" y="68"/>
                        <a:pt x="76" y="117"/>
                      </a:cubicBezTo>
                      <a:cubicBezTo>
                        <a:pt x="104" y="166"/>
                        <a:pt x="141" y="263"/>
                        <a:pt x="167" y="292"/>
                      </a:cubicBezTo>
                      <a:cubicBezTo>
                        <a:pt x="193" y="321"/>
                        <a:pt x="212" y="300"/>
                        <a:pt x="234" y="292"/>
                      </a:cubicBezTo>
                      <a:cubicBezTo>
                        <a:pt x="256" y="284"/>
                        <a:pt x="295" y="267"/>
                        <a:pt x="301" y="242"/>
                      </a:cubicBezTo>
                      <a:cubicBezTo>
                        <a:pt x="307" y="217"/>
                        <a:pt x="287" y="181"/>
                        <a:pt x="268" y="142"/>
                      </a:cubicBezTo>
                      <a:cubicBezTo>
                        <a:pt x="249" y="103"/>
                        <a:pt x="202" y="36"/>
                        <a:pt x="184" y="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2" name="Freeform 32"/>
                <p:cNvSpPr>
                  <a:spLocks/>
                </p:cNvSpPr>
                <p:nvPr/>
              </p:nvSpPr>
              <p:spPr bwMode="auto">
                <a:xfrm>
                  <a:off x="2193" y="2889"/>
                  <a:ext cx="207" cy="364"/>
                </a:xfrm>
                <a:custGeom>
                  <a:avLst/>
                  <a:gdLst/>
                  <a:ahLst/>
                  <a:cxnLst>
                    <a:cxn ang="0">
                      <a:pos x="38" y="0"/>
                    </a:cxn>
                    <a:cxn ang="0">
                      <a:pos x="13" y="208"/>
                    </a:cxn>
                    <a:cxn ang="0">
                      <a:pos x="21" y="342"/>
                    </a:cxn>
                    <a:cxn ang="0">
                      <a:pos x="138" y="342"/>
                    </a:cxn>
                    <a:cxn ang="0">
                      <a:pos x="196" y="258"/>
                    </a:cxn>
                    <a:cxn ang="0">
                      <a:pos x="205" y="75"/>
                    </a:cxn>
                  </a:cxnLst>
                  <a:rect l="0" t="0" r="r" b="b"/>
                  <a:pathLst>
                    <a:path w="207" h="364">
                      <a:moveTo>
                        <a:pt x="38" y="0"/>
                      </a:moveTo>
                      <a:cubicBezTo>
                        <a:pt x="27" y="75"/>
                        <a:pt x="16" y="151"/>
                        <a:pt x="13" y="208"/>
                      </a:cubicBezTo>
                      <a:cubicBezTo>
                        <a:pt x="10" y="265"/>
                        <a:pt x="0" y="320"/>
                        <a:pt x="21" y="342"/>
                      </a:cubicBezTo>
                      <a:cubicBezTo>
                        <a:pt x="42" y="364"/>
                        <a:pt x="109" y="356"/>
                        <a:pt x="138" y="342"/>
                      </a:cubicBezTo>
                      <a:cubicBezTo>
                        <a:pt x="167" y="328"/>
                        <a:pt x="185" y="302"/>
                        <a:pt x="196" y="258"/>
                      </a:cubicBezTo>
                      <a:cubicBezTo>
                        <a:pt x="207" y="214"/>
                        <a:pt x="206" y="144"/>
                        <a:pt x="205" y="75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3" name="Freeform 33"/>
                <p:cNvSpPr>
                  <a:spLocks/>
                </p:cNvSpPr>
                <p:nvPr/>
              </p:nvSpPr>
              <p:spPr bwMode="auto">
                <a:xfrm>
                  <a:off x="2588" y="3130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4" name="Freeform 34"/>
                <p:cNvSpPr>
                  <a:spLocks/>
                </p:cNvSpPr>
                <p:nvPr/>
              </p:nvSpPr>
              <p:spPr bwMode="auto">
                <a:xfrm>
                  <a:off x="2676" y="3227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5" name="Group 35"/>
                <p:cNvGrpSpPr>
                  <a:grpSpLocks/>
                </p:cNvGrpSpPr>
                <p:nvPr/>
              </p:nvGrpSpPr>
              <p:grpSpPr bwMode="auto">
                <a:xfrm rot="1954443">
                  <a:off x="2134" y="3277"/>
                  <a:ext cx="388" cy="341"/>
                  <a:chOff x="2246" y="3213"/>
                  <a:chExt cx="388" cy="341"/>
                </a:xfrm>
              </p:grpSpPr>
              <p:sp>
                <p:nvSpPr>
                  <p:cNvPr id="5156" name="Freeform 36"/>
                  <p:cNvSpPr>
                    <a:spLocks/>
                  </p:cNvSpPr>
                  <p:nvPr/>
                </p:nvSpPr>
                <p:spPr bwMode="auto">
                  <a:xfrm>
                    <a:off x="2246" y="3213"/>
                    <a:ext cx="172" cy="213"/>
                  </a:xfrm>
                  <a:custGeom>
                    <a:avLst/>
                    <a:gdLst/>
                    <a:ahLst/>
                    <a:cxnLst>
                      <a:cxn ang="0">
                        <a:pos x="0" y="34"/>
                      </a:cxn>
                      <a:cxn ang="0">
                        <a:pos x="58" y="151"/>
                      </a:cxn>
                      <a:cxn ang="0">
                        <a:pos x="108" y="209"/>
                      </a:cxn>
                      <a:cxn ang="0">
                        <a:pos x="167" y="176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172" h="213">
                        <a:moveTo>
                          <a:pt x="0" y="34"/>
                        </a:moveTo>
                        <a:cubicBezTo>
                          <a:pt x="20" y="78"/>
                          <a:pt x="40" y="122"/>
                          <a:pt x="58" y="151"/>
                        </a:cubicBezTo>
                        <a:cubicBezTo>
                          <a:pt x="76" y="180"/>
                          <a:pt x="90" y="205"/>
                          <a:pt x="108" y="209"/>
                        </a:cubicBezTo>
                        <a:cubicBezTo>
                          <a:pt x="126" y="213"/>
                          <a:pt x="172" y="211"/>
                          <a:pt x="167" y="176"/>
                        </a:cubicBezTo>
                        <a:cubicBezTo>
                          <a:pt x="162" y="141"/>
                          <a:pt x="118" y="70"/>
                          <a:pt x="75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5157" name="Freeform 37"/>
                  <p:cNvSpPr>
                    <a:spLocks/>
                  </p:cNvSpPr>
                  <p:nvPr/>
                </p:nvSpPr>
                <p:spPr bwMode="auto">
                  <a:xfrm>
                    <a:off x="2334" y="3310"/>
                    <a:ext cx="300" cy="244"/>
                  </a:xfrm>
                  <a:custGeom>
                    <a:avLst/>
                    <a:gdLst/>
                    <a:ahLst/>
                    <a:cxnLst>
                      <a:cxn ang="0">
                        <a:pos x="80" y="69"/>
                      </a:cxn>
                      <a:cxn ang="0">
                        <a:pos x="117" y="81"/>
                      </a:cxn>
                      <a:cxn ang="0">
                        <a:pos x="180" y="55"/>
                      </a:cxn>
                      <a:cxn ang="0">
                        <a:pos x="216" y="6"/>
                      </a:cxn>
                      <a:cxn ang="0">
                        <a:pos x="282" y="18"/>
                      </a:cxn>
                      <a:cxn ang="0">
                        <a:pos x="294" y="81"/>
                      </a:cxn>
                      <a:cxn ang="0">
                        <a:pos x="246" y="141"/>
                      </a:cxn>
                      <a:cxn ang="0">
                        <a:pos x="178" y="180"/>
                      </a:cxn>
                      <a:cxn ang="0">
                        <a:pos x="73" y="230"/>
                      </a:cxn>
                      <a:cxn ang="0">
                        <a:pos x="25" y="223"/>
                      </a:cxn>
                      <a:cxn ang="0">
                        <a:pos x="0" y="106"/>
                      </a:cxn>
                    </a:cxnLst>
                    <a:rect l="0" t="0" r="r" b="b"/>
                    <a:pathLst>
                      <a:path w="300" h="244">
                        <a:moveTo>
                          <a:pt x="80" y="69"/>
                        </a:moveTo>
                        <a:cubicBezTo>
                          <a:pt x="86" y="71"/>
                          <a:pt x="100" y="83"/>
                          <a:pt x="117" y="81"/>
                        </a:cubicBezTo>
                        <a:cubicBezTo>
                          <a:pt x="134" y="79"/>
                          <a:pt x="164" y="67"/>
                          <a:pt x="180" y="55"/>
                        </a:cubicBezTo>
                        <a:cubicBezTo>
                          <a:pt x="196" y="43"/>
                          <a:pt x="199" y="12"/>
                          <a:pt x="216" y="6"/>
                        </a:cubicBezTo>
                        <a:cubicBezTo>
                          <a:pt x="233" y="0"/>
                          <a:pt x="269" y="6"/>
                          <a:pt x="282" y="18"/>
                        </a:cubicBezTo>
                        <a:cubicBezTo>
                          <a:pt x="295" y="30"/>
                          <a:pt x="300" y="61"/>
                          <a:pt x="294" y="81"/>
                        </a:cubicBezTo>
                        <a:cubicBezTo>
                          <a:pt x="288" y="101"/>
                          <a:pt x="265" y="125"/>
                          <a:pt x="246" y="141"/>
                        </a:cubicBezTo>
                        <a:cubicBezTo>
                          <a:pt x="227" y="157"/>
                          <a:pt x="207" y="165"/>
                          <a:pt x="178" y="180"/>
                        </a:cubicBezTo>
                        <a:cubicBezTo>
                          <a:pt x="149" y="195"/>
                          <a:pt x="99" y="223"/>
                          <a:pt x="73" y="230"/>
                        </a:cubicBezTo>
                        <a:cubicBezTo>
                          <a:pt x="47" y="237"/>
                          <a:pt x="37" y="244"/>
                          <a:pt x="25" y="223"/>
                        </a:cubicBezTo>
                        <a:cubicBezTo>
                          <a:pt x="13" y="202"/>
                          <a:pt x="5" y="130"/>
                          <a:pt x="0" y="106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5158" name="Freeform 38"/>
                <p:cNvSpPr>
                  <a:spLocks/>
                </p:cNvSpPr>
                <p:nvPr/>
              </p:nvSpPr>
              <p:spPr bwMode="auto">
                <a:xfrm>
                  <a:off x="1936" y="2503"/>
                  <a:ext cx="200" cy="344"/>
                </a:xfrm>
                <a:custGeom>
                  <a:avLst/>
                  <a:gdLst/>
                  <a:ahLst/>
                  <a:cxnLst>
                    <a:cxn ang="0">
                      <a:pos x="101" y="344"/>
                    </a:cxn>
                    <a:cxn ang="0">
                      <a:pos x="134" y="202"/>
                    </a:cxn>
                    <a:cxn ang="0">
                      <a:pos x="159" y="68"/>
                    </a:cxn>
                    <a:cxn ang="0">
                      <a:pos x="109" y="51"/>
                    </a:cxn>
                    <a:cxn ang="0">
                      <a:pos x="51" y="102"/>
                    </a:cxn>
                    <a:cxn ang="0">
                      <a:pos x="1" y="118"/>
                    </a:cxn>
                    <a:cxn ang="0">
                      <a:pos x="42" y="60"/>
                    </a:cxn>
                    <a:cxn ang="0">
                      <a:pos x="84" y="18"/>
                    </a:cxn>
                    <a:cxn ang="0">
                      <a:pos x="151" y="1"/>
                    </a:cxn>
                    <a:cxn ang="0">
                      <a:pos x="193" y="26"/>
                    </a:cxn>
                    <a:cxn ang="0">
                      <a:pos x="193" y="110"/>
                    </a:cxn>
                    <a:cxn ang="0">
                      <a:pos x="176" y="185"/>
                    </a:cxn>
                    <a:cxn ang="0">
                      <a:pos x="151" y="344"/>
                    </a:cxn>
                  </a:cxnLst>
                  <a:rect l="0" t="0" r="r" b="b"/>
                  <a:pathLst>
                    <a:path w="200" h="344">
                      <a:moveTo>
                        <a:pt x="101" y="344"/>
                      </a:moveTo>
                      <a:cubicBezTo>
                        <a:pt x="112" y="296"/>
                        <a:pt x="124" y="248"/>
                        <a:pt x="134" y="202"/>
                      </a:cubicBezTo>
                      <a:cubicBezTo>
                        <a:pt x="144" y="156"/>
                        <a:pt x="163" y="93"/>
                        <a:pt x="159" y="68"/>
                      </a:cubicBezTo>
                      <a:cubicBezTo>
                        <a:pt x="155" y="43"/>
                        <a:pt x="127" y="45"/>
                        <a:pt x="109" y="51"/>
                      </a:cubicBezTo>
                      <a:cubicBezTo>
                        <a:pt x="91" y="57"/>
                        <a:pt x="69" y="91"/>
                        <a:pt x="51" y="102"/>
                      </a:cubicBezTo>
                      <a:cubicBezTo>
                        <a:pt x="33" y="113"/>
                        <a:pt x="2" y="125"/>
                        <a:pt x="1" y="118"/>
                      </a:cubicBezTo>
                      <a:cubicBezTo>
                        <a:pt x="0" y="111"/>
                        <a:pt x="28" y="77"/>
                        <a:pt x="42" y="60"/>
                      </a:cubicBezTo>
                      <a:cubicBezTo>
                        <a:pt x="56" y="43"/>
                        <a:pt x="66" y="28"/>
                        <a:pt x="84" y="18"/>
                      </a:cubicBezTo>
                      <a:cubicBezTo>
                        <a:pt x="102" y="8"/>
                        <a:pt x="133" y="0"/>
                        <a:pt x="151" y="1"/>
                      </a:cubicBezTo>
                      <a:cubicBezTo>
                        <a:pt x="169" y="2"/>
                        <a:pt x="186" y="8"/>
                        <a:pt x="193" y="26"/>
                      </a:cubicBezTo>
                      <a:cubicBezTo>
                        <a:pt x="200" y="44"/>
                        <a:pt x="196" y="84"/>
                        <a:pt x="193" y="110"/>
                      </a:cubicBezTo>
                      <a:cubicBezTo>
                        <a:pt x="190" y="136"/>
                        <a:pt x="183" y="146"/>
                        <a:pt x="176" y="185"/>
                      </a:cubicBezTo>
                      <a:cubicBezTo>
                        <a:pt x="169" y="224"/>
                        <a:pt x="160" y="284"/>
                        <a:pt x="151" y="34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9" name="Freeform 39"/>
                <p:cNvSpPr>
                  <a:spLocks/>
                </p:cNvSpPr>
                <p:nvPr/>
              </p:nvSpPr>
              <p:spPr bwMode="auto">
                <a:xfrm>
                  <a:off x="1837" y="2711"/>
                  <a:ext cx="310" cy="870"/>
                </a:xfrm>
                <a:custGeom>
                  <a:avLst/>
                  <a:gdLst/>
                  <a:ahLst/>
                  <a:cxnLst>
                    <a:cxn ang="0">
                      <a:pos x="174" y="35"/>
                    </a:cxn>
                    <a:cxn ang="0">
                      <a:pos x="174" y="127"/>
                    </a:cxn>
                    <a:cxn ang="0">
                      <a:pos x="225" y="102"/>
                    </a:cxn>
                    <a:cxn ang="0">
                      <a:pos x="225" y="152"/>
                    </a:cxn>
                    <a:cxn ang="0">
                      <a:pos x="300" y="94"/>
                    </a:cxn>
                    <a:cxn ang="0">
                      <a:pos x="283" y="169"/>
                    </a:cxn>
                    <a:cxn ang="0">
                      <a:pos x="233" y="269"/>
                    </a:cxn>
                    <a:cxn ang="0">
                      <a:pos x="166" y="478"/>
                    </a:cxn>
                    <a:cxn ang="0">
                      <a:pos x="74" y="803"/>
                    </a:cxn>
                    <a:cxn ang="0">
                      <a:pos x="8" y="870"/>
                    </a:cxn>
                    <a:cxn ang="0">
                      <a:pos x="24" y="803"/>
                    </a:cxn>
                    <a:cxn ang="0">
                      <a:pos x="24" y="687"/>
                    </a:cxn>
                    <a:cxn ang="0">
                      <a:pos x="91" y="336"/>
                    </a:cxn>
                    <a:cxn ang="0">
                      <a:pos x="174" y="35"/>
                    </a:cxn>
                  </a:cxnLst>
                  <a:rect l="0" t="0" r="r" b="b"/>
                  <a:pathLst>
                    <a:path w="310" h="870">
                      <a:moveTo>
                        <a:pt x="174" y="35"/>
                      </a:moveTo>
                      <a:cubicBezTo>
                        <a:pt x="188" y="0"/>
                        <a:pt x="166" y="116"/>
                        <a:pt x="174" y="127"/>
                      </a:cubicBezTo>
                      <a:cubicBezTo>
                        <a:pt x="182" y="138"/>
                        <a:pt x="217" y="98"/>
                        <a:pt x="225" y="102"/>
                      </a:cubicBezTo>
                      <a:cubicBezTo>
                        <a:pt x="233" y="106"/>
                        <a:pt x="213" y="153"/>
                        <a:pt x="225" y="152"/>
                      </a:cubicBezTo>
                      <a:cubicBezTo>
                        <a:pt x="237" y="151"/>
                        <a:pt x="290" y="91"/>
                        <a:pt x="300" y="94"/>
                      </a:cubicBezTo>
                      <a:cubicBezTo>
                        <a:pt x="310" y="97"/>
                        <a:pt x="294" y="140"/>
                        <a:pt x="283" y="169"/>
                      </a:cubicBezTo>
                      <a:cubicBezTo>
                        <a:pt x="272" y="198"/>
                        <a:pt x="252" y="218"/>
                        <a:pt x="233" y="269"/>
                      </a:cubicBezTo>
                      <a:cubicBezTo>
                        <a:pt x="214" y="320"/>
                        <a:pt x="192" y="389"/>
                        <a:pt x="166" y="478"/>
                      </a:cubicBezTo>
                      <a:cubicBezTo>
                        <a:pt x="140" y="567"/>
                        <a:pt x="100" y="738"/>
                        <a:pt x="74" y="803"/>
                      </a:cubicBezTo>
                      <a:cubicBezTo>
                        <a:pt x="48" y="868"/>
                        <a:pt x="16" y="870"/>
                        <a:pt x="8" y="870"/>
                      </a:cubicBezTo>
                      <a:cubicBezTo>
                        <a:pt x="0" y="870"/>
                        <a:pt x="21" y="833"/>
                        <a:pt x="24" y="803"/>
                      </a:cubicBezTo>
                      <a:cubicBezTo>
                        <a:pt x="27" y="773"/>
                        <a:pt x="13" y="765"/>
                        <a:pt x="24" y="687"/>
                      </a:cubicBezTo>
                      <a:cubicBezTo>
                        <a:pt x="35" y="609"/>
                        <a:pt x="70" y="445"/>
                        <a:pt x="91" y="336"/>
                      </a:cubicBezTo>
                      <a:cubicBezTo>
                        <a:pt x="112" y="227"/>
                        <a:pt x="160" y="70"/>
                        <a:pt x="174" y="3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0" name="Freeform 40"/>
                <p:cNvSpPr>
                  <a:spLocks/>
                </p:cNvSpPr>
                <p:nvPr/>
              </p:nvSpPr>
              <p:spPr bwMode="auto">
                <a:xfrm>
                  <a:off x="2337" y="2062"/>
                  <a:ext cx="104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1" name="Freeform 41"/>
                <p:cNvSpPr>
                  <a:spLocks/>
                </p:cNvSpPr>
                <p:nvPr/>
              </p:nvSpPr>
              <p:spPr bwMode="auto">
                <a:xfrm>
                  <a:off x="2503" y="2059"/>
                  <a:ext cx="82" cy="2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2" name="Freeform 42"/>
                <p:cNvSpPr>
                  <a:spLocks/>
                </p:cNvSpPr>
                <p:nvPr/>
              </p:nvSpPr>
              <p:spPr bwMode="auto">
                <a:xfrm>
                  <a:off x="2401" y="2183"/>
                  <a:ext cx="104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70" name="Freeform 50"/>
              <p:cNvSpPr>
                <a:spLocks/>
              </p:cNvSpPr>
              <p:nvPr userDrawn="1"/>
            </p:nvSpPr>
            <p:spPr bwMode="auto">
              <a:xfrm>
                <a:off x="5120" y="2922"/>
                <a:ext cx="60" cy="2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72"/>
                  </a:cxn>
                  <a:cxn ang="0">
                    <a:pos x="36" y="184"/>
                  </a:cxn>
                  <a:cxn ang="0">
                    <a:pos x="60" y="230"/>
                  </a:cxn>
                </a:cxnLst>
                <a:rect l="0" t="0" r="r" b="b"/>
                <a:pathLst>
                  <a:path w="60" h="230">
                    <a:moveTo>
                      <a:pt x="0" y="0"/>
                    </a:moveTo>
                    <a:cubicBezTo>
                      <a:pt x="4" y="20"/>
                      <a:pt x="8" y="41"/>
                      <a:pt x="14" y="72"/>
                    </a:cubicBezTo>
                    <a:cubicBezTo>
                      <a:pt x="20" y="103"/>
                      <a:pt x="28" y="158"/>
                      <a:pt x="36" y="184"/>
                    </a:cubicBezTo>
                    <a:cubicBezTo>
                      <a:pt x="44" y="210"/>
                      <a:pt x="52" y="220"/>
                      <a:pt x="60" y="23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758A13-80AC-41CF-B9E6-36072E833368}" type="datetime1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2FCA40-EACF-420D-99A7-43DD1F7A7683}" type="datetime1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EA8685-1B44-49EC-8B22-7EB300F3DDD2}" type="datetime1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3018B8-F72B-4930-B949-4F9C38CAD6C1}" type="datetime1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48C2F-C7A3-468A-8F71-4E0D161FE949}" type="datetime1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C8FD4A-DB0E-40CD-9D4B-E6F8C55C5581}" type="datetime1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77825" y="203330"/>
            <a:ext cx="1212850" cy="1277937"/>
            <a:chOff x="531" y="941"/>
            <a:chExt cx="3268" cy="3209"/>
          </a:xfrm>
        </p:grpSpPr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612" y="1585"/>
              <a:ext cx="1187" cy="626"/>
            </a:xfrm>
            <a:custGeom>
              <a:avLst/>
              <a:gdLst/>
              <a:ahLst/>
              <a:cxnLst>
                <a:cxn ang="0">
                  <a:pos x="18" y="544"/>
                </a:cxn>
                <a:cxn ang="0">
                  <a:pos x="652" y="68"/>
                </a:cxn>
                <a:cxn ang="0">
                  <a:pos x="1103" y="135"/>
                </a:cxn>
                <a:cxn ang="0">
                  <a:pos x="1094" y="410"/>
                </a:cxn>
                <a:cxn ang="0">
                  <a:pos x="543" y="560"/>
                </a:cxn>
                <a:cxn ang="0">
                  <a:pos x="18" y="544"/>
                </a:cxn>
              </a:cxnLst>
              <a:rect l="0" t="0" r="r" b="b"/>
              <a:pathLst>
                <a:path w="1187" h="626">
                  <a:moveTo>
                    <a:pt x="18" y="544"/>
                  </a:moveTo>
                  <a:cubicBezTo>
                    <a:pt x="36" y="462"/>
                    <a:pt x="471" y="136"/>
                    <a:pt x="652" y="68"/>
                  </a:cubicBezTo>
                  <a:cubicBezTo>
                    <a:pt x="833" y="0"/>
                    <a:pt x="1029" y="78"/>
                    <a:pt x="1103" y="135"/>
                  </a:cubicBezTo>
                  <a:cubicBezTo>
                    <a:pt x="1177" y="192"/>
                    <a:pt x="1187" y="339"/>
                    <a:pt x="1094" y="410"/>
                  </a:cubicBezTo>
                  <a:cubicBezTo>
                    <a:pt x="1001" y="481"/>
                    <a:pt x="725" y="535"/>
                    <a:pt x="543" y="560"/>
                  </a:cubicBezTo>
                  <a:cubicBezTo>
                    <a:pt x="361" y="585"/>
                    <a:pt x="0" y="626"/>
                    <a:pt x="18" y="54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2099" y="941"/>
              <a:ext cx="598" cy="1208"/>
            </a:xfrm>
            <a:custGeom>
              <a:avLst/>
              <a:gdLst/>
              <a:ahLst/>
              <a:cxnLst>
                <a:cxn ang="0">
                  <a:pos x="556" y="1096"/>
                </a:cxn>
                <a:cxn ang="0">
                  <a:pos x="581" y="737"/>
                </a:cxn>
                <a:cxn ang="0">
                  <a:pos x="456" y="177"/>
                </a:cxn>
                <a:cxn ang="0">
                  <a:pos x="63" y="61"/>
                </a:cxn>
                <a:cxn ang="0">
                  <a:pos x="80" y="545"/>
                </a:cxn>
                <a:cxn ang="0">
                  <a:pos x="347" y="1071"/>
                </a:cxn>
                <a:cxn ang="0">
                  <a:pos x="506" y="1204"/>
                </a:cxn>
                <a:cxn ang="0">
                  <a:pos x="556" y="1096"/>
                </a:cxn>
              </a:cxnLst>
              <a:rect l="0" t="0" r="r" b="b"/>
              <a:pathLst>
                <a:path w="598" h="1208">
                  <a:moveTo>
                    <a:pt x="556" y="1096"/>
                  </a:moveTo>
                  <a:cubicBezTo>
                    <a:pt x="568" y="1018"/>
                    <a:pt x="598" y="890"/>
                    <a:pt x="581" y="737"/>
                  </a:cubicBezTo>
                  <a:cubicBezTo>
                    <a:pt x="564" y="584"/>
                    <a:pt x="542" y="290"/>
                    <a:pt x="456" y="177"/>
                  </a:cubicBezTo>
                  <a:cubicBezTo>
                    <a:pt x="370" y="64"/>
                    <a:pt x="126" y="0"/>
                    <a:pt x="63" y="61"/>
                  </a:cubicBezTo>
                  <a:cubicBezTo>
                    <a:pt x="0" y="122"/>
                    <a:pt x="33" y="377"/>
                    <a:pt x="80" y="545"/>
                  </a:cubicBezTo>
                  <a:cubicBezTo>
                    <a:pt x="127" y="713"/>
                    <a:pt x="276" y="961"/>
                    <a:pt x="347" y="1071"/>
                  </a:cubicBezTo>
                  <a:cubicBezTo>
                    <a:pt x="418" y="1181"/>
                    <a:pt x="473" y="1200"/>
                    <a:pt x="506" y="1204"/>
                  </a:cubicBezTo>
                  <a:cubicBezTo>
                    <a:pt x="539" y="1208"/>
                    <a:pt x="544" y="1174"/>
                    <a:pt x="556" y="1096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481" y="2116"/>
              <a:ext cx="1144" cy="472"/>
            </a:xfrm>
            <a:custGeom>
              <a:avLst/>
              <a:gdLst/>
              <a:ahLst/>
              <a:cxnLst>
                <a:cxn ang="0">
                  <a:pos x="1132" y="21"/>
                </a:cxn>
                <a:cxn ang="0">
                  <a:pos x="1031" y="171"/>
                </a:cxn>
                <a:cxn ang="0">
                  <a:pos x="497" y="422"/>
                </a:cxn>
                <a:cxn ang="0">
                  <a:pos x="130" y="447"/>
                </a:cxn>
                <a:cxn ang="0">
                  <a:pos x="30" y="272"/>
                </a:cxn>
                <a:cxn ang="0">
                  <a:pos x="88" y="113"/>
                </a:cxn>
                <a:cxn ang="0">
                  <a:pos x="556" y="30"/>
                </a:cxn>
                <a:cxn ang="0">
                  <a:pos x="956" y="46"/>
                </a:cxn>
                <a:cxn ang="0">
                  <a:pos x="1132" y="21"/>
                </a:cxn>
              </a:cxnLst>
              <a:rect l="0" t="0" r="r" b="b"/>
              <a:pathLst>
                <a:path w="1144" h="472">
                  <a:moveTo>
                    <a:pt x="1132" y="21"/>
                  </a:moveTo>
                  <a:cubicBezTo>
                    <a:pt x="1144" y="42"/>
                    <a:pt x="1137" y="104"/>
                    <a:pt x="1031" y="171"/>
                  </a:cubicBezTo>
                  <a:cubicBezTo>
                    <a:pt x="925" y="238"/>
                    <a:pt x="647" y="376"/>
                    <a:pt x="497" y="422"/>
                  </a:cubicBezTo>
                  <a:cubicBezTo>
                    <a:pt x="347" y="468"/>
                    <a:pt x="208" y="472"/>
                    <a:pt x="130" y="447"/>
                  </a:cubicBezTo>
                  <a:cubicBezTo>
                    <a:pt x="52" y="422"/>
                    <a:pt x="37" y="328"/>
                    <a:pt x="30" y="272"/>
                  </a:cubicBezTo>
                  <a:cubicBezTo>
                    <a:pt x="23" y="216"/>
                    <a:pt x="0" y="153"/>
                    <a:pt x="88" y="113"/>
                  </a:cubicBezTo>
                  <a:cubicBezTo>
                    <a:pt x="176" y="73"/>
                    <a:pt x="411" y="41"/>
                    <a:pt x="556" y="30"/>
                  </a:cubicBezTo>
                  <a:cubicBezTo>
                    <a:pt x="701" y="19"/>
                    <a:pt x="864" y="45"/>
                    <a:pt x="956" y="46"/>
                  </a:cubicBezTo>
                  <a:cubicBezTo>
                    <a:pt x="1048" y="47"/>
                    <a:pt x="1120" y="0"/>
                    <a:pt x="113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597" y="2177"/>
              <a:ext cx="802" cy="818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201" y="346"/>
                </a:cxn>
                <a:cxn ang="0">
                  <a:pos x="418" y="680"/>
                </a:cxn>
                <a:cxn ang="0">
                  <a:pos x="702" y="797"/>
                </a:cxn>
                <a:cxn ang="0">
                  <a:pos x="760" y="555"/>
                </a:cxn>
                <a:cxn ang="0">
                  <a:pos x="451" y="221"/>
                </a:cxn>
                <a:cxn ang="0">
                  <a:pos x="42" y="21"/>
                </a:cxn>
              </a:cxnLst>
              <a:rect l="0" t="0" r="r" b="b"/>
              <a:pathLst>
                <a:path w="802" h="818">
                  <a:moveTo>
                    <a:pt x="42" y="21"/>
                  </a:moveTo>
                  <a:cubicBezTo>
                    <a:pt x="0" y="42"/>
                    <a:pt x="138" y="236"/>
                    <a:pt x="201" y="346"/>
                  </a:cubicBezTo>
                  <a:cubicBezTo>
                    <a:pt x="264" y="456"/>
                    <a:pt x="335" y="605"/>
                    <a:pt x="418" y="680"/>
                  </a:cubicBezTo>
                  <a:cubicBezTo>
                    <a:pt x="501" y="755"/>
                    <a:pt x="645" y="818"/>
                    <a:pt x="702" y="797"/>
                  </a:cubicBezTo>
                  <a:cubicBezTo>
                    <a:pt x="759" y="776"/>
                    <a:pt x="802" y="651"/>
                    <a:pt x="760" y="555"/>
                  </a:cubicBezTo>
                  <a:cubicBezTo>
                    <a:pt x="718" y="459"/>
                    <a:pt x="566" y="316"/>
                    <a:pt x="451" y="221"/>
                  </a:cubicBezTo>
                  <a:cubicBezTo>
                    <a:pt x="336" y="126"/>
                    <a:pt x="84" y="0"/>
                    <a:pt x="4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352" y="2155"/>
              <a:ext cx="318" cy="1166"/>
            </a:xfrm>
            <a:custGeom>
              <a:avLst/>
              <a:gdLst/>
              <a:ahLst/>
              <a:cxnLst>
                <a:cxn ang="0">
                  <a:pos x="236" y="107"/>
                </a:cxn>
                <a:cxn ang="0">
                  <a:pos x="27" y="800"/>
                </a:cxn>
                <a:cxn ang="0">
                  <a:pos x="77" y="1101"/>
                </a:cxn>
                <a:cxn ang="0">
                  <a:pos x="286" y="1009"/>
                </a:cxn>
                <a:cxn ang="0">
                  <a:pos x="269" y="157"/>
                </a:cxn>
                <a:cxn ang="0">
                  <a:pos x="236" y="107"/>
                </a:cxn>
              </a:cxnLst>
              <a:rect l="0" t="0" r="r" b="b"/>
              <a:pathLst>
                <a:path w="318" h="1166">
                  <a:moveTo>
                    <a:pt x="236" y="107"/>
                  </a:moveTo>
                  <a:cubicBezTo>
                    <a:pt x="196" y="214"/>
                    <a:pt x="54" y="634"/>
                    <a:pt x="27" y="800"/>
                  </a:cubicBezTo>
                  <a:cubicBezTo>
                    <a:pt x="0" y="966"/>
                    <a:pt x="34" y="1066"/>
                    <a:pt x="77" y="1101"/>
                  </a:cubicBezTo>
                  <a:cubicBezTo>
                    <a:pt x="120" y="1136"/>
                    <a:pt x="254" y="1166"/>
                    <a:pt x="286" y="1009"/>
                  </a:cubicBezTo>
                  <a:cubicBezTo>
                    <a:pt x="318" y="852"/>
                    <a:pt x="273" y="307"/>
                    <a:pt x="269" y="157"/>
                  </a:cubicBezTo>
                  <a:cubicBezTo>
                    <a:pt x="265" y="7"/>
                    <a:pt x="276" y="0"/>
                    <a:pt x="236" y="107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1695" y="2271"/>
              <a:ext cx="901" cy="1879"/>
            </a:xfrm>
            <a:custGeom>
              <a:avLst/>
              <a:gdLst/>
              <a:ahLst/>
              <a:cxnLst>
                <a:cxn ang="0">
                  <a:pos x="901" y="0"/>
                </a:cxn>
                <a:cxn ang="0">
                  <a:pos x="576" y="343"/>
                </a:cxn>
                <a:cxn ang="0">
                  <a:pos x="250" y="785"/>
                </a:cxn>
                <a:cxn ang="0">
                  <a:pos x="66" y="1319"/>
                </a:cxn>
                <a:cxn ang="0">
                  <a:pos x="0" y="1879"/>
                </a:cxn>
              </a:cxnLst>
              <a:rect l="0" t="0" r="r" b="b"/>
              <a:pathLst>
                <a:path w="901" h="1879">
                  <a:moveTo>
                    <a:pt x="901" y="0"/>
                  </a:moveTo>
                  <a:cubicBezTo>
                    <a:pt x="793" y="106"/>
                    <a:pt x="685" y="212"/>
                    <a:pt x="576" y="343"/>
                  </a:cubicBezTo>
                  <a:cubicBezTo>
                    <a:pt x="467" y="474"/>
                    <a:pt x="335" y="622"/>
                    <a:pt x="250" y="785"/>
                  </a:cubicBezTo>
                  <a:cubicBezTo>
                    <a:pt x="165" y="948"/>
                    <a:pt x="108" y="1137"/>
                    <a:pt x="66" y="1319"/>
                  </a:cubicBezTo>
                  <a:cubicBezTo>
                    <a:pt x="24" y="1501"/>
                    <a:pt x="12" y="1690"/>
                    <a:pt x="0" y="187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1698" y="3738"/>
              <a:ext cx="836" cy="381"/>
            </a:xfrm>
            <a:custGeom>
              <a:avLst/>
              <a:gdLst/>
              <a:ahLst/>
              <a:cxnLst>
                <a:cxn ang="0">
                  <a:pos x="5" y="344"/>
                </a:cxn>
                <a:cxn ang="0">
                  <a:pos x="289" y="94"/>
                </a:cxn>
                <a:cxn ang="0">
                  <a:pos x="698" y="10"/>
                </a:cxn>
                <a:cxn ang="0">
                  <a:pos x="773" y="152"/>
                </a:cxn>
                <a:cxn ang="0">
                  <a:pos x="322" y="319"/>
                </a:cxn>
                <a:cxn ang="0">
                  <a:pos x="5" y="344"/>
                </a:cxn>
              </a:cxnLst>
              <a:rect l="0" t="0" r="r" b="b"/>
              <a:pathLst>
                <a:path w="836" h="381">
                  <a:moveTo>
                    <a:pt x="5" y="344"/>
                  </a:moveTo>
                  <a:cubicBezTo>
                    <a:pt x="0" y="307"/>
                    <a:pt x="174" y="150"/>
                    <a:pt x="289" y="94"/>
                  </a:cubicBezTo>
                  <a:cubicBezTo>
                    <a:pt x="404" y="38"/>
                    <a:pt x="617" y="0"/>
                    <a:pt x="698" y="10"/>
                  </a:cubicBezTo>
                  <a:cubicBezTo>
                    <a:pt x="779" y="20"/>
                    <a:pt x="836" y="101"/>
                    <a:pt x="773" y="152"/>
                  </a:cubicBezTo>
                  <a:cubicBezTo>
                    <a:pt x="710" y="203"/>
                    <a:pt x="447" y="283"/>
                    <a:pt x="322" y="319"/>
                  </a:cubicBezTo>
                  <a:cubicBezTo>
                    <a:pt x="197" y="355"/>
                    <a:pt x="10" y="381"/>
                    <a:pt x="5" y="34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31" y="3302"/>
              <a:ext cx="1194" cy="820"/>
            </a:xfrm>
            <a:custGeom>
              <a:avLst/>
              <a:gdLst/>
              <a:ahLst/>
              <a:cxnLst>
                <a:cxn ang="0">
                  <a:pos x="1180" y="780"/>
                </a:cxn>
                <a:cxn ang="0">
                  <a:pos x="1005" y="513"/>
                </a:cxn>
                <a:cxn ang="0">
                  <a:pos x="396" y="79"/>
                </a:cxn>
                <a:cxn ang="0">
                  <a:pos x="3" y="71"/>
                </a:cxn>
                <a:cxn ang="0">
                  <a:pos x="379" y="505"/>
                </a:cxn>
                <a:cxn ang="0">
                  <a:pos x="922" y="755"/>
                </a:cxn>
                <a:cxn ang="0">
                  <a:pos x="1180" y="780"/>
                </a:cxn>
              </a:cxnLst>
              <a:rect l="0" t="0" r="r" b="b"/>
              <a:pathLst>
                <a:path w="1194" h="820">
                  <a:moveTo>
                    <a:pt x="1180" y="780"/>
                  </a:moveTo>
                  <a:cubicBezTo>
                    <a:pt x="1194" y="740"/>
                    <a:pt x="1136" y="630"/>
                    <a:pt x="1005" y="513"/>
                  </a:cubicBezTo>
                  <a:cubicBezTo>
                    <a:pt x="874" y="396"/>
                    <a:pt x="563" y="153"/>
                    <a:pt x="396" y="79"/>
                  </a:cubicBezTo>
                  <a:cubicBezTo>
                    <a:pt x="229" y="5"/>
                    <a:pt x="6" y="0"/>
                    <a:pt x="3" y="71"/>
                  </a:cubicBezTo>
                  <a:cubicBezTo>
                    <a:pt x="0" y="142"/>
                    <a:pt x="226" y="391"/>
                    <a:pt x="379" y="505"/>
                  </a:cubicBezTo>
                  <a:cubicBezTo>
                    <a:pt x="532" y="619"/>
                    <a:pt x="790" y="709"/>
                    <a:pt x="922" y="755"/>
                  </a:cubicBezTo>
                  <a:cubicBezTo>
                    <a:pt x="1054" y="801"/>
                    <a:pt x="1166" y="820"/>
                    <a:pt x="1180" y="78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485" y="2030"/>
              <a:ext cx="276" cy="273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270" y="232"/>
                </a:cxn>
                <a:cxn ang="0">
                  <a:pos x="69" y="249"/>
                </a:cxn>
                <a:cxn ang="0">
                  <a:pos x="3" y="90"/>
                </a:cxn>
                <a:cxn ang="0">
                  <a:pos x="103" y="24"/>
                </a:cxn>
              </a:cxnLst>
              <a:rect l="0" t="0" r="r" b="b"/>
              <a:pathLst>
                <a:path w="276" h="273">
                  <a:moveTo>
                    <a:pt x="103" y="24"/>
                  </a:moveTo>
                  <a:cubicBezTo>
                    <a:pt x="148" y="48"/>
                    <a:pt x="276" y="195"/>
                    <a:pt x="270" y="232"/>
                  </a:cubicBezTo>
                  <a:cubicBezTo>
                    <a:pt x="264" y="269"/>
                    <a:pt x="114" y="273"/>
                    <a:pt x="69" y="249"/>
                  </a:cubicBezTo>
                  <a:cubicBezTo>
                    <a:pt x="24" y="225"/>
                    <a:pt x="0" y="126"/>
                    <a:pt x="3" y="90"/>
                  </a:cubicBezTo>
                  <a:cubicBezTo>
                    <a:pt x="6" y="54"/>
                    <a:pt x="58" y="0"/>
                    <a:pt x="103" y="24"/>
                  </a:cubicBez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41" name="Freeform 17"/>
          <p:cNvSpPr>
            <a:spLocks/>
          </p:cNvSpPr>
          <p:nvPr/>
        </p:nvSpPr>
        <p:spPr bwMode="auto">
          <a:xfrm>
            <a:off x="7223125" y="6553200"/>
            <a:ext cx="1682750" cy="179388"/>
          </a:xfrm>
          <a:custGeom>
            <a:avLst/>
            <a:gdLst/>
            <a:ahLst/>
            <a:cxnLst>
              <a:cxn ang="0">
                <a:pos x="0" y="63"/>
              </a:cxn>
              <a:cxn ang="0">
                <a:pos x="150" y="4"/>
              </a:cxn>
              <a:cxn ang="0">
                <a:pos x="283" y="88"/>
              </a:cxn>
              <a:cxn ang="0">
                <a:pos x="500" y="29"/>
              </a:cxn>
              <a:cxn ang="0">
                <a:pos x="642" y="88"/>
              </a:cxn>
              <a:cxn ang="0">
                <a:pos x="960" y="104"/>
              </a:cxn>
              <a:cxn ang="0">
                <a:pos x="1060" y="113"/>
              </a:cxn>
            </a:cxnLst>
            <a:rect l="0" t="0" r="r" b="b"/>
            <a:pathLst>
              <a:path w="1060" h="113">
                <a:moveTo>
                  <a:pt x="0" y="63"/>
                </a:moveTo>
                <a:cubicBezTo>
                  <a:pt x="51" y="31"/>
                  <a:pt x="103" y="0"/>
                  <a:pt x="150" y="4"/>
                </a:cubicBezTo>
                <a:cubicBezTo>
                  <a:pt x="197" y="8"/>
                  <a:pt x="225" y="84"/>
                  <a:pt x="283" y="88"/>
                </a:cubicBezTo>
                <a:cubicBezTo>
                  <a:pt x="341" y="92"/>
                  <a:pt x="440" y="29"/>
                  <a:pt x="500" y="29"/>
                </a:cubicBezTo>
                <a:cubicBezTo>
                  <a:pt x="560" y="29"/>
                  <a:pt x="565" y="76"/>
                  <a:pt x="642" y="88"/>
                </a:cubicBezTo>
                <a:cubicBezTo>
                  <a:pt x="719" y="100"/>
                  <a:pt x="890" y="100"/>
                  <a:pt x="960" y="104"/>
                </a:cubicBezTo>
                <a:cubicBezTo>
                  <a:pt x="1030" y="108"/>
                  <a:pt x="1045" y="110"/>
                  <a:pt x="1060" y="113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42" name="Freeform 18"/>
          <p:cNvSpPr>
            <a:spLocks/>
          </p:cNvSpPr>
          <p:nvPr/>
        </p:nvSpPr>
        <p:spPr bwMode="auto">
          <a:xfrm>
            <a:off x="14288" y="1370142"/>
            <a:ext cx="9140825" cy="1385888"/>
          </a:xfrm>
          <a:custGeom>
            <a:avLst/>
            <a:gdLst/>
            <a:ahLst/>
            <a:cxnLst>
              <a:cxn ang="0">
                <a:pos x="0" y="121"/>
              </a:cxn>
              <a:cxn ang="0">
                <a:pos x="208" y="55"/>
              </a:cxn>
              <a:cxn ang="0">
                <a:pos x="584" y="155"/>
              </a:cxn>
              <a:cxn ang="0">
                <a:pos x="1001" y="138"/>
              </a:cxn>
              <a:cxn ang="0">
                <a:pos x="1419" y="121"/>
              </a:cxn>
              <a:cxn ang="0">
                <a:pos x="1661" y="188"/>
              </a:cxn>
              <a:cxn ang="0">
                <a:pos x="2103" y="130"/>
              </a:cxn>
              <a:cxn ang="0">
                <a:pos x="2529" y="4"/>
              </a:cxn>
              <a:cxn ang="0">
                <a:pos x="2880" y="155"/>
              </a:cxn>
              <a:cxn ang="0">
                <a:pos x="3247" y="188"/>
              </a:cxn>
              <a:cxn ang="0">
                <a:pos x="3372" y="146"/>
              </a:cxn>
              <a:cxn ang="0">
                <a:pos x="3681" y="163"/>
              </a:cxn>
              <a:cxn ang="0">
                <a:pos x="4048" y="105"/>
              </a:cxn>
              <a:cxn ang="0">
                <a:pos x="4307" y="138"/>
              </a:cxn>
              <a:cxn ang="0">
                <a:pos x="4583" y="71"/>
              </a:cxn>
              <a:cxn ang="0">
                <a:pos x="4750" y="221"/>
              </a:cxn>
              <a:cxn ang="0">
                <a:pos x="4892" y="322"/>
              </a:cxn>
              <a:cxn ang="0">
                <a:pos x="4892" y="572"/>
              </a:cxn>
              <a:cxn ang="0">
                <a:pos x="4942" y="856"/>
              </a:cxn>
              <a:cxn ang="0">
                <a:pos x="4800" y="839"/>
              </a:cxn>
              <a:cxn ang="0">
                <a:pos x="4850" y="714"/>
              </a:cxn>
              <a:cxn ang="0">
                <a:pos x="4984" y="789"/>
              </a:cxn>
              <a:cxn ang="0">
                <a:pos x="4992" y="1065"/>
              </a:cxn>
              <a:cxn ang="0">
                <a:pos x="5025" y="1415"/>
              </a:cxn>
              <a:cxn ang="0">
                <a:pos x="5142" y="1540"/>
              </a:cxn>
              <a:cxn ang="0">
                <a:pos x="5225" y="1582"/>
              </a:cxn>
            </a:cxnLst>
            <a:rect l="0" t="0" r="r" b="b"/>
            <a:pathLst>
              <a:path w="5225" h="1582">
                <a:moveTo>
                  <a:pt x="0" y="121"/>
                </a:moveTo>
                <a:cubicBezTo>
                  <a:pt x="55" y="85"/>
                  <a:pt x="111" y="49"/>
                  <a:pt x="208" y="55"/>
                </a:cubicBezTo>
                <a:cubicBezTo>
                  <a:pt x="305" y="61"/>
                  <a:pt x="452" y="141"/>
                  <a:pt x="584" y="155"/>
                </a:cubicBezTo>
                <a:cubicBezTo>
                  <a:pt x="716" y="169"/>
                  <a:pt x="862" y="144"/>
                  <a:pt x="1001" y="138"/>
                </a:cubicBezTo>
                <a:cubicBezTo>
                  <a:pt x="1140" y="132"/>
                  <a:pt x="1309" y="113"/>
                  <a:pt x="1419" y="121"/>
                </a:cubicBezTo>
                <a:cubicBezTo>
                  <a:pt x="1529" y="129"/>
                  <a:pt x="1547" y="186"/>
                  <a:pt x="1661" y="188"/>
                </a:cubicBezTo>
                <a:cubicBezTo>
                  <a:pt x="1775" y="190"/>
                  <a:pt x="1958" y="161"/>
                  <a:pt x="2103" y="130"/>
                </a:cubicBezTo>
                <a:cubicBezTo>
                  <a:pt x="2248" y="99"/>
                  <a:pt x="2400" y="0"/>
                  <a:pt x="2529" y="4"/>
                </a:cubicBezTo>
                <a:cubicBezTo>
                  <a:pt x="2658" y="8"/>
                  <a:pt x="2760" y="124"/>
                  <a:pt x="2880" y="155"/>
                </a:cubicBezTo>
                <a:cubicBezTo>
                  <a:pt x="3000" y="186"/>
                  <a:pt x="3165" y="190"/>
                  <a:pt x="3247" y="188"/>
                </a:cubicBezTo>
                <a:cubicBezTo>
                  <a:pt x="3329" y="186"/>
                  <a:pt x="3300" y="150"/>
                  <a:pt x="3372" y="146"/>
                </a:cubicBezTo>
                <a:cubicBezTo>
                  <a:pt x="3444" y="142"/>
                  <a:pt x="3568" y="170"/>
                  <a:pt x="3681" y="163"/>
                </a:cubicBezTo>
                <a:cubicBezTo>
                  <a:pt x="3794" y="156"/>
                  <a:pt x="3944" y="109"/>
                  <a:pt x="4048" y="105"/>
                </a:cubicBezTo>
                <a:cubicBezTo>
                  <a:pt x="4152" y="101"/>
                  <a:pt x="4218" y="144"/>
                  <a:pt x="4307" y="138"/>
                </a:cubicBezTo>
                <a:cubicBezTo>
                  <a:pt x="4396" y="132"/>
                  <a:pt x="4509" y="57"/>
                  <a:pt x="4583" y="71"/>
                </a:cubicBezTo>
                <a:cubicBezTo>
                  <a:pt x="4657" y="85"/>
                  <a:pt x="4699" y="179"/>
                  <a:pt x="4750" y="221"/>
                </a:cubicBezTo>
                <a:cubicBezTo>
                  <a:pt x="4801" y="263"/>
                  <a:pt x="4868" y="264"/>
                  <a:pt x="4892" y="322"/>
                </a:cubicBezTo>
                <a:cubicBezTo>
                  <a:pt x="4916" y="380"/>
                  <a:pt x="4884" y="483"/>
                  <a:pt x="4892" y="572"/>
                </a:cubicBezTo>
                <a:cubicBezTo>
                  <a:pt x="4900" y="661"/>
                  <a:pt x="4957" y="812"/>
                  <a:pt x="4942" y="856"/>
                </a:cubicBezTo>
                <a:cubicBezTo>
                  <a:pt x="4927" y="900"/>
                  <a:pt x="4815" y="863"/>
                  <a:pt x="4800" y="839"/>
                </a:cubicBezTo>
                <a:cubicBezTo>
                  <a:pt x="4785" y="815"/>
                  <a:pt x="4819" y="722"/>
                  <a:pt x="4850" y="714"/>
                </a:cubicBezTo>
                <a:cubicBezTo>
                  <a:pt x="4881" y="706"/>
                  <a:pt x="4960" y="730"/>
                  <a:pt x="4984" y="789"/>
                </a:cubicBezTo>
                <a:cubicBezTo>
                  <a:pt x="5008" y="848"/>
                  <a:pt x="4985" y="961"/>
                  <a:pt x="4992" y="1065"/>
                </a:cubicBezTo>
                <a:cubicBezTo>
                  <a:pt x="4999" y="1169"/>
                  <a:pt x="5000" y="1336"/>
                  <a:pt x="5025" y="1415"/>
                </a:cubicBezTo>
                <a:cubicBezTo>
                  <a:pt x="5050" y="1494"/>
                  <a:pt x="5109" y="1512"/>
                  <a:pt x="5142" y="1540"/>
                </a:cubicBezTo>
                <a:cubicBezTo>
                  <a:pt x="5175" y="1568"/>
                  <a:pt x="5200" y="1575"/>
                  <a:pt x="5225" y="1582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62545" y="338267"/>
            <a:ext cx="679565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23292"/>
            <a:ext cx="77724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latin typeface="Times New Roman" pitchFamily="18" charset="0"/>
                <a:ea typeface="MS PGothic" pitchFamily="34" charset="-128"/>
              </a:defRPr>
            </a:lvl1pPr>
          </a:lstStyle>
          <a:p>
            <a:fld id="{2B5AA901-6457-405F-B175-E5F47D5034CB}" type="datetime1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Times New Roman" pitchFamily="18" charset="0"/>
                <a:ea typeface="MS PGothic" pitchFamily="34" charset="-128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8669"/>
            <a:ext cx="1338943" cy="32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solidFill>
                  <a:schemeClr val="accent2"/>
                </a:solidFill>
                <a:latin typeface="Calibri" pitchFamily="34" charset="0"/>
                <a:ea typeface="MS PGothic" pitchFamily="34" charset="-128"/>
              </a:defRPr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8230853" y="5727350"/>
            <a:ext cx="628576" cy="988218"/>
            <a:chOff x="4933" y="2816"/>
            <a:chExt cx="487" cy="796"/>
          </a:xfrm>
        </p:grpSpPr>
        <p:grpSp>
          <p:nvGrpSpPr>
            <p:cNvPr id="4" name="Group 78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1103" name="Freeform 79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4" name="Freeform 80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5" name="Freeform 81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6" name="Freeform 82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7" name="Freeform 83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8" name="Freeform 84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9" name="Freeform 85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0" name="Freeform 86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1" name="Freeform 87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2" name="Freeform 88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3" name="Freeform 89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4" name="Freeform 90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5" name="Freeform 91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" name="Freeform 92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7" name="Freeform 93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8" name="Freeform 94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9" name="Freeform 95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0" name="Freeform 96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1" name="Freeform 97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2" name="Freeform 98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99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1124" name="Freeform 100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25" name="Freeform 101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126" name="Freeform 102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7" name="Freeform 103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8" name="Freeform 104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9" name="Freeform 105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" name="Freeform 106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31" name="Freeform 107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ja-JP" altLang="en-US" sz="4000" b="1" cap="none" spc="50" dirty="0" smtClean="0">
          <a:ln w="11430"/>
          <a:solidFill>
            <a:srgbClr val="FF3399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Arial" pitchFamily="34" charset="0"/>
          <a:ea typeface="微軟正黑體" pitchFamily="34" charset="-12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9pPr>
    </p:titleStyle>
    <p:bodyStyle>
      <a:lvl1pPr marL="342900" indent="-342900" algn="l" rtl="0" eaLnBrk="1" fontAlgn="base" hangingPunct="1">
        <a:lnSpc>
          <a:spcPts val="4000"/>
        </a:lnSpc>
        <a:spcBef>
          <a:spcPct val="20000"/>
        </a:spcBef>
        <a:spcAft>
          <a:spcPct val="0"/>
        </a:spcAft>
        <a:buBlip>
          <a:blip r:embed="rId15"/>
        </a:buBlip>
        <a:defRPr kumimoji="1" sz="3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742950" indent="-285750" algn="l" rtl="0" eaLnBrk="1" fontAlgn="base" hangingPunct="1">
        <a:lnSpc>
          <a:spcPts val="3500"/>
        </a:lnSpc>
        <a:spcBef>
          <a:spcPct val="20000"/>
        </a:spcBef>
        <a:spcAft>
          <a:spcPct val="0"/>
        </a:spcAft>
        <a:buBlip>
          <a:blip r:embed="rId16"/>
        </a:buBlip>
        <a:defRPr kumimoji="1" sz="26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kumimoji="1" sz="24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kumimoji="1" sz="2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tag_img.asp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area.asp" TargetMode="External"/><Relationship Id="rId2" Type="http://schemas.openxmlformats.org/officeDocument/2006/relationships/hyperlink" Target="http://www.w3schools.com/tags/tryit.asp?filename=tryhtml_areamap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tag_a.asp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91680" y="1844824"/>
            <a:ext cx="6694512" cy="1368152"/>
          </a:xfrm>
        </p:spPr>
        <p:txBody>
          <a:bodyPr/>
          <a:lstStyle/>
          <a:p>
            <a:r>
              <a:rPr lang="en-US" altLang="zh-TW" sz="4800" dirty="0" smtClean="0"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HTML </a:t>
            </a:r>
            <a:r>
              <a:rPr lang="zh-TW" altLang="en-US" sz="4800" dirty="0" smtClean="0"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常用標籤</a:t>
            </a:r>
            <a:endParaRPr lang="zh-TW" altLang="en-US" sz="4800" dirty="0"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259632" y="3933056"/>
            <a:ext cx="6400800" cy="1631032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endParaRPr lang="zh-TW" altLang="en-US" sz="2200" b="0" dirty="0">
              <a:solidFill>
                <a:srgbClr val="BC4744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15BC2C-8AC6-4DD6-BAB3-EA6DA985DB52}" type="slidenum">
              <a:rPr lang="ja-JP" altLang="en-US" smtClean="0"/>
              <a:pPr/>
              <a:t>1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圖片標籤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7915" y="1635596"/>
            <a:ext cx="7772400" cy="4457700"/>
          </a:xfrm>
        </p:spPr>
        <p:txBody>
          <a:bodyPr/>
          <a:lstStyle/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標籤屬性：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/>
        </p:nvGraphicFramePr>
        <p:xfrm>
          <a:off x="1115616" y="2420888"/>
          <a:ext cx="6696744" cy="35835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0200"/>
                <a:gridCol w="4896544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Calibri" pitchFamily="34" charset="0"/>
                          <a:ea typeface="微軟正黑體" pitchFamily="34" charset="-120"/>
                        </a:rPr>
                        <a:t>屬性</a:t>
                      </a:r>
                      <a:endParaRPr lang="zh-TW" altLang="en-US" sz="2000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Calibri" pitchFamily="34" charset="0"/>
                          <a:ea typeface="微軟正黑體" pitchFamily="34" charset="-120"/>
                        </a:rPr>
                        <a:t>敘述</a:t>
                      </a:r>
                      <a:endParaRPr lang="zh-TW" altLang="en-US" sz="2000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Calibri" pitchFamily="34" charset="0"/>
                          <a:ea typeface="微軟正黑體" pitchFamily="34" charset="-120"/>
                        </a:rPr>
                        <a:t>src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指定圖片的相對或絕對位置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指定圖片的名稱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height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指定圖片的高度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width</a:t>
                      </a:r>
                      <a:endParaRPr lang="zh-TW" altLang="en-US" dirty="0" smtClean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指定圖片的寬度</a:t>
                      </a: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align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指定圖片的對齊方式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border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指定圖片的框線粗細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alt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指定圖片的替代說明文字</a:t>
                      </a:r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提示文字</a:t>
                      </a:r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)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19315" y="6093296"/>
            <a:ext cx="8229600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00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  <a:lvl2pPr marL="742950" indent="-285750" algn="l" rtl="0" eaLnBrk="1" fontAlgn="base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60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TW" altLang="en-US" sz="2400" kern="0" dirty="0" smtClean="0"/>
              <a:t>參考連結</a:t>
            </a:r>
            <a:r>
              <a:rPr lang="en-US" altLang="zh-TW" sz="2400" kern="0" dirty="0" smtClean="0"/>
              <a:t>:</a:t>
            </a:r>
            <a:r>
              <a:rPr lang="en-US" altLang="zh-TW" sz="2400" kern="0" dirty="0" smtClean="0">
                <a:hlinkClick r:id="rId8"/>
              </a:rPr>
              <a:t>http://www.w3schools.com/tags/tag_img.asp</a:t>
            </a:r>
            <a:endParaRPr lang="en-US" altLang="zh-TW" sz="2400" kern="0" dirty="0" smtClean="0"/>
          </a:p>
          <a:p>
            <a:pPr lvl="1"/>
            <a:endParaRPr lang="zh-TW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4287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260648"/>
            <a:ext cx="4464496" cy="1139825"/>
          </a:xfrm>
          <a:noFill/>
        </p:spPr>
        <p:txBody>
          <a:bodyPr/>
          <a:lstStyle/>
          <a:p>
            <a:pPr eaLnBrk="1" hangingPunct="1"/>
            <a:r>
              <a:rPr lang="zh-TW" altLang="en-US" sz="3800" dirty="0" smtClean="0"/>
              <a:t>插入圖片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51520" y="2204864"/>
            <a:ext cx="8820472" cy="414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img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src</a:t>
            </a:r>
            <a:r>
              <a:rPr lang="en-US" altLang="zh-TW" sz="2400" dirty="0" smtClean="0"/>
              <a:t>="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圖片</a:t>
            </a:r>
            <a:r>
              <a:rPr lang="zh-TW" altLang="en-US" sz="2400" b="1" dirty="0">
                <a:solidFill>
                  <a:srgbClr val="FF0000"/>
                </a:solidFill>
              </a:rPr>
              <a:t>檔的</a:t>
            </a:r>
            <a:r>
              <a:rPr lang="en-US" altLang="zh-TW" sz="2400" b="1" dirty="0">
                <a:solidFill>
                  <a:srgbClr val="FF0000"/>
                </a:solidFill>
              </a:rPr>
              <a:t>URL</a:t>
            </a:r>
            <a:r>
              <a:rPr lang="zh-TW" altLang="en-US" sz="2400" b="1" dirty="0">
                <a:solidFill>
                  <a:srgbClr val="FF0000"/>
                </a:solidFill>
              </a:rPr>
              <a:t>位置與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檔名</a:t>
            </a:r>
            <a:r>
              <a:rPr lang="en-US" altLang="zh-TW" sz="2400" dirty="0" smtClean="0"/>
              <a:t>"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 ，例如</a:t>
            </a:r>
            <a:r>
              <a:rPr lang="en-US" altLang="zh-TW" sz="2400" dirty="0" smtClean="0"/>
              <a:t>: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加入 </a:t>
            </a:r>
            <a:r>
              <a:rPr lang="en-US" altLang="zh-TW" sz="2400" dirty="0" smtClean="0"/>
              <a:t>jpg or gif </a:t>
            </a:r>
            <a:r>
              <a:rPr lang="zh-TW" altLang="en-US" sz="2400" dirty="0" smtClean="0"/>
              <a:t>圖檔</a:t>
            </a:r>
            <a:endParaRPr lang="en-US" altLang="zh-TW" sz="2400" dirty="0" smtClean="0"/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Arial" panose="020B0604020202020204" pitchFamily="34" charset="0"/>
              <a:buChar char="•"/>
            </a:pPr>
            <a:r>
              <a:rPr lang="en-US" altLang="zh-TW" dirty="0" smtClean="0"/>
              <a:t>&lt;</a:t>
            </a:r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en-US" altLang="zh-TW" dirty="0" err="1"/>
              <a:t>src</a:t>
            </a:r>
            <a:r>
              <a:rPr lang="en-US" altLang="zh-TW" dirty="0"/>
              <a:t>="smiley.gif" alt="Smiley face" width="42" height="42" </a:t>
            </a:r>
            <a:r>
              <a:rPr lang="en-US" altLang="zh-TW" dirty="0" smtClean="0"/>
              <a:t>/&gt;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Arial" panose="020B0604020202020204" pitchFamily="34" charset="0"/>
              <a:buChar char="•"/>
            </a:pPr>
            <a:r>
              <a:rPr lang="en-US" altLang="zh-TW" dirty="0" smtClean="0"/>
              <a:t>smiley.gif </a:t>
            </a:r>
            <a:r>
              <a:rPr lang="zh-TW" altLang="en-US" dirty="0" smtClean="0"/>
              <a:t>圖檔需與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網頁在同一目錄中</a:t>
            </a:r>
            <a:endParaRPr lang="en-US" altLang="zh-TW" dirty="0" smtClean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加入 </a:t>
            </a:r>
            <a:r>
              <a:rPr lang="en-US" altLang="zh-TW" sz="2400" dirty="0" smtClean="0"/>
              <a:t>URL</a:t>
            </a:r>
            <a:r>
              <a:rPr lang="zh-TW" altLang="en-US" sz="2400" dirty="0" smtClean="0"/>
              <a:t> 連結圖檔</a:t>
            </a:r>
            <a:endParaRPr lang="en-US" altLang="zh-TW" sz="2400" dirty="0" smtClean="0"/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Arial" panose="020B0604020202020204" pitchFamily="34" charset="0"/>
              <a:buChar char="•"/>
            </a:pPr>
            <a:r>
              <a:rPr lang="da-DK" altLang="zh-TW" sz="2000" dirty="0"/>
              <a:t>&lt;img src="https://s-media-cache-ak0.pinimg.com/736x/4f/d9/3b/4fd93b3c278b7de4763bea3cfd082b55.jpg" alt="dog"&gt;</a:t>
            </a:r>
            <a:endParaRPr lang="en-US" altLang="zh-TW" sz="2000" dirty="0" smtClean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圖片程式範例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7"/>
            <a:ext cx="5040560" cy="5011717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6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圖片程式範例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&lt;!DOCTYPE 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&lt;html</a:t>
            </a:r>
            <a:r>
              <a:rPr lang="en-US" altLang="zh-TW" sz="2000" dirty="0" smtClean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&lt;head&gt;&lt;/head&gt;</a:t>
            </a:r>
            <a:endParaRPr lang="en-US" altLang="zh-TW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&lt;body</a:t>
            </a:r>
            <a:r>
              <a:rPr lang="en-US" altLang="zh-TW" sz="2000" dirty="0" smtClean="0"/>
              <a:t>&gt;</a:t>
            </a:r>
            <a:endParaRPr lang="en-US" altLang="zh-TW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</a:t>
            </a:r>
            <a:r>
              <a:rPr lang="en-US" altLang="zh-TW" sz="2000" dirty="0" err="1"/>
              <a:t>img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src</a:t>
            </a:r>
            <a:r>
              <a:rPr lang="en-US" altLang="zh-TW" sz="2000" dirty="0"/>
              <a:t>="https://</a:t>
            </a:r>
            <a:r>
              <a:rPr lang="en-US" altLang="zh-TW" sz="2000" dirty="0" smtClean="0"/>
              <a:t>s-media-cache-ak0.pinimg.com/736x/4f/d9/3b/4fd93b3c278b7de4763bea3cfd082b55.jpg</a:t>
            </a:r>
            <a:r>
              <a:rPr lang="en-US" altLang="zh-TW" sz="2000" dirty="0"/>
              <a:t>" alt="dog" width="42" </a:t>
            </a:r>
            <a:r>
              <a:rPr lang="en-US" altLang="zh-TW" sz="2000" dirty="0" smtClean="0"/>
              <a:t> height</a:t>
            </a:r>
            <a:r>
              <a:rPr lang="en-US" altLang="zh-TW" sz="2000" dirty="0"/>
              <a:t>="42"&gt;&lt;</a:t>
            </a:r>
            <a:r>
              <a:rPr lang="en-US" altLang="zh-TW" sz="2000" dirty="0" err="1"/>
              <a:t>br</a:t>
            </a:r>
            <a:r>
              <a:rPr lang="en-US" altLang="zh-TW" sz="20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&lt;</a:t>
            </a:r>
            <a:r>
              <a:rPr lang="en-US" altLang="zh-TW" sz="2000" dirty="0" err="1"/>
              <a:t>img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src</a:t>
            </a:r>
            <a:r>
              <a:rPr lang="en-US" altLang="zh-TW" sz="2000" dirty="0"/>
              <a:t>="https://</a:t>
            </a:r>
            <a:r>
              <a:rPr lang="en-US" altLang="zh-TW" sz="2000" dirty="0" smtClean="0"/>
              <a:t>s-media-cache-ak0.pinimg.com/736x/4f/d9/3b/4fd93b3c278b7de4763bea3cfd082b55.jpg</a:t>
            </a:r>
            <a:r>
              <a:rPr lang="en-US" altLang="zh-TW" sz="2000" dirty="0"/>
              <a:t>" alt="dog"&gt;&lt;</a:t>
            </a:r>
            <a:r>
              <a:rPr lang="en-US" altLang="zh-TW" sz="2000" dirty="0" err="1"/>
              <a:t>br</a:t>
            </a:r>
            <a:r>
              <a:rPr lang="en-US" altLang="zh-TW" sz="20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&lt;/html&gt;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8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其他圖片標籤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&lt;map/&gt;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www.w3schools.com/tags/tryit.asp?filename=tryhtml_areamap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&lt;area/&gt;</a:t>
            </a:r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www.w3schools.com/tags/tag_area.asp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274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548680"/>
            <a:ext cx="7365256" cy="780058"/>
          </a:xfrm>
        </p:spPr>
        <p:txBody>
          <a:bodyPr/>
          <a:lstStyle/>
          <a:p>
            <a:r>
              <a:rPr lang="zh-TW" altLang="en-US" dirty="0" smtClean="0"/>
              <a:t>超連結標籤</a:t>
            </a:r>
            <a:endParaRPr lang="zh-TW" altLang="en-US" dirty="0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574866" y="1556792"/>
            <a:ext cx="7815262" cy="355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TW" altLang="en-US" sz="2800" dirty="0" smtClean="0"/>
              <a:t>超連結</a:t>
            </a:r>
            <a:r>
              <a:rPr lang="zh-TW" altLang="en-US" sz="2800" dirty="0"/>
              <a:t>是</a:t>
            </a:r>
            <a:r>
              <a:rPr lang="en-US" altLang="zh-TW" sz="2800" dirty="0"/>
              <a:t>HTML</a:t>
            </a:r>
            <a:r>
              <a:rPr lang="zh-TW" altLang="en-US" sz="2800" dirty="0"/>
              <a:t>文件中非常重要的一項功能，藉此可</a:t>
            </a:r>
            <a:r>
              <a:rPr lang="zh-TW" altLang="en-US" sz="2800" dirty="0" smtClean="0"/>
              <a:t>連結到其他網頁</a:t>
            </a:r>
            <a:endParaRPr lang="zh-TW" altLang="en-US" sz="2800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TW" sz="2800" dirty="0" smtClean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TW" altLang="en-US" sz="2800" dirty="0" smtClean="0"/>
              <a:t>超連結</a:t>
            </a:r>
            <a:r>
              <a:rPr lang="zh-TW" altLang="en-US" sz="2800" dirty="0"/>
              <a:t>標籤</a:t>
            </a:r>
            <a:r>
              <a:rPr lang="en-US" altLang="zh-TW" sz="2800" dirty="0"/>
              <a:t>&lt;a</a:t>
            </a:r>
            <a:r>
              <a:rPr lang="en-US" altLang="zh-TW" sz="2800" dirty="0" smtClean="0"/>
              <a:t>&gt;</a:t>
            </a:r>
            <a:r>
              <a:rPr lang="zh-TW" altLang="en-US" sz="2800" dirty="0" smtClean="0"/>
              <a:t>， 範例</a:t>
            </a:r>
            <a:r>
              <a:rPr lang="en-US" altLang="zh-TW" sz="2800" dirty="0" smtClean="0"/>
              <a:t>: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TW" sz="2000" dirty="0"/>
              <a:t>&lt;a </a:t>
            </a:r>
            <a:r>
              <a:rPr lang="en-US" altLang="zh-TW" sz="2000" dirty="0" err="1"/>
              <a:t>href</a:t>
            </a:r>
            <a:r>
              <a:rPr lang="en-US" altLang="zh-TW" sz="2000" dirty="0" smtClean="0"/>
              <a:t>=‘https</a:t>
            </a:r>
            <a:r>
              <a:rPr lang="en-US" altLang="zh-TW" sz="2000" dirty="0"/>
              <a:t>://www.google.com.tw</a:t>
            </a:r>
            <a:r>
              <a:rPr lang="en-US" altLang="zh-TW" sz="2000" dirty="0" smtClean="0"/>
              <a:t>/’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&gt;</a:t>
            </a:r>
            <a:r>
              <a:rPr lang="en-US" altLang="zh-TW" sz="2000" dirty="0"/>
              <a:t>Google </a:t>
            </a:r>
            <a:r>
              <a:rPr lang="zh-TW" altLang="en-US" sz="2000" dirty="0"/>
              <a:t>連結 </a:t>
            </a:r>
            <a:r>
              <a:rPr lang="en-US" altLang="zh-TW" sz="2000" dirty="0"/>
              <a:t>&lt;/a&gt;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55576" y="5373216"/>
            <a:ext cx="8229600" cy="1252662"/>
          </a:xfrm>
          <a:noFill/>
        </p:spPr>
        <p:txBody>
          <a:bodyPr/>
          <a:lstStyle/>
          <a:p>
            <a:pPr eaLnBrk="1" hangingPunct="1"/>
            <a:r>
              <a:rPr lang="zh-TW" altLang="en-US" sz="2400" dirty="0" smtClean="0"/>
              <a:t>屬性說明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hlinkClick r:id="rId2"/>
              </a:rPr>
              <a:t>http</a:t>
            </a:r>
            <a:r>
              <a:rPr lang="en-US" altLang="zh-TW" sz="2400" dirty="0">
                <a:hlinkClick r:id="rId2"/>
              </a:rPr>
              <a:t>://</a:t>
            </a:r>
            <a:r>
              <a:rPr lang="en-US" altLang="zh-TW" sz="2400" dirty="0" smtClean="0">
                <a:hlinkClick r:id="rId2"/>
              </a:rPr>
              <a:t>www.w3schools.com/tags/tag_a.asp</a:t>
            </a:r>
            <a:endParaRPr lang="en-US" altLang="zh-TW" sz="2400" dirty="0" smtClean="0"/>
          </a:p>
          <a:p>
            <a:pPr lvl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70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548680"/>
            <a:ext cx="7365256" cy="780058"/>
          </a:xfrm>
        </p:spPr>
        <p:txBody>
          <a:bodyPr/>
          <a:lstStyle/>
          <a:p>
            <a:r>
              <a:rPr lang="zh-TW" altLang="en-US" dirty="0" smtClean="0"/>
              <a:t>指定超連結文件位置</a:t>
            </a:r>
            <a:endParaRPr lang="zh-TW" altLang="en-US" dirty="0"/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528" y="1556792"/>
            <a:ext cx="8820472" cy="5040560"/>
          </a:xfrm>
          <a:noFill/>
        </p:spPr>
        <p:txBody>
          <a:bodyPr/>
          <a:lstStyle/>
          <a:p>
            <a:r>
              <a:rPr lang="zh-TW" altLang="en-US" sz="2800" dirty="0"/>
              <a:t>&lt;</a:t>
            </a:r>
            <a:r>
              <a:rPr lang="en-US" altLang="zh-TW" sz="2800" dirty="0"/>
              <a:t>a </a:t>
            </a:r>
            <a:r>
              <a:rPr lang="en-US" altLang="zh-TW" sz="2800" dirty="0" err="1"/>
              <a:t>href</a:t>
            </a:r>
            <a:r>
              <a:rPr lang="en-US" altLang="zh-TW" sz="2800" dirty="0"/>
              <a:t> =“</a:t>
            </a:r>
            <a:r>
              <a:rPr lang="en-US" altLang="zh-TW" sz="2800" dirty="0" smtClean="0">
                <a:solidFill>
                  <a:srgbClr val="FF0000"/>
                </a:solidFill>
              </a:rPr>
              <a:t>URL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or HTML file</a:t>
            </a:r>
            <a:r>
              <a:rPr lang="en-US" altLang="zh-TW" sz="2800" dirty="0" smtClean="0"/>
              <a:t>”&gt;</a:t>
            </a:r>
            <a:r>
              <a:rPr lang="zh-TW" altLang="en-US" sz="2800" dirty="0"/>
              <a:t>要顯示的文字&lt;/</a:t>
            </a:r>
            <a:r>
              <a:rPr lang="en-US" altLang="zh-TW" sz="2800" dirty="0"/>
              <a:t>a</a:t>
            </a:r>
            <a:r>
              <a:rPr lang="en-US" altLang="zh-TW" sz="2800" dirty="0" smtClean="0"/>
              <a:t>&gt;</a:t>
            </a:r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網站</a:t>
            </a:r>
            <a:r>
              <a:rPr lang="zh-TW" altLang="en-US" dirty="0"/>
              <a:t>的</a:t>
            </a:r>
            <a:r>
              <a:rPr lang="zh-TW" altLang="en-US" dirty="0" smtClean="0"/>
              <a:t>超連結</a:t>
            </a:r>
            <a:r>
              <a:rPr lang="zh-TW" altLang="en-US" dirty="0"/>
              <a:t>檔案</a:t>
            </a:r>
            <a:r>
              <a:rPr lang="en-US" altLang="zh-TW" dirty="0" smtClean="0"/>
              <a:t>(</a:t>
            </a:r>
            <a:r>
              <a:rPr lang="zh-TW" altLang="en-US" dirty="0"/>
              <a:t>連結到 </a:t>
            </a:r>
            <a:r>
              <a:rPr lang="en-US" altLang="zh-TW" dirty="0"/>
              <a:t>HTML </a:t>
            </a:r>
            <a:r>
              <a:rPr lang="en-US" altLang="zh-TW" dirty="0" smtClean="0"/>
              <a:t>file)</a:t>
            </a:r>
            <a:endParaRPr lang="en-US" altLang="zh-TW" dirty="0"/>
          </a:p>
          <a:p>
            <a:pPr lvl="2"/>
            <a:r>
              <a:rPr lang="zh-TW" altLang="en-US" sz="2200" dirty="0"/>
              <a:t>相對路徑</a:t>
            </a:r>
            <a:r>
              <a:rPr lang="zh-TW" altLang="en-US" sz="2200" dirty="0" smtClean="0"/>
              <a:t>：相對</a:t>
            </a:r>
            <a:r>
              <a:rPr lang="zh-TW" altLang="en-US" sz="2200" dirty="0"/>
              <a:t>於超連結所在的</a:t>
            </a:r>
            <a:r>
              <a:rPr lang="en-US" altLang="zh-TW" sz="2200" dirty="0"/>
              <a:t>HTML </a:t>
            </a:r>
            <a:r>
              <a:rPr lang="zh-TW" altLang="en-US" sz="2200" dirty="0" smtClean="0"/>
              <a:t>文件之檔案目錄。</a:t>
            </a:r>
            <a:endParaRPr lang="en-US" altLang="zh-TW" sz="2200" dirty="0" smtClean="0"/>
          </a:p>
          <a:p>
            <a:pPr lvl="3"/>
            <a:r>
              <a:rPr lang="zh-TW" altLang="en-US" sz="1800" dirty="0" smtClean="0"/>
              <a:t>如 </a:t>
            </a:r>
            <a:r>
              <a:rPr lang="en-US" altLang="zh-TW" sz="1800" dirty="0" err="1" smtClean="0"/>
              <a:t>myDir</a:t>
            </a:r>
            <a:r>
              <a:rPr lang="en-US" altLang="zh-TW" sz="1800" dirty="0" smtClean="0"/>
              <a:t>/myHTML.htm</a:t>
            </a:r>
            <a:endParaRPr lang="zh-TW" altLang="en-US" sz="1800" dirty="0"/>
          </a:p>
          <a:p>
            <a:pPr lvl="2"/>
            <a:r>
              <a:rPr lang="zh-TW" altLang="en-US" sz="2200" dirty="0"/>
              <a:t>絕對路徑：完整的檔案路徑</a:t>
            </a:r>
            <a:r>
              <a:rPr lang="zh-TW" altLang="en-US" sz="2200" dirty="0" smtClean="0"/>
              <a:t>。常會發生網頁發佈錯誤，儘量不用。</a:t>
            </a:r>
            <a:endParaRPr lang="en-US" altLang="zh-TW" sz="2200" dirty="0" smtClean="0"/>
          </a:p>
          <a:p>
            <a:pPr lvl="2"/>
            <a:endParaRPr lang="zh-TW" altLang="en-US" sz="2200" dirty="0"/>
          </a:p>
          <a:p>
            <a:pPr lvl="1"/>
            <a:r>
              <a:rPr lang="zh-TW" altLang="en-US" dirty="0"/>
              <a:t>連結</a:t>
            </a:r>
            <a:r>
              <a:rPr lang="en-US" altLang="zh-TW" dirty="0"/>
              <a:t>Internet </a:t>
            </a:r>
            <a:r>
              <a:rPr lang="zh-TW" altLang="en-US" dirty="0"/>
              <a:t>的資源</a:t>
            </a:r>
          </a:p>
          <a:p>
            <a:pPr lvl="2"/>
            <a:r>
              <a:rPr lang="en-US" altLang="zh-TW" sz="2200" dirty="0"/>
              <a:t>URL </a:t>
            </a:r>
            <a:r>
              <a:rPr lang="zh-TW" altLang="en-US" sz="2200" dirty="0" smtClean="0"/>
              <a:t>連結</a:t>
            </a:r>
            <a:r>
              <a:rPr lang="en-US" altLang="zh-TW" sz="2800" dirty="0" smtClean="0">
                <a:solidFill>
                  <a:srgbClr val="FF0000"/>
                </a:solidFill>
              </a:rPr>
              <a:t>		</a:t>
            </a:r>
          </a:p>
          <a:p>
            <a:pPr marL="51435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024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超連結標籤文字</a:t>
            </a:r>
            <a:r>
              <a:rPr lang="zh-TW" altLang="en-US" dirty="0"/>
              <a:t>色彩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39983"/>
              </p:ext>
            </p:extLst>
          </p:nvPr>
        </p:nvGraphicFramePr>
        <p:xfrm>
          <a:off x="1835696" y="2204864"/>
          <a:ext cx="6408712" cy="316818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62633"/>
                <a:gridCol w="5046079"/>
              </a:tblGrid>
              <a:tr h="79211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屬性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敘述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24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微軟正黑體" pitchFamily="34" charset="-120"/>
                        </a:rPr>
                        <a:t>link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微軟正黑體" pitchFamily="34" charset="-120"/>
                        </a:rPr>
                        <a:t>指定尚未瀏覽的超連結文字色彩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24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微軟正黑體" pitchFamily="34" charset="-120"/>
                        </a:rPr>
                        <a:t>alink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微軟正黑體" pitchFamily="34" charset="-120"/>
                        </a:rPr>
                        <a:t>指定被選取的超連結文字色彩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24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微軟正黑體" pitchFamily="34" charset="-120"/>
                        </a:rPr>
                        <a:t>vlink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微軟正黑體" pitchFamily="34" charset="-120"/>
                        </a:rPr>
                        <a:t>指定已經瀏覽的超連結文字色彩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2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超連結</a:t>
            </a:r>
            <a:r>
              <a:rPr lang="zh-TW" altLang="en-US" dirty="0" smtClean="0"/>
              <a:t>標籤與圖片結合示範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420" y="1628800"/>
            <a:ext cx="9001076" cy="44577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&lt;!DOCTYPE 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&lt;html</a:t>
            </a:r>
            <a:r>
              <a:rPr lang="en-US" altLang="zh-TW" sz="1800" dirty="0" smtClean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/>
              <a:t>&lt;head&gt;&lt;/head&gt;</a:t>
            </a:r>
            <a:endParaRPr lang="en-US" altLang="zh-TW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&lt;body </a:t>
            </a:r>
            <a:r>
              <a:rPr lang="en-US" altLang="zh-TW" sz="1800" dirty="0" smtClean="0">
                <a:solidFill>
                  <a:srgbClr val="0070C0"/>
                </a:solidFill>
              </a:rPr>
              <a:t>background</a:t>
            </a:r>
            <a:r>
              <a:rPr lang="en-US" altLang="zh-TW" sz="1800" dirty="0">
                <a:solidFill>
                  <a:srgbClr val="0070C0"/>
                </a:solidFill>
              </a:rPr>
              <a:t>="http://ppt360.com/background/UploadFiles_6733/201012/2010122016301173.jpg"</a:t>
            </a:r>
            <a:r>
              <a:rPr lang="en-US" altLang="zh-TW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&lt;</a:t>
            </a:r>
            <a:r>
              <a:rPr lang="en-US" altLang="zh-TW" sz="1800" dirty="0">
                <a:solidFill>
                  <a:srgbClr val="FF0000"/>
                </a:solidFill>
              </a:rPr>
              <a:t>a </a:t>
            </a:r>
            <a:r>
              <a:rPr lang="en-US" altLang="zh-TW" sz="1800" dirty="0" err="1">
                <a:solidFill>
                  <a:srgbClr val="FF0000"/>
                </a:solidFill>
              </a:rPr>
              <a:t>href</a:t>
            </a:r>
            <a:r>
              <a:rPr lang="en-US" altLang="zh-TW" sz="1800" dirty="0">
                <a:solidFill>
                  <a:srgbClr val="FF0000"/>
                </a:solidFill>
              </a:rPr>
              <a:t>='http://www.w3schools.com/html/default.asp'</a:t>
            </a:r>
            <a:r>
              <a:rPr lang="en-US" altLang="zh-TW" sz="1800" dirty="0"/>
              <a:t>&gt;&lt;</a:t>
            </a:r>
            <a:r>
              <a:rPr lang="en-US" altLang="zh-TW" sz="1800" dirty="0">
                <a:solidFill>
                  <a:srgbClr val="00B050"/>
                </a:solidFill>
              </a:rPr>
              <a:t>img </a:t>
            </a:r>
            <a:r>
              <a:rPr lang="en-US" altLang="zh-TW" sz="1800" dirty="0" err="1">
                <a:solidFill>
                  <a:srgbClr val="00B050"/>
                </a:solidFill>
              </a:rPr>
              <a:t>src</a:t>
            </a:r>
            <a:r>
              <a:rPr lang="en-US" altLang="zh-TW" sz="1800" dirty="0">
                <a:solidFill>
                  <a:srgbClr val="00B050"/>
                </a:solidFill>
              </a:rPr>
              <a:t>="https://s-media-cache-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srgbClr val="00B050"/>
                </a:solidFill>
              </a:rPr>
              <a:t>ak0.pinimg.com/736x/4f/d9/3b/4fd93b3c278b7de4763bea3cfd082b55.jpg</a:t>
            </a:r>
            <a:r>
              <a:rPr lang="en-US" altLang="zh-TW" sz="1800" dirty="0">
                <a:solidFill>
                  <a:srgbClr val="00B050"/>
                </a:solidFill>
              </a:rPr>
              <a:t>" alt="dog" width="42" </a:t>
            </a:r>
            <a:r>
              <a:rPr lang="en-US" altLang="zh-TW" sz="1800" dirty="0" smtClean="0">
                <a:solidFill>
                  <a:srgbClr val="00B050"/>
                </a:solidFill>
              </a:rPr>
              <a:t>height</a:t>
            </a:r>
            <a:r>
              <a:rPr lang="en-US" altLang="zh-TW" sz="1800" dirty="0">
                <a:solidFill>
                  <a:srgbClr val="00B050"/>
                </a:solidFill>
              </a:rPr>
              <a:t>="42</a:t>
            </a:r>
            <a:r>
              <a:rPr lang="en-US" altLang="zh-TW" sz="1800" dirty="0" smtClean="0">
                <a:solidFill>
                  <a:srgbClr val="00B050"/>
                </a:solidFill>
              </a:rPr>
              <a:t>"</a:t>
            </a:r>
            <a:r>
              <a:rPr lang="en-US" altLang="zh-TW" sz="1800" dirty="0" smtClean="0"/>
              <a:t>&gt;</a:t>
            </a:r>
            <a:r>
              <a:rPr lang="en-US" altLang="zh-TW" sz="1800" dirty="0"/>
              <a:t>&lt;</a:t>
            </a:r>
            <a:r>
              <a:rPr lang="en-US" altLang="zh-TW" sz="1800" dirty="0">
                <a:solidFill>
                  <a:srgbClr val="FF0000"/>
                </a:solidFill>
              </a:rPr>
              <a:t>/a</a:t>
            </a:r>
            <a:r>
              <a:rPr lang="en-US" altLang="zh-TW" sz="1800" dirty="0" smtClean="0"/>
              <a:t>&gt;&lt;</a:t>
            </a:r>
            <a:r>
              <a:rPr lang="en-US" altLang="zh-TW" sz="1800" dirty="0" err="1"/>
              <a:t>br</a:t>
            </a:r>
            <a:r>
              <a:rPr lang="en-US" altLang="zh-TW" sz="1800" dirty="0" smtClean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&lt;</a:t>
            </a:r>
            <a:r>
              <a:rPr lang="en-US" altLang="zh-TW" sz="1800" dirty="0">
                <a:solidFill>
                  <a:srgbClr val="FF0000"/>
                </a:solidFill>
              </a:rPr>
              <a:t>a target="_blank" </a:t>
            </a:r>
            <a:r>
              <a:rPr lang="en-US" altLang="zh-TW" sz="1800" dirty="0" err="1">
                <a:solidFill>
                  <a:srgbClr val="FF0000"/>
                </a:solidFill>
              </a:rPr>
              <a:t>href</a:t>
            </a:r>
            <a:r>
              <a:rPr lang="en-US" altLang="zh-TW" sz="1800" dirty="0">
                <a:solidFill>
                  <a:srgbClr val="FF0000"/>
                </a:solidFill>
              </a:rPr>
              <a:t>='https://www.pinterest.com/a960322tm/%E8%B6%85%E8%90%8C%E5%B0%8F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srgbClr val="FF0000"/>
                </a:solidFill>
              </a:rPr>
              <a:t>%</a:t>
            </a:r>
            <a:r>
              <a:rPr lang="en-US" altLang="zh-TW" sz="1800" dirty="0">
                <a:solidFill>
                  <a:srgbClr val="FF0000"/>
                </a:solidFill>
              </a:rPr>
              <a:t>E7%8B%97/'</a:t>
            </a:r>
            <a:r>
              <a:rPr lang="en-US" altLang="zh-TW" sz="1800" dirty="0"/>
              <a:t>&gt;&lt;</a:t>
            </a:r>
            <a:r>
              <a:rPr lang="en-US" altLang="zh-TW" sz="1800" dirty="0" err="1">
                <a:solidFill>
                  <a:srgbClr val="00B050"/>
                </a:solidFill>
              </a:rPr>
              <a:t>img</a:t>
            </a:r>
            <a:r>
              <a:rPr lang="en-US" altLang="zh-TW" sz="1800" dirty="0">
                <a:solidFill>
                  <a:srgbClr val="00B050"/>
                </a:solidFill>
              </a:rPr>
              <a:t> </a:t>
            </a:r>
            <a:r>
              <a:rPr lang="en-US" altLang="zh-TW" sz="1800" dirty="0" err="1">
                <a:solidFill>
                  <a:srgbClr val="00B050"/>
                </a:solidFill>
              </a:rPr>
              <a:t>src</a:t>
            </a:r>
            <a:r>
              <a:rPr lang="en-US" altLang="zh-TW" sz="1800" dirty="0">
                <a:solidFill>
                  <a:srgbClr val="00B050"/>
                </a:solidFill>
              </a:rPr>
              <a:t>="https://s-media-cache-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srgbClr val="00B050"/>
                </a:solidFill>
              </a:rPr>
              <a:t>ak0.pinimg.com/736x/4f/d9/3b/4fd93b3c278b7de4763bea3cfd082b55.jpg</a:t>
            </a:r>
            <a:r>
              <a:rPr lang="en-US" altLang="zh-TW" sz="1800" dirty="0">
                <a:solidFill>
                  <a:srgbClr val="00B050"/>
                </a:solidFill>
              </a:rPr>
              <a:t>" alt="dog</a:t>
            </a:r>
            <a:r>
              <a:rPr lang="en-US" altLang="zh-TW" sz="1800" dirty="0" smtClean="0">
                <a:solidFill>
                  <a:srgbClr val="00B050"/>
                </a:solidFill>
              </a:rPr>
              <a:t>"</a:t>
            </a:r>
            <a:r>
              <a:rPr lang="en-US" altLang="zh-TW" sz="1800" dirty="0" smtClean="0"/>
              <a:t>&gt;</a:t>
            </a:r>
            <a:r>
              <a:rPr lang="en-US" altLang="zh-TW" sz="1800" dirty="0"/>
              <a:t>&lt;</a:t>
            </a:r>
            <a:r>
              <a:rPr lang="en-US" altLang="zh-TW" sz="1800" dirty="0">
                <a:solidFill>
                  <a:srgbClr val="FF0000"/>
                </a:solidFill>
              </a:rPr>
              <a:t>/a</a:t>
            </a:r>
            <a:r>
              <a:rPr lang="en-US" altLang="zh-TW" sz="1800" dirty="0" smtClean="0"/>
              <a:t>&gt;&lt;</a:t>
            </a:r>
            <a:r>
              <a:rPr lang="en-US" altLang="zh-TW" sz="1800" dirty="0" err="1"/>
              <a:t>br</a:t>
            </a:r>
            <a:r>
              <a:rPr lang="en-US" altLang="zh-TW" sz="1800" dirty="0" smtClean="0"/>
              <a:t>&gt;</a:t>
            </a:r>
            <a:endParaRPr lang="en-US" altLang="zh-TW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&lt;/html&gt;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40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超連結</a:t>
            </a:r>
            <a:r>
              <a:rPr lang="zh-TW" altLang="en-US" dirty="0" smtClean="0"/>
              <a:t>標籤與圖片結合示範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35104"/>
            <a:ext cx="5256584" cy="509066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0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基本標籤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302930"/>
              </p:ext>
            </p:extLst>
          </p:nvPr>
        </p:nvGraphicFramePr>
        <p:xfrm>
          <a:off x="1264355" y="2078354"/>
          <a:ext cx="6558844" cy="4274066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2190045"/>
                <a:gridCol w="4368799"/>
              </a:tblGrid>
              <a:tr h="5180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Description</a:t>
                      </a:r>
                    </a:p>
                  </a:txBody>
                  <a:tcPr anchor="ctr"/>
                </a:tc>
              </a:tr>
              <a:tr h="4176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ea typeface="微軟正黑體" pitchFamily="34" charset="-120"/>
                        </a:rPr>
                        <a:t>&lt;h1&gt; to &lt;h6&gt;</a:t>
                      </a:r>
                      <a:endParaRPr lang="en-US" dirty="0">
                        <a:solidFill>
                          <a:schemeClr val="tx1"/>
                        </a:solidFill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定義標題，</a:t>
                      </a:r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&lt;</a:t>
                      </a:r>
                      <a:r>
                        <a:rPr lang="en-US" dirty="0">
                          <a:latin typeface="Calibri" pitchFamily="34" charset="0"/>
                          <a:ea typeface="微軟正黑體" pitchFamily="34" charset="-120"/>
                        </a:rPr>
                        <a:t>h1</a:t>
                      </a:r>
                      <a:r>
                        <a:rPr lang="en-US" dirty="0" smtClean="0">
                          <a:latin typeface="Calibri" pitchFamily="34" charset="0"/>
                          <a:ea typeface="微軟正黑體" pitchFamily="34" charset="-120"/>
                        </a:rPr>
                        <a:t>&gt;</a:t>
                      </a:r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為最大</a:t>
                      </a:r>
                      <a:r>
                        <a:rPr lang="zh-TW" altLang="en-US" dirty="0">
                          <a:latin typeface="Calibri" pitchFamily="34" charset="0"/>
                          <a:ea typeface="微軟正黑體" pitchFamily="34" charset="-120"/>
                        </a:rPr>
                        <a:t>，</a:t>
                      </a:r>
                      <a:r>
                        <a:rPr lang="en-US" altLang="zh-TW" dirty="0">
                          <a:latin typeface="Calibri" pitchFamily="34" charset="0"/>
                          <a:ea typeface="微軟正黑體" pitchFamily="34" charset="-120"/>
                        </a:rPr>
                        <a:t>&lt;</a:t>
                      </a:r>
                      <a:r>
                        <a:rPr lang="en-US" dirty="0">
                          <a:latin typeface="Calibri" pitchFamily="34" charset="0"/>
                          <a:ea typeface="微軟正黑體" pitchFamily="34" charset="-120"/>
                        </a:rPr>
                        <a:t>h6</a:t>
                      </a:r>
                      <a:r>
                        <a:rPr lang="en-US" dirty="0" smtClean="0">
                          <a:latin typeface="Calibri" pitchFamily="34" charset="0"/>
                          <a:ea typeface="微軟正黑體" pitchFamily="34" charset="-120"/>
                        </a:rPr>
                        <a:t>&gt;</a:t>
                      </a:r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為最小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17297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ea typeface="微軟正黑體" pitchFamily="34" charset="-120"/>
                        </a:rPr>
                        <a:t>&lt;p</a:t>
                      </a:r>
                      <a:r>
                        <a:rPr lang="en-US" dirty="0" smtClean="0">
                          <a:latin typeface="Calibri" pitchFamily="34" charset="0"/>
                          <a:ea typeface="微軟正黑體" pitchFamily="34" charset="-120"/>
                        </a:rPr>
                        <a:t>&gt;…&lt;/p&gt;</a:t>
                      </a:r>
                      <a:endParaRPr lang="en-US" dirty="0">
                        <a:solidFill>
                          <a:schemeClr val="tx1"/>
                        </a:solidFill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定義段落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17297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ea typeface="微軟正黑體" pitchFamily="34" charset="-120"/>
                        </a:rPr>
                        <a:t>&lt;</a:t>
                      </a:r>
                      <a:r>
                        <a:rPr lang="en-US" dirty="0" err="1">
                          <a:latin typeface="Calibri" pitchFamily="34" charset="0"/>
                          <a:ea typeface="微軟正黑體" pitchFamily="34" charset="-120"/>
                        </a:rPr>
                        <a:t>br</a:t>
                      </a:r>
                      <a:r>
                        <a:rPr lang="en-US" dirty="0">
                          <a:latin typeface="Calibri" pitchFamily="34" charset="0"/>
                          <a:ea typeface="微軟正黑體" pitchFamily="34" charset="-120"/>
                        </a:rPr>
                        <a:t>&gt;</a:t>
                      </a:r>
                      <a:endParaRPr lang="en-US" dirty="0">
                        <a:solidFill>
                          <a:schemeClr val="tx1"/>
                        </a:solidFill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定義換</a:t>
                      </a:r>
                      <a:r>
                        <a:rPr lang="zh-TW" altLang="en-US" dirty="0">
                          <a:latin typeface="Calibri" pitchFamily="34" charset="0"/>
                          <a:ea typeface="微軟正黑體" pitchFamily="34" charset="-120"/>
                        </a:rPr>
                        <a:t>行</a:t>
                      </a:r>
                    </a:p>
                  </a:txBody>
                  <a:tcPr anchor="ctr"/>
                </a:tc>
              </a:tr>
              <a:tr h="417297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ea typeface="微軟正黑體" pitchFamily="34" charset="-120"/>
                        </a:rPr>
                        <a:t>&lt;hr&gt;</a:t>
                      </a:r>
                      <a:endParaRPr lang="en-US" dirty="0">
                        <a:solidFill>
                          <a:schemeClr val="tx1"/>
                        </a:solidFill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Calibri" pitchFamily="34" charset="0"/>
                          <a:ea typeface="微軟正黑體" pitchFamily="34" charset="-120"/>
                        </a:rPr>
                        <a:t>設定水平線</a:t>
                      </a:r>
                    </a:p>
                  </a:txBody>
                  <a:tcPr anchor="ctr"/>
                </a:tc>
              </a:tr>
              <a:tr h="417297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itchFamily="34" charset="0"/>
                          <a:ea typeface="微軟正黑體" pitchFamily="34" charset="-120"/>
                        </a:rPr>
                        <a:t>&lt;!--&gt;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Calibri" pitchFamily="34" charset="0"/>
                          <a:ea typeface="微軟正黑體" pitchFamily="34" charset="-120"/>
                        </a:rPr>
                        <a:t>定義一段說明</a:t>
                      </a:r>
                    </a:p>
                  </a:txBody>
                  <a:tcPr anchor="ctr"/>
                </a:tc>
              </a:tr>
              <a:tr h="41729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微軟正黑體" pitchFamily="34" charset="-120"/>
                        </a:rPr>
                        <a:t>&lt;font&gt;…&lt;/font&gt;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定義字型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1729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微軟正黑體" pitchFamily="34" charset="-120"/>
                        </a:rPr>
                        <a:t>&lt;table&gt;…&lt;/table&gt;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設定表格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1729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微軟正黑體" pitchFamily="34" charset="-120"/>
                        </a:rPr>
                        <a:t>&lt;a&gt;…&lt;/a&gt;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定義超連結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1729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微軟正黑體" pitchFamily="34" charset="-120"/>
                        </a:rPr>
                        <a:t>&lt;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微軟正黑體" pitchFamily="34" charset="-120"/>
                        </a:rPr>
                        <a:t>img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微軟正黑體" pitchFamily="34" charset="-120"/>
                        </a:rPr>
                        <a:t>&gt;&lt;/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微軟正黑體" pitchFamily="34" charset="-120"/>
                        </a:rPr>
                        <a:t>img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微軟正黑體" pitchFamily="34" charset="-120"/>
                        </a:rPr>
                        <a:t>&gt;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圖檔標籤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FC5B-1DFF-4C6C-8ABE-C6DD5B3D031A}" type="slidenum">
              <a:rPr lang="ja-JP" altLang="en-US" smtClean="0"/>
              <a:pPr/>
              <a:t>2</a:t>
            </a:fld>
            <a:endParaRPr lang="en-US" altLang="ja-JP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表格標籤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表格在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文件相當實用，可用來對齊排版</a:t>
            </a:r>
            <a:endParaRPr lang="en-US" altLang="zh-TW" dirty="0" smtClean="0"/>
          </a:p>
          <a:p>
            <a:r>
              <a:rPr lang="zh-TW" altLang="en-US" dirty="0" smtClean="0"/>
              <a:t>常用表格標籤</a:t>
            </a:r>
            <a:endParaRPr lang="en-US" altLang="zh-TW" dirty="0" smtClean="0"/>
          </a:p>
          <a:p>
            <a:endParaRPr lang="en-US" altLang="zh-TW" dirty="0" smtClean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004981"/>
              </p:ext>
            </p:extLst>
          </p:nvPr>
        </p:nvGraphicFramePr>
        <p:xfrm>
          <a:off x="1979712" y="3501008"/>
          <a:ext cx="5472608" cy="22815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44216"/>
                <a:gridCol w="3528392"/>
              </a:tblGrid>
              <a:tr h="50802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Calibri" pitchFamily="34" charset="0"/>
                          <a:ea typeface="微軟正黑體" pitchFamily="34" charset="-120"/>
                        </a:rPr>
                        <a:t>標籤</a:t>
                      </a:r>
                      <a:endParaRPr lang="zh-TW" altLang="en-US" sz="2000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Calibri" pitchFamily="34" charset="0"/>
                          <a:ea typeface="微軟正黑體" pitchFamily="34" charset="-120"/>
                        </a:rPr>
                        <a:t>敘述</a:t>
                      </a:r>
                      <a:endParaRPr lang="zh-TW" altLang="en-US" sz="2000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43387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&lt;table&gt;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180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產生表格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180000" anchor="ctr"/>
                </a:tc>
              </a:tr>
              <a:tr h="443387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&lt;</a:t>
                      </a:r>
                      <a:r>
                        <a:rPr lang="en-US" altLang="zh-TW" dirty="0" err="1" smtClean="0">
                          <a:latin typeface="Calibri" pitchFamily="34" charset="0"/>
                          <a:ea typeface="微軟正黑體" pitchFamily="34" charset="-120"/>
                        </a:rPr>
                        <a:t>th</a:t>
                      </a:r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&gt;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180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定義標題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180000" anchor="ctr"/>
                </a:tc>
              </a:tr>
              <a:tr h="443387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&lt;</a:t>
                      </a:r>
                      <a:r>
                        <a:rPr lang="en-US" altLang="zh-TW" dirty="0" err="1" smtClean="0">
                          <a:latin typeface="Calibri" pitchFamily="34" charset="0"/>
                          <a:ea typeface="微軟正黑體" pitchFamily="34" charset="-120"/>
                        </a:rPr>
                        <a:t>tr</a:t>
                      </a:r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&gt;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180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定義橫列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180000" anchor="ctr"/>
                </a:tc>
              </a:tr>
              <a:tr h="443387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&lt;td&gt;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180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定義橫列中的資料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180000" anchor="ctr"/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83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表格標籤</a:t>
            </a:r>
            <a:r>
              <a:rPr lang="zh-TW" altLang="en-US" dirty="0"/>
              <a:t>範例</a:t>
            </a:r>
            <a:r>
              <a:rPr lang="zh-TW" altLang="en-US" sz="3800" dirty="0" smtClean="0">
                <a:solidFill>
                  <a:srgbClr val="000000"/>
                </a:solidFill>
              </a:rPr>
              <a:t/>
            </a:r>
            <a:br>
              <a:rPr lang="zh-TW" altLang="en-US" sz="3800" dirty="0" smtClean="0">
                <a:solidFill>
                  <a:srgbClr val="000000"/>
                </a:solidFill>
              </a:rPr>
            </a:br>
            <a:endParaRPr lang="zh-TW" altLang="en-US" sz="3800" dirty="0" smtClean="0">
              <a:solidFill>
                <a:srgbClr val="000000"/>
              </a:solidFill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043608" y="1814356"/>
            <a:ext cx="612249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&lt;table style="width:100%"&gt;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&lt;</a:t>
            </a:r>
            <a:r>
              <a:rPr lang="en-US" altLang="zh-TW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tr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&lt;td&gt;Jill&lt;/td&gt;    &lt;td&gt;Smith&lt;/td&gt;    &lt;td&gt;50&lt;/td&gt;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&lt;/</a:t>
            </a:r>
            <a:r>
              <a:rPr lang="en-US" altLang="zh-TW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tr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&lt;</a:t>
            </a:r>
            <a:r>
              <a:rPr lang="en-US" altLang="zh-TW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tr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&lt;td&gt;Eve&lt;/td&gt;    &lt;td&gt;Jackson&lt;/td&gt;    &lt;td&gt;94&lt;/td&gt;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&lt;/</a:t>
            </a:r>
            <a:r>
              <a:rPr lang="en-US" altLang="zh-TW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tr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&lt;/table&gt;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05" y="5062339"/>
            <a:ext cx="6006001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4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表格標籤</a:t>
            </a:r>
            <a:r>
              <a:rPr lang="zh-TW" altLang="en-US" dirty="0"/>
              <a:t>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sz="2800" dirty="0" smtClean="0"/>
              <a:t>&lt;table&gt;&lt;/table&gt; </a:t>
            </a:r>
            <a:r>
              <a:rPr lang="zh-TW" altLang="en-US" sz="2800" dirty="0" smtClean="0"/>
              <a:t>表格根標籤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內含 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tr</a:t>
            </a:r>
            <a:r>
              <a:rPr lang="en-US" altLang="zh-TW" sz="2400" dirty="0" smtClean="0"/>
              <a:t>&gt;&lt;/</a:t>
            </a:r>
            <a:r>
              <a:rPr lang="en-US" altLang="zh-TW" sz="2400" dirty="0" err="1" smtClean="0"/>
              <a:t>tr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與</a:t>
            </a:r>
            <a:r>
              <a:rPr lang="en-US" altLang="zh-TW" sz="2400" dirty="0" smtClean="0"/>
              <a:t>&lt;td&gt;&lt;/td&gt;</a:t>
            </a:r>
            <a:r>
              <a:rPr lang="zh-TW" altLang="en-US" sz="2400" dirty="0" smtClean="0"/>
              <a:t>標籤</a:t>
            </a:r>
          </a:p>
          <a:p>
            <a:pPr lvl="1"/>
            <a:r>
              <a:rPr lang="en-US" altLang="zh-TW" dirty="0" smtClean="0"/>
              <a:t>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標籤視為表格的橫列</a:t>
            </a:r>
            <a:endParaRPr lang="en-US" altLang="zh-TW" dirty="0" smtClean="0"/>
          </a:p>
          <a:p>
            <a:pPr lvl="2"/>
            <a:r>
              <a:rPr lang="zh-TW" altLang="en-US" dirty="0"/>
              <a:t>若</a:t>
            </a:r>
            <a:r>
              <a:rPr lang="zh-TW" altLang="en-US" dirty="0" smtClean="0"/>
              <a:t>有</a:t>
            </a:r>
            <a:r>
              <a:rPr lang="en-US" altLang="zh-TW" dirty="0" smtClean="0"/>
              <a:t>n</a:t>
            </a:r>
            <a:r>
              <a:rPr lang="zh-TW" altLang="en-US" dirty="0" smtClean="0"/>
              <a:t>對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表示該表格有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列</a:t>
            </a:r>
          </a:p>
          <a:p>
            <a:pPr lvl="2">
              <a:lnSpc>
                <a:spcPts val="4000"/>
              </a:lnSpc>
            </a:pPr>
            <a:r>
              <a:rPr lang="en-US" altLang="zh-TW" dirty="0" smtClean="0"/>
              <a:t>&lt;td&gt;</a:t>
            </a:r>
            <a:r>
              <a:rPr lang="zh-TW" altLang="en-US" dirty="0" smtClean="0"/>
              <a:t>標籤視為表格的直欄</a:t>
            </a:r>
            <a:endParaRPr lang="en-US" altLang="zh-TW" dirty="0" smtClean="0"/>
          </a:p>
          <a:p>
            <a:pPr lvl="3">
              <a:lnSpc>
                <a:spcPts val="4000"/>
              </a:lnSpc>
            </a:pPr>
            <a:r>
              <a:rPr lang="zh-TW" altLang="en-US" dirty="0"/>
              <a:t>若</a:t>
            </a:r>
            <a:r>
              <a:rPr lang="zh-TW" altLang="en-US" dirty="0" smtClean="0"/>
              <a:t>有</a:t>
            </a:r>
            <a:r>
              <a:rPr lang="en-US" altLang="zh-TW" dirty="0"/>
              <a:t>m</a:t>
            </a:r>
            <a:r>
              <a:rPr lang="zh-TW" altLang="en-US" dirty="0" smtClean="0"/>
              <a:t>對</a:t>
            </a:r>
            <a:r>
              <a:rPr lang="en-US" altLang="zh-TW" dirty="0" smtClean="0"/>
              <a:t>&lt;td&gt;&lt;/td&gt;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表示該橫列有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行</a:t>
            </a:r>
            <a:endParaRPr lang="en-US" altLang="zh-TW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3"/>
            <a:r>
              <a:rPr lang="en-US" altLang="zh-TW" sz="1800" dirty="0" smtClean="0">
                <a:solidFill>
                  <a:srgbClr val="FF0000"/>
                </a:solidFill>
              </a:rPr>
              <a:t>&lt;td&gt;&lt;/td&gt;</a:t>
            </a:r>
            <a:r>
              <a:rPr lang="zh-TW" altLang="en-US" sz="1800" dirty="0" smtClean="0">
                <a:solidFill>
                  <a:srgbClr val="FF0000"/>
                </a:solidFill>
              </a:rPr>
              <a:t>標籤必須包在</a:t>
            </a:r>
            <a:r>
              <a:rPr lang="en-US" altLang="zh-TW" sz="1800" dirty="0" smtClean="0">
                <a:solidFill>
                  <a:srgbClr val="FF0000"/>
                </a:solidFill>
              </a:rPr>
              <a:t>&lt;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tr</a:t>
            </a:r>
            <a:r>
              <a:rPr lang="en-US" altLang="zh-TW" sz="1800" dirty="0" smtClean="0">
                <a:solidFill>
                  <a:srgbClr val="FF0000"/>
                </a:solidFill>
              </a:rPr>
              <a:t>&gt;&lt;/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tr</a:t>
            </a:r>
            <a:r>
              <a:rPr lang="en-US" altLang="zh-TW" sz="1800" dirty="0" smtClean="0">
                <a:solidFill>
                  <a:srgbClr val="FF0000"/>
                </a:solidFill>
              </a:rPr>
              <a:t>&gt;</a:t>
            </a:r>
            <a:r>
              <a:rPr lang="zh-TW" altLang="en-US" sz="1800" dirty="0" smtClean="0">
                <a:solidFill>
                  <a:srgbClr val="FF0000"/>
                </a:solidFill>
              </a:rPr>
              <a:t>標籤之中。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0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表格標籤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 smtClean="0"/>
              <a:t>&lt;table&gt;&lt;/table&gt;</a:t>
            </a:r>
            <a:r>
              <a:rPr lang="zh-TW" altLang="en-US" sz="3200" dirty="0" smtClean="0"/>
              <a:t>標籤之屬性</a:t>
            </a:r>
          </a:p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/>
        </p:nvGraphicFramePr>
        <p:xfrm>
          <a:off x="1187624" y="2420888"/>
          <a:ext cx="6984776" cy="31435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77628"/>
                <a:gridCol w="5107148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Calibri" pitchFamily="34" charset="0"/>
                          <a:ea typeface="微軟正黑體" pitchFamily="34" charset="-120"/>
                        </a:rPr>
                        <a:t>屬性</a:t>
                      </a:r>
                      <a:endParaRPr lang="zh-TW" altLang="en-US" sz="2000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Calibri" pitchFamily="34" charset="0"/>
                          <a:ea typeface="微軟正黑體" pitchFamily="34" charset="-120"/>
                        </a:rPr>
                        <a:t>敘述</a:t>
                      </a:r>
                      <a:endParaRPr lang="zh-TW" altLang="en-US" sz="2000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border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設定表格的框線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Calibri" pitchFamily="34" charset="0"/>
                          <a:ea typeface="微軟正黑體" pitchFamily="34" charset="-120"/>
                        </a:rPr>
                        <a:t>bordercolor</a:t>
                      </a:r>
                      <a:endParaRPr lang="en-US" altLang="zh-TW" dirty="0" smtClean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設定表格框線的顏色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background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設定表格的背景圖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Calibri" pitchFamily="34" charset="0"/>
                          <a:ea typeface="微軟正黑體" pitchFamily="34" charset="-120"/>
                        </a:rPr>
                        <a:t>bgcolor</a:t>
                      </a:r>
                      <a:endParaRPr lang="zh-TW" altLang="en-US" dirty="0" smtClean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設定表格的背景色</a:t>
                      </a: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height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設定表格的長度，單位可以像素或百分比來計算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width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設定表格的寬度，單位可以像素或百分比來計算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混合運用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5112568" cy="5068684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71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混合運用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723292"/>
            <a:ext cx="8350696" cy="44577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&lt;!DOCTYPE 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&lt;title&gt;2015html&lt;/title&gt;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&lt;/head&gt;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&lt;body </a:t>
            </a:r>
            <a:r>
              <a:rPr lang="en-US" altLang="zh-TW" sz="2000" dirty="0" smtClean="0"/>
              <a:t>background</a:t>
            </a:r>
            <a:r>
              <a:rPr lang="en-US" altLang="zh-TW" sz="2000" dirty="0"/>
              <a:t>="http://ppt360.com/background/UploadFiles_6733/201012/2010122016301173.jpg"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text="</a:t>
            </a:r>
            <a:r>
              <a:rPr lang="en-US" altLang="zh-TW" sz="2000" dirty="0" err="1"/>
              <a:t>skyblue</a:t>
            </a:r>
            <a:r>
              <a:rPr lang="en-US" altLang="zh-TW" sz="2000" dirty="0"/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&lt;table border="2" </a:t>
            </a:r>
            <a:r>
              <a:rPr lang="en-US" altLang="zh-TW" sz="2000" dirty="0" err="1"/>
              <a:t>bordercolor</a:t>
            </a:r>
            <a:r>
              <a:rPr lang="en-US" altLang="zh-TW" sz="2000" dirty="0"/>
              <a:t>="brown"&gt;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</a:t>
            </a:r>
            <a:r>
              <a:rPr lang="en-US" altLang="zh-TW" sz="2000" dirty="0" err="1"/>
              <a:t>tr</a:t>
            </a:r>
            <a:r>
              <a:rPr lang="en-US" altLang="zh-TW" sz="20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&lt;td </a:t>
            </a:r>
            <a:r>
              <a:rPr lang="en-US" altLang="zh-TW" sz="2000" dirty="0" err="1"/>
              <a:t>rowspan</a:t>
            </a:r>
            <a:r>
              <a:rPr lang="en-US" altLang="zh-TW" sz="2000" dirty="0"/>
              <a:t>="2"&gt;</a:t>
            </a:r>
            <a:r>
              <a:rPr lang="zh-TW" altLang="en-US" sz="2000" dirty="0"/>
              <a:t>跨欄位測試</a:t>
            </a:r>
            <a:r>
              <a:rPr lang="en-US" altLang="zh-TW" sz="2000" dirty="0"/>
              <a:t>&lt;/td&gt;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&lt;td </a:t>
            </a:r>
            <a:r>
              <a:rPr lang="en-US" altLang="zh-TW" sz="2000" dirty="0" err="1"/>
              <a:t>colspan</a:t>
            </a:r>
            <a:r>
              <a:rPr lang="en-US" altLang="zh-TW" sz="2000" dirty="0"/>
              <a:t>="2"&gt;&lt;font size='6' color='#008000' face='</a:t>
            </a:r>
            <a:r>
              <a:rPr lang="zh-TW" altLang="en-US" sz="2000" dirty="0"/>
              <a:t>超研澤疊圓體</a:t>
            </a:r>
            <a:r>
              <a:rPr lang="en-US" altLang="zh-TW" sz="2000" dirty="0"/>
              <a:t>'&gt;</a:t>
            </a:r>
            <a:r>
              <a:rPr lang="zh-TW" altLang="en-US" sz="2000" dirty="0"/>
              <a:t>這堂課所學可以做出這種網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 smtClean="0"/>
              <a:t>頁</a:t>
            </a:r>
            <a:r>
              <a:rPr lang="en-US" altLang="zh-TW" sz="2000" dirty="0"/>
              <a:t>QQ&lt;/</a:t>
            </a:r>
            <a:r>
              <a:rPr lang="en-US" altLang="zh-TW" sz="2000" dirty="0" err="1"/>
              <a:t>fon</a:t>
            </a:r>
            <a:r>
              <a:rPr lang="en-US" altLang="zh-TW" sz="2000" dirty="0"/>
              <a:t>&lt;/td&gt;&lt;/</a:t>
            </a:r>
            <a:r>
              <a:rPr lang="en-US" altLang="zh-TW" sz="2000" dirty="0" err="1"/>
              <a:t>tr</a:t>
            </a:r>
            <a:r>
              <a:rPr lang="en-US" altLang="zh-TW" sz="20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/>
              <a:t>　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4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混合</a:t>
            </a:r>
            <a:r>
              <a:rPr lang="zh-TW" altLang="en-US" dirty="0" smtClean="0"/>
              <a:t>運用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呈上頁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723292"/>
            <a:ext cx="8350696" cy="44577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/>
              <a:t>　</a:t>
            </a:r>
            <a:r>
              <a:rPr lang="en-US" altLang="zh-TW" sz="2000" dirty="0"/>
              <a:t>&lt;</a:t>
            </a:r>
            <a:r>
              <a:rPr lang="en-US" altLang="zh-TW" sz="2000" dirty="0" err="1"/>
              <a:t>tr</a:t>
            </a:r>
            <a:r>
              <a:rPr lang="en-US" altLang="zh-TW" sz="20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/>
              <a:t>　</a:t>
            </a:r>
            <a:r>
              <a:rPr lang="en-US" altLang="zh-TW" sz="2000" dirty="0"/>
              <a:t>&lt;td&gt;&lt;a </a:t>
            </a:r>
            <a:r>
              <a:rPr lang="en-US" altLang="zh-TW" sz="2000" dirty="0" err="1"/>
              <a:t>href</a:t>
            </a:r>
            <a:r>
              <a:rPr lang="en-US" altLang="zh-TW" sz="2000" dirty="0"/>
              <a:t>='http://www.w3schools.com/html/default.asp'&gt;&lt;img </a:t>
            </a:r>
            <a:r>
              <a:rPr lang="en-US" altLang="zh-TW" sz="2000" dirty="0" err="1"/>
              <a:t>src</a:t>
            </a:r>
            <a:r>
              <a:rPr lang="en-US" altLang="zh-TW" sz="2000" dirty="0"/>
              <a:t>="https://</a:t>
            </a:r>
            <a:r>
              <a:rPr lang="en-US" altLang="zh-TW" sz="2000" dirty="0" smtClean="0"/>
              <a:t>s-media-</a:t>
            </a:r>
            <a:endParaRPr lang="en-US" altLang="zh-TW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cache-ak0.pinimg.com/736x/4f/d9/3b/4fd93b3c278b7de4763bea3cfd082b55.jpg" alt="dog" </a:t>
            </a:r>
            <a:r>
              <a:rPr lang="en-US" altLang="zh-TW" sz="2000" dirty="0" smtClean="0"/>
              <a:t>width</a:t>
            </a:r>
            <a:r>
              <a:rPr lang="en-US" altLang="zh-TW" sz="2000" dirty="0"/>
              <a:t>="42" height="42"&gt;&lt;/a&gt;&lt;/td&gt;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/>
              <a:t>　</a:t>
            </a:r>
            <a:r>
              <a:rPr lang="en-US" altLang="zh-TW" sz="2000" dirty="0"/>
              <a:t>&lt;td&gt;&lt;a target="_blank" </a:t>
            </a:r>
            <a:r>
              <a:rPr lang="en-US" altLang="zh-TW" sz="2000" dirty="0" err="1"/>
              <a:t>href</a:t>
            </a:r>
            <a:r>
              <a:rPr lang="en-US" altLang="zh-TW" sz="2000" dirty="0"/>
              <a:t>='https://www.pinterest.com/a960322tm/%</a:t>
            </a:r>
            <a:r>
              <a:rPr lang="en-US" altLang="zh-TW" sz="2000" dirty="0" smtClean="0"/>
              <a:t>E8%B6%85%E8%90%8C</a:t>
            </a:r>
            <a:endParaRPr lang="en-US" altLang="zh-TW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%E5%B0%8F%E7%8B%97/'&gt;&lt;</a:t>
            </a:r>
            <a:r>
              <a:rPr lang="en-US" altLang="zh-TW" sz="2000" dirty="0" err="1"/>
              <a:t>img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src</a:t>
            </a:r>
            <a:r>
              <a:rPr lang="en-US" altLang="zh-TW" sz="2000" dirty="0"/>
              <a:t>="https://</a:t>
            </a:r>
            <a:r>
              <a:rPr lang="en-US" altLang="zh-TW" sz="2000" dirty="0" smtClean="0"/>
              <a:t>s-media-cache-</a:t>
            </a:r>
            <a:endParaRPr lang="en-US" altLang="zh-TW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ak0.pinimg.com/736x/4f/d9/3b/4fd93b3c278b7de4763bea3cfd082b55.jpg" alt="dog"&gt;&lt;/a&gt;&lt;/td&gt;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/>
              <a:t>　</a:t>
            </a:r>
            <a:r>
              <a:rPr lang="en-US" altLang="zh-TW" sz="2000" dirty="0"/>
              <a:t>&lt;/</a:t>
            </a:r>
            <a:r>
              <a:rPr lang="en-US" altLang="zh-TW" sz="2000" dirty="0" err="1"/>
              <a:t>tr</a:t>
            </a:r>
            <a:r>
              <a:rPr lang="en-US" altLang="zh-TW" sz="20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&lt;/table&gt;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&lt;/html&gt;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 smtClean="0"/>
              <a:t>參考連結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</a:p>
          <a:p>
            <a:pPr lvl="1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://www.w3schools.com/html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HTML </a:t>
            </a:r>
            <a:r>
              <a:rPr lang="en-US" altLang="zh-TW" dirty="0" smtClean="0"/>
              <a:t>t</a:t>
            </a:r>
            <a:r>
              <a:rPr lang="en-US" altLang="zh-TW" dirty="0" smtClean="0"/>
              <a:t>able + CSS</a:t>
            </a:r>
          </a:p>
          <a:p>
            <a:pPr lvl="1"/>
            <a:r>
              <a:rPr lang="en-US" altLang="zh-TW" dirty="0"/>
              <a:t>https://www.w3schools.com/html/tryit.asp?filename=tryhtml_table_intro</a:t>
            </a:r>
            <a:endParaRPr lang="en-US" altLang="zh-TW" dirty="0"/>
          </a:p>
          <a:p>
            <a:pPr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552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常用的標籤</a:t>
            </a:r>
            <a:r>
              <a:rPr lang="en-US" altLang="zh-TW" dirty="0"/>
              <a:t>-</a:t>
            </a:r>
            <a:r>
              <a:rPr lang="zh-TW" altLang="en-US" dirty="0"/>
              <a:t>文字排版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標題定義</a:t>
            </a:r>
            <a:r>
              <a:rPr lang="en-US" altLang="zh-TW" dirty="0" smtClean="0"/>
              <a:t>&lt;h1&gt;</a:t>
            </a:r>
            <a:r>
              <a:rPr lang="zh-TW" altLang="en-US" dirty="0" smtClean="0"/>
              <a:t>到</a:t>
            </a:r>
            <a:r>
              <a:rPr lang="en-US" altLang="zh-TW" dirty="0" smtClean="0"/>
              <a:t>&lt;h6&gt;</a:t>
            </a:r>
          </a:p>
          <a:p>
            <a:pPr lvl="1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&lt;h1&gt;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是最大的字型標題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&lt;h6&gt;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是最小的字型標題</a:t>
            </a:r>
          </a:p>
          <a:p>
            <a:pPr lvl="1"/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在標題前後，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會自動的增加一空白行</a:t>
            </a:r>
          </a:p>
          <a:p>
            <a:r>
              <a:rPr lang="zh-TW" altLang="en-US" dirty="0" smtClean="0"/>
              <a:t>段落</a:t>
            </a:r>
            <a:r>
              <a:rPr lang="en-US" altLang="zh-TW" dirty="0" smtClean="0"/>
              <a:t>&lt;p&gt;</a:t>
            </a:r>
          </a:p>
          <a:p>
            <a:pPr lvl="1"/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在段落前後，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會自動的增加一空白行</a:t>
            </a:r>
          </a:p>
          <a:p>
            <a:r>
              <a:rPr lang="zh-TW" altLang="en-US" dirty="0" smtClean="0"/>
              <a:t>換行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</a:t>
            </a:r>
          </a:p>
          <a:p>
            <a:pPr lvl="1"/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沒有結束標籤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69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標題範例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539552" y="1700808"/>
            <a:ext cx="4968552" cy="42484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 smtClean="0">
                <a:latin typeface="Calibri" pitchFamily="34" charset="0"/>
                <a:ea typeface="微軟正黑體" pitchFamily="34" charset="-120"/>
              </a:rPr>
              <a:t>&lt;html&gt;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400" dirty="0" smtClean="0">
                <a:latin typeface="Calibri" pitchFamily="34" charset="0"/>
                <a:ea typeface="微軟正黑體" pitchFamily="34" charset="-120"/>
              </a:rPr>
              <a:t>　</a:t>
            </a:r>
            <a:r>
              <a:rPr kumimoji="1" lang="en-US" altLang="zh-TW" sz="2400" dirty="0" smtClean="0">
                <a:latin typeface="Calibri" pitchFamily="34" charset="0"/>
                <a:ea typeface="微軟正黑體" pitchFamily="34" charset="-120"/>
              </a:rPr>
              <a:t>&lt;body&gt;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400" dirty="0" smtClean="0">
                <a:latin typeface="Calibri" pitchFamily="34" charset="0"/>
                <a:ea typeface="微軟正黑體" pitchFamily="34" charset="-120"/>
              </a:rPr>
              <a:t>　　</a:t>
            </a:r>
            <a:r>
              <a:rPr kumimoji="1" lang="en-US" altLang="zh-TW" sz="2400" dirty="0" smtClean="0">
                <a:latin typeface="Calibri" pitchFamily="34" charset="0"/>
                <a:ea typeface="微軟正黑體" pitchFamily="34" charset="-120"/>
              </a:rPr>
              <a:t>&lt;h1&gt;This is heading 1&lt;/h1&gt;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400" dirty="0" smtClean="0">
                <a:latin typeface="Calibri" pitchFamily="34" charset="0"/>
                <a:ea typeface="微軟正黑體" pitchFamily="34" charset="-120"/>
              </a:rPr>
              <a:t>　　</a:t>
            </a:r>
            <a:r>
              <a:rPr kumimoji="1" lang="en-US" altLang="zh-TW" sz="2400" dirty="0" smtClean="0">
                <a:latin typeface="Calibri" pitchFamily="34" charset="0"/>
                <a:ea typeface="微軟正黑體" pitchFamily="34" charset="-120"/>
              </a:rPr>
              <a:t>&lt;h2&gt;This is heading 2&lt;/h2&gt;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400" dirty="0" smtClean="0">
                <a:latin typeface="Calibri" pitchFamily="34" charset="0"/>
                <a:ea typeface="微軟正黑體" pitchFamily="34" charset="-120"/>
              </a:rPr>
              <a:t>　　</a:t>
            </a:r>
            <a:r>
              <a:rPr kumimoji="1" lang="en-US" altLang="zh-TW" sz="2400" dirty="0" smtClean="0">
                <a:latin typeface="Calibri" pitchFamily="34" charset="0"/>
                <a:ea typeface="微軟正黑體" pitchFamily="34" charset="-120"/>
              </a:rPr>
              <a:t>&lt;h3&gt;This is heading 3&lt;/h3&gt;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400" dirty="0" smtClean="0">
                <a:latin typeface="Calibri" pitchFamily="34" charset="0"/>
                <a:ea typeface="微軟正黑體" pitchFamily="34" charset="-120"/>
              </a:rPr>
              <a:t>　　</a:t>
            </a:r>
            <a:r>
              <a:rPr kumimoji="1" lang="en-US" altLang="zh-TW" sz="2400" dirty="0" smtClean="0">
                <a:latin typeface="Calibri" pitchFamily="34" charset="0"/>
                <a:ea typeface="微軟正黑體" pitchFamily="34" charset="-120"/>
              </a:rPr>
              <a:t>&lt;h4&gt;This is heading 4&lt;/h4&gt;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400" dirty="0" smtClean="0">
                <a:latin typeface="Calibri" pitchFamily="34" charset="0"/>
                <a:ea typeface="微軟正黑體" pitchFamily="34" charset="-120"/>
              </a:rPr>
              <a:t>　　</a:t>
            </a:r>
            <a:r>
              <a:rPr kumimoji="1" lang="en-US" altLang="zh-TW" sz="2400" dirty="0" smtClean="0">
                <a:latin typeface="Calibri" pitchFamily="34" charset="0"/>
                <a:ea typeface="微軟正黑體" pitchFamily="34" charset="-120"/>
              </a:rPr>
              <a:t>&lt;h5&gt;This is heading 5&lt;/h5&gt;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400" dirty="0" smtClean="0">
                <a:latin typeface="Calibri" pitchFamily="34" charset="0"/>
                <a:ea typeface="微軟正黑體" pitchFamily="34" charset="-120"/>
              </a:rPr>
              <a:t>　　</a:t>
            </a:r>
            <a:r>
              <a:rPr kumimoji="1" lang="en-US" altLang="zh-TW" sz="2400" dirty="0" smtClean="0">
                <a:latin typeface="Calibri" pitchFamily="34" charset="0"/>
                <a:ea typeface="微軟正黑體" pitchFamily="34" charset="-120"/>
              </a:rPr>
              <a:t>&lt;h6&gt;This is heading 6&lt;/h6&gt;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400" dirty="0" smtClean="0">
                <a:latin typeface="Calibri" pitchFamily="34" charset="0"/>
                <a:ea typeface="微軟正黑體" pitchFamily="34" charset="-120"/>
              </a:rPr>
              <a:t>　</a:t>
            </a:r>
            <a:r>
              <a:rPr kumimoji="1" lang="en-US" altLang="zh-TW" sz="2400" dirty="0" smtClean="0">
                <a:latin typeface="Calibri" pitchFamily="34" charset="0"/>
                <a:ea typeface="微軟正黑體" pitchFamily="34" charset="-120"/>
              </a:rPr>
              <a:t>&lt;/body&gt;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 smtClean="0">
                <a:latin typeface="Calibri" pitchFamily="34" charset="0"/>
                <a:ea typeface="微軟正黑體" pitchFamily="34" charset="-120"/>
              </a:rPr>
              <a:t>&lt;/html&gt;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微軟正黑體" pitchFamily="34" charset="-12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50527" t="29400" r="30979" b="41529"/>
          <a:stretch>
            <a:fillRect/>
          </a:stretch>
        </p:blipFill>
        <p:spPr bwMode="auto">
          <a:xfrm>
            <a:off x="4932040" y="2924944"/>
            <a:ext cx="3744416" cy="36787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86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提示文字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539552" y="1772816"/>
            <a:ext cx="5256584" cy="40423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&lt;html&gt;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　</a:t>
            </a: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&lt;head&gt;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　　</a:t>
            </a: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&lt;title&gt;</a:t>
            </a: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歡迎光臨</a:t>
            </a: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&lt;/title&gt;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　</a:t>
            </a: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&lt;/head&gt;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　</a:t>
            </a: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&lt;body&gt;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  </a:t>
            </a: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　這是我的第一個</a:t>
            </a: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home page</a:t>
            </a: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，加油！！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　　</a:t>
            </a: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&lt;h1&gt;</a:t>
            </a: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段落一</a:t>
            </a: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&lt;/h1&gt;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　　</a:t>
            </a: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&lt;h2&gt;</a:t>
            </a: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段落二</a:t>
            </a: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&lt;/h2&gt;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　　</a:t>
            </a: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&lt;p title="</a:t>
            </a: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讚</a:t>
            </a: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!!!"&gt;</a:t>
            </a: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學習網頁製作很有趣喔，</a:t>
            </a:r>
            <a:endParaRPr kumimoji="1" lang="en-US" altLang="zh-TW" dirty="0" smtClean="0">
              <a:latin typeface="Calibri" pitchFamily="34" charset="0"/>
              <a:ea typeface="微軟正黑體" pitchFamily="34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　　　我一定要好好學習 </a:t>
            </a: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: )&lt;/p&gt;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　　</a:t>
            </a: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&lt;</a:t>
            </a:r>
            <a:r>
              <a:rPr kumimoji="1" lang="en-US" altLang="zh-TW" dirty="0" err="1" smtClean="0">
                <a:latin typeface="Calibri" pitchFamily="34" charset="0"/>
                <a:ea typeface="微軟正黑體" pitchFamily="34" charset="-120"/>
              </a:rPr>
              <a:t>br</a:t>
            </a: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　　這是下一行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　</a:t>
            </a: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&lt;/body&gt;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72585" b="54345"/>
          <a:stretch>
            <a:fillRect/>
          </a:stretch>
        </p:blipFill>
        <p:spPr bwMode="auto">
          <a:xfrm>
            <a:off x="5148063" y="3068960"/>
            <a:ext cx="3165527" cy="32947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7800003" y="5708542"/>
            <a:ext cx="360040" cy="288032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あくあフォント" pitchFamily="1" charset="-128"/>
              <a:ea typeface="あくあフォント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971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文字效果與字型標籤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文字效果</a:t>
            </a:r>
            <a:endParaRPr lang="en-US" altLang="zh-TW" dirty="0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&lt;font&gt;</a:t>
            </a:r>
            <a:r>
              <a:rPr lang="zh-TW" altLang="en-US" dirty="0" smtClean="0"/>
              <a:t>屬性：</a:t>
            </a: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2455544"/>
              </p:ext>
            </p:extLst>
          </p:nvPr>
        </p:nvGraphicFramePr>
        <p:xfrm>
          <a:off x="5076056" y="2685301"/>
          <a:ext cx="3240000" cy="1823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216000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Calibri" pitchFamily="34" charset="0"/>
                          <a:ea typeface="微軟正黑體" pitchFamily="34" charset="-120"/>
                        </a:rPr>
                        <a:t>屬性</a:t>
                      </a:r>
                      <a:endParaRPr lang="zh-TW" altLang="en-US" sz="2000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Calibri" pitchFamily="34" charset="0"/>
                          <a:ea typeface="微軟正黑體" pitchFamily="34" charset="-120"/>
                        </a:rPr>
                        <a:t>敘述</a:t>
                      </a:r>
                      <a:endParaRPr lang="zh-TW" altLang="en-US" sz="2000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size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指定文字大小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指定文字字型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color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指定文字色彩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/>
        </p:nvGraphicFramePr>
        <p:xfrm>
          <a:off x="1115616" y="2685301"/>
          <a:ext cx="3240000" cy="1823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216000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Calibri" pitchFamily="34" charset="0"/>
                          <a:ea typeface="微軟正黑體" pitchFamily="34" charset="-120"/>
                        </a:rPr>
                        <a:t>標籤</a:t>
                      </a:r>
                      <a:endParaRPr lang="zh-TW" altLang="en-US" sz="2000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Calibri" pitchFamily="34" charset="0"/>
                          <a:ea typeface="微軟正黑體" pitchFamily="34" charset="-120"/>
                        </a:rPr>
                        <a:t>敘述</a:t>
                      </a:r>
                      <a:endParaRPr lang="zh-TW" altLang="en-US" sz="2000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&lt;b&gt;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粗體字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&lt;I&gt;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斜體字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&lt;U&gt;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加底線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5076056" y="3645024"/>
            <a:ext cx="3240360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あくあフォント" pitchFamily="1" charset="-128"/>
              <a:ea typeface="あくあフォント" pitchFamily="1" charset="-128"/>
            </a:endParaRPr>
          </a:p>
        </p:txBody>
      </p:sp>
      <p:cxnSp>
        <p:nvCxnSpPr>
          <p:cNvPr id="10" name="肘形接點 9"/>
          <p:cNvCxnSpPr/>
          <p:nvPr/>
        </p:nvCxnSpPr>
        <p:spPr bwMode="auto">
          <a:xfrm rot="5400000" flipH="1" flipV="1">
            <a:off x="4247964" y="4185084"/>
            <a:ext cx="1080120" cy="432048"/>
          </a:xfrm>
          <a:prstGeom prst="bentConnector3">
            <a:avLst>
              <a:gd name="adj1" fmla="val 101805"/>
            </a:avLst>
          </a:prstGeom>
          <a:solidFill>
            <a:schemeClr val="bg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3995936" y="4937166"/>
            <a:ext cx="410881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7C80"/>
                </a:solidFill>
              </a:rPr>
              <a:t>字形名稱以使用者端所內建字形為主</a:t>
            </a:r>
            <a:r>
              <a:rPr lang="zh-TW" altLang="en-US" b="1" dirty="0" smtClean="0">
                <a:solidFill>
                  <a:srgbClr val="FF7C80"/>
                </a:solidFill>
              </a:rPr>
              <a:t>，</a:t>
            </a:r>
            <a:endParaRPr lang="en-US" altLang="zh-TW" b="1" dirty="0" smtClean="0">
              <a:solidFill>
                <a:srgbClr val="FF7C80"/>
              </a:solidFill>
            </a:endParaRPr>
          </a:p>
          <a:p>
            <a:r>
              <a:rPr lang="zh-TW" altLang="en-US" b="1" dirty="0" smtClean="0">
                <a:solidFill>
                  <a:srgbClr val="FF7C80"/>
                </a:solidFill>
              </a:rPr>
              <a:t>如</a:t>
            </a:r>
            <a:r>
              <a:rPr lang="zh-TW" altLang="en-US" b="1" dirty="0">
                <a:solidFill>
                  <a:srgbClr val="FF7C80"/>
                </a:solidFill>
              </a:rPr>
              <a:t>無以上字型，系統會以內定字體出現</a:t>
            </a:r>
          </a:p>
        </p:txBody>
      </p:sp>
    </p:spTree>
    <p:extLst>
      <p:ext uri="{BB962C8B-B14F-4D97-AF65-F5344CB8AC3E}">
        <p14:creationId xmlns:p14="http://schemas.microsoft.com/office/powerpoint/2010/main" val="222606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綜合運用範例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28800"/>
            <a:ext cx="5256584" cy="5000165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綜合</a:t>
            </a:r>
            <a:r>
              <a:rPr lang="zh-TW" altLang="en-US" dirty="0" smtClean="0"/>
              <a:t>運用範例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056" y="1484784"/>
            <a:ext cx="9135944" cy="504056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/>
              <a:t>&lt;html</a:t>
            </a:r>
            <a:r>
              <a:rPr lang="en-US" altLang="zh-TW" sz="1400" dirty="0" smtClean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 smtClean="0"/>
              <a:t>&lt;</a:t>
            </a:r>
            <a:r>
              <a:rPr lang="en-US" altLang="zh-TW" sz="1400" dirty="0"/>
              <a:t>head&gt;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/>
              <a:t>&lt;meta name="description" content="2015html</a:t>
            </a:r>
            <a:r>
              <a:rPr lang="zh-TW" altLang="en-US" sz="1400" dirty="0"/>
              <a:t>小範例</a:t>
            </a:r>
            <a:r>
              <a:rPr lang="en-US" altLang="zh-TW" sz="1400" dirty="0"/>
              <a:t>" 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/>
              <a:t>&lt;meta name="author" content="</a:t>
            </a:r>
            <a:r>
              <a:rPr lang="en-US" altLang="zh-TW" sz="1400" dirty="0" err="1"/>
              <a:t>jojo</a:t>
            </a:r>
            <a:r>
              <a:rPr lang="en-US" altLang="zh-TW" sz="1400" dirty="0"/>
              <a:t>" /&gt;&lt;title&gt;</a:t>
            </a:r>
            <a:r>
              <a:rPr lang="zh-TW" altLang="en-US" sz="1400" dirty="0"/>
              <a:t>亂七八糟的綜合運用範例</a:t>
            </a:r>
            <a:r>
              <a:rPr lang="en-US" altLang="zh-TW" sz="1400" dirty="0"/>
              <a:t>&lt;/title&gt;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/>
              <a:t>&lt;/head&gt;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400" dirty="0"/>
              <a:t>　</a:t>
            </a:r>
            <a:r>
              <a:rPr lang="en-US" altLang="zh-TW" sz="1400" dirty="0"/>
              <a:t>&lt;body background="http://pic.pimg.tw/</a:t>
            </a:r>
            <a:r>
              <a:rPr lang="en-US" altLang="zh-TW" sz="1400" dirty="0" err="1"/>
              <a:t>enjw</a:t>
            </a:r>
            <a:r>
              <a:rPr lang="en-US" altLang="zh-TW" sz="1400" dirty="0"/>
              <a:t>/1379317731-1538380047.jpg?v=1379317732" </a:t>
            </a:r>
            <a:r>
              <a:rPr lang="en-US" altLang="zh-TW" sz="1400" dirty="0" err="1" smtClean="0"/>
              <a:t>bgcolor</a:t>
            </a:r>
            <a:r>
              <a:rPr lang="en-US" altLang="zh-TW" sz="1400" dirty="0"/>
              <a:t>="pink" text="pink" </a:t>
            </a:r>
            <a:r>
              <a:rPr lang="en-US" altLang="zh-TW" sz="1400" dirty="0" smtClean="0"/>
              <a:t>&gt;</a:t>
            </a:r>
            <a:endParaRPr lang="en-US" altLang="zh-TW" sz="1400" dirty="0"/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400" dirty="0"/>
              <a:t>　　</a:t>
            </a:r>
            <a:r>
              <a:rPr lang="en-US" altLang="zh-TW" sz="1400" dirty="0"/>
              <a:t>&lt;h1&gt;</a:t>
            </a:r>
            <a:r>
              <a:rPr lang="zh-TW" altLang="en-US" sz="1400" dirty="0"/>
              <a:t>標題一</a:t>
            </a:r>
            <a:r>
              <a:rPr lang="en-US" altLang="zh-TW" sz="1400" dirty="0"/>
              <a:t>&lt;/h1</a:t>
            </a:r>
            <a:r>
              <a:rPr lang="en-US" altLang="zh-TW" sz="1400" dirty="0" smtClean="0"/>
              <a:t>&gt;&lt;</a:t>
            </a:r>
            <a:r>
              <a:rPr lang="en-US" altLang="zh-TW" sz="1400" dirty="0"/>
              <a:t>h2&gt;</a:t>
            </a:r>
            <a:r>
              <a:rPr lang="zh-TW" altLang="en-US" sz="1400" dirty="0"/>
              <a:t>標題二</a:t>
            </a:r>
            <a:r>
              <a:rPr lang="en-US" altLang="zh-TW" sz="1400" dirty="0"/>
              <a:t>&lt;/h2</a:t>
            </a:r>
            <a:r>
              <a:rPr lang="en-US" altLang="zh-TW" sz="1400" dirty="0" smtClean="0"/>
              <a:t>&gt;&lt;</a:t>
            </a:r>
            <a:r>
              <a:rPr lang="en-US" altLang="zh-TW" sz="1400" dirty="0"/>
              <a:t>p&gt;</a:t>
            </a:r>
            <a:r>
              <a:rPr lang="zh-TW" altLang="en-US" sz="1400" dirty="0"/>
              <a:t>段落一</a:t>
            </a:r>
            <a:r>
              <a:rPr lang="en-US" altLang="zh-TW" sz="1400" dirty="0"/>
              <a:t>&lt;/p&gt;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400" dirty="0"/>
              <a:t>　  </a:t>
            </a:r>
            <a:r>
              <a:rPr lang="en-US" altLang="zh-TW" sz="1400" dirty="0"/>
              <a:t>&lt;i&gt;</a:t>
            </a:r>
            <a:r>
              <a:rPr lang="zh-TW" altLang="en-US" sz="1400" dirty="0"/>
              <a:t>我是斜體</a:t>
            </a:r>
            <a:r>
              <a:rPr lang="en-US" altLang="zh-TW" sz="1400" dirty="0"/>
              <a:t>&lt;/i&gt;&lt;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/>
              <a:t>    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&gt;&lt;b&gt;</a:t>
            </a:r>
            <a:r>
              <a:rPr lang="zh-TW" altLang="en-US" sz="1400" dirty="0"/>
              <a:t>我是胖粗體</a:t>
            </a:r>
            <a:r>
              <a:rPr lang="en-US" altLang="zh-TW" sz="1400" dirty="0"/>
              <a:t>&lt;/b&gt;&lt;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/>
              <a:t>    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&gt;&lt;u&gt;</a:t>
            </a:r>
            <a:r>
              <a:rPr lang="zh-TW" altLang="en-US" sz="1400" dirty="0"/>
              <a:t>別踩我的底線喔</a:t>
            </a:r>
            <a:r>
              <a:rPr lang="en-US" altLang="zh-TW" sz="1400" dirty="0"/>
              <a:t>!&lt;/u&gt;&lt;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/>
              <a:t>    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&gt;&lt;font size='1' color='</a:t>
            </a:r>
            <a:r>
              <a:rPr lang="en-US" altLang="zh-TW" sz="1400" dirty="0" err="1"/>
              <a:t>darkslateblue</a:t>
            </a:r>
            <a:r>
              <a:rPr lang="en-US" altLang="zh-TW" sz="1400" dirty="0"/>
              <a:t>' face='</a:t>
            </a:r>
            <a:r>
              <a:rPr lang="zh-TW" altLang="en-US" sz="1400" dirty="0"/>
              <a:t>標楷體</a:t>
            </a:r>
            <a:r>
              <a:rPr lang="en-US" altLang="zh-TW" sz="1400" dirty="0"/>
              <a:t>'&gt;</a:t>
            </a:r>
            <a:r>
              <a:rPr lang="zh-TW" altLang="en-US" sz="1400" dirty="0"/>
              <a:t>我是標楷體</a:t>
            </a:r>
            <a:r>
              <a:rPr lang="en-US" altLang="zh-TW" sz="1400" dirty="0"/>
              <a:t>&lt;/font&gt;&lt;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/>
              <a:t>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&gt;&lt;font size='2' color='#008000' face='</a:t>
            </a:r>
            <a:r>
              <a:rPr lang="zh-TW" altLang="en-US" sz="1400" dirty="0"/>
              <a:t>超研澤疊圓體</a:t>
            </a:r>
            <a:r>
              <a:rPr lang="en-US" altLang="zh-TW" sz="1400" dirty="0"/>
              <a:t>'&gt;</a:t>
            </a:r>
            <a:r>
              <a:rPr lang="zh-TW" altLang="en-US" sz="1400" dirty="0"/>
              <a:t>我是超研澤疊圓體</a:t>
            </a:r>
            <a:r>
              <a:rPr lang="en-US" altLang="zh-TW" sz="1400" dirty="0"/>
              <a:t>&lt;/font&gt;&lt;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/>
              <a:t>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&gt;&lt;i&gt;&lt;font size='3' color='#800080' face='</a:t>
            </a:r>
            <a:r>
              <a:rPr lang="zh-TW" altLang="en-US" sz="1400" dirty="0"/>
              <a:t>華康海報體</a:t>
            </a:r>
            <a:r>
              <a:rPr lang="en-US" altLang="zh-TW" sz="1400" dirty="0"/>
              <a:t>W12'&gt;</a:t>
            </a:r>
            <a:r>
              <a:rPr lang="zh-TW" altLang="en-US" sz="1400" dirty="0"/>
              <a:t>我是斜斜的華康海報</a:t>
            </a:r>
            <a:r>
              <a:rPr lang="zh-TW" altLang="en-US" sz="1400" dirty="0" smtClean="0"/>
              <a:t>體</a:t>
            </a:r>
            <a:r>
              <a:rPr lang="en-US" altLang="zh-TW" sz="1400" dirty="0" smtClean="0"/>
              <a:t>W12</a:t>
            </a:r>
            <a:r>
              <a:rPr lang="en-US" altLang="zh-TW" sz="1400" dirty="0"/>
              <a:t>&lt;/font&gt;&lt;/i&gt;&lt;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/>
              <a:t>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&gt;&lt;a </a:t>
            </a:r>
            <a:r>
              <a:rPr lang="en-US" altLang="zh-TW" sz="1400" dirty="0" err="1"/>
              <a:t>href</a:t>
            </a:r>
            <a:r>
              <a:rPr lang="en-US" altLang="zh-TW" sz="1400" dirty="0"/>
              <a:t>="http://www.tcu.edu.tw/"&gt;</a:t>
            </a:r>
            <a:r>
              <a:rPr lang="zh-TW" altLang="en-US" sz="1400" dirty="0"/>
              <a:t>大家好我是超連結示範</a:t>
            </a:r>
            <a:r>
              <a:rPr lang="en-US" altLang="zh-TW" sz="1400" dirty="0"/>
              <a:t>!&lt;/a&gt;&lt;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/>
              <a:t>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&gt;&lt;b&gt;&lt;a </a:t>
            </a:r>
            <a:r>
              <a:rPr lang="en-US" altLang="zh-TW" sz="1400" dirty="0" err="1"/>
              <a:t>href</a:t>
            </a:r>
            <a:r>
              <a:rPr lang="en-US" altLang="zh-TW" sz="1400" dirty="0"/>
              <a:t>="http://www.tcu.edu.tw/?page_id=2673"&gt;</a:t>
            </a:r>
            <a:r>
              <a:rPr lang="zh-TW" altLang="en-US" sz="1400" dirty="0"/>
              <a:t>我也可以變粗體喔</a:t>
            </a:r>
            <a:r>
              <a:rPr lang="en-US" altLang="zh-TW" sz="1400" dirty="0"/>
              <a:t>&lt;/a&gt;&lt;/b&gt;&lt;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/>
              <a:t>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&gt;&lt;font size='4' color='00EE00' face='</a:t>
            </a:r>
            <a:r>
              <a:rPr lang="zh-TW" altLang="en-US" sz="1400" dirty="0"/>
              <a:t>超研澤疊圓體</a:t>
            </a:r>
            <a:r>
              <a:rPr lang="en-US" altLang="zh-TW" sz="1400" dirty="0"/>
              <a:t>'&gt;&lt;a </a:t>
            </a:r>
            <a:r>
              <a:rPr lang="en-US" altLang="zh-TW" sz="1400" dirty="0" err="1"/>
              <a:t>href</a:t>
            </a:r>
            <a:r>
              <a:rPr lang="en-US" altLang="zh-TW" sz="1400" dirty="0"/>
              <a:t>="http://www.tcu.edu.tw/"&gt;</a:t>
            </a:r>
            <a:r>
              <a:rPr lang="zh-TW" altLang="en-US" sz="1400" dirty="0" smtClean="0"/>
              <a:t>超研</a:t>
            </a:r>
            <a:r>
              <a:rPr lang="zh-TW" altLang="en-US" sz="1400" dirty="0"/>
              <a:t>澤疊圓體超連結</a:t>
            </a:r>
            <a:r>
              <a:rPr lang="en-US" altLang="zh-TW" sz="1400" dirty="0"/>
              <a:t>&lt;/a&gt;&lt;/font&gt;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400" dirty="0"/>
              <a:t>　</a:t>
            </a:r>
            <a:r>
              <a:rPr lang="en-US" altLang="zh-TW" sz="1400" dirty="0"/>
              <a:t>&lt;/body&gt;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/>
              <a:t>&lt;/html&gt;</a:t>
            </a:r>
          </a:p>
          <a:p>
            <a:pPr marL="0" indent="0">
              <a:lnSpc>
                <a:spcPct val="100000"/>
              </a:lnSpc>
              <a:buNone/>
            </a:pPr>
            <a:endParaRPr lang="zh-TW" altLang="en-US" sz="1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6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常用標籤</a:t>
            </a:r>
            <a:r>
              <a:rPr lang="en-US" altLang="zh-TW" dirty="0" smtClean="0"/>
              <a:t>-</a:t>
            </a:r>
            <a:r>
              <a:rPr lang="zh-TW" altLang="en-US" dirty="0" smtClean="0"/>
              <a:t>插圖、超連結、及表格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影像標籤</a:t>
            </a:r>
            <a:r>
              <a:rPr lang="en-US" altLang="zh-TW" dirty="0" smtClean="0"/>
              <a:t>: &lt;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&gt;</a:t>
            </a:r>
          </a:p>
          <a:p>
            <a:pPr eaLnBrk="1" hangingPunct="1"/>
            <a:r>
              <a:rPr lang="zh-TW" altLang="en-US" dirty="0" smtClean="0"/>
              <a:t>超連結</a:t>
            </a:r>
            <a:r>
              <a:rPr lang="en-US" altLang="zh-TW" dirty="0" smtClean="0"/>
              <a:t>:&lt;a&gt;  </a:t>
            </a:r>
            <a:r>
              <a:rPr lang="en-US" altLang="zh-TW" i="1" dirty="0" smtClean="0">
                <a:solidFill>
                  <a:srgbClr val="FF0000"/>
                </a:solidFill>
              </a:rPr>
              <a:t>anchor(</a:t>
            </a:r>
            <a:r>
              <a:rPr lang="zh-TW" altLang="en-US" i="1" dirty="0" smtClean="0">
                <a:solidFill>
                  <a:srgbClr val="FF0000"/>
                </a:solidFill>
              </a:rPr>
              <a:t>錨點</a:t>
            </a:r>
            <a:r>
              <a:rPr lang="en-US" altLang="zh-TW" i="1" dirty="0" smtClean="0">
                <a:solidFill>
                  <a:srgbClr val="FF0000"/>
                </a:solidFill>
              </a:rPr>
              <a:t>)</a:t>
            </a:r>
            <a:r>
              <a:rPr lang="zh-TW" altLang="en-US" i="1" dirty="0" smtClean="0">
                <a:solidFill>
                  <a:srgbClr val="FF0000"/>
                </a:solidFill>
              </a:rPr>
              <a:t>的縮寫</a:t>
            </a:r>
          </a:p>
          <a:p>
            <a:pPr eaLnBrk="1" hangingPunct="1"/>
            <a:r>
              <a:rPr lang="zh-TW" altLang="en-US" dirty="0" smtClean="0"/>
              <a:t>表格標籤</a:t>
            </a:r>
            <a:r>
              <a:rPr lang="en-US" altLang="zh-TW" dirty="0" smtClean="0"/>
              <a:t>:</a:t>
            </a:r>
            <a:r>
              <a:rPr lang="zh-TW" altLang="en-US" dirty="0" smtClean="0"/>
              <a:t>整份表格 </a:t>
            </a:r>
            <a:r>
              <a:rPr lang="en-US" altLang="zh-TW" dirty="0" smtClean="0"/>
              <a:t>&lt;table&gt;</a:t>
            </a:r>
            <a:r>
              <a:rPr lang="zh-TW" altLang="en-US" dirty="0" smtClean="0"/>
              <a:t>、橫列 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&lt;td&gt; </a:t>
            </a:r>
            <a:r>
              <a:rPr lang="zh-TW" altLang="en-US" dirty="0" smtClean="0"/>
              <a:t>某一格</a:t>
            </a:r>
          </a:p>
        </p:txBody>
      </p:sp>
    </p:spTree>
    <p:extLst>
      <p:ext uri="{BB962C8B-B14F-4D97-AF65-F5344CB8AC3E}">
        <p14:creationId xmlns:p14="http://schemas.microsoft.com/office/powerpoint/2010/main" val="284117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Flow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新規Microsoft PowerPoint プレゼンテーション">
      <a:majorFont>
        <a:latin typeface="あくあフォント"/>
        <a:ea typeface="あくあフォント"/>
        <a:cs typeface=""/>
      </a:majorFont>
      <a:minorFont>
        <a:latin typeface="あくあフォント"/>
        <a:ea typeface="あくあフォント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あくあフォント" pitchFamily="1" charset="-128"/>
            <a:ea typeface="あくあフォント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あくあフォント" pitchFamily="1" charset="-128"/>
            <a:ea typeface="あくあフォント" pitchFamily="1" charset="-128"/>
          </a:defRPr>
        </a:defPPr>
      </a:lstStyle>
    </a:lnDef>
  </a:objectDefaults>
  <a:extraClrSchemeLst>
    <a:extraClrScheme>
      <a:clrScheme name="新規Microsoft PowerPoint 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規Microsoft PowerPoint プレゼンテーショ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1257</Words>
  <Application>Microsoft Office PowerPoint</Application>
  <PresentationFormat>如螢幕大小 (4:3)</PresentationFormat>
  <Paragraphs>293</Paragraphs>
  <Slides>27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BlueFlower</vt:lpstr>
      <vt:lpstr>HTML 常用標籤</vt:lpstr>
      <vt:lpstr>基本標籤</vt:lpstr>
      <vt:lpstr>常用的標籤-文字排版</vt:lpstr>
      <vt:lpstr>標題範例</vt:lpstr>
      <vt:lpstr>提示文字</vt:lpstr>
      <vt:lpstr>文字效果與字型標籤</vt:lpstr>
      <vt:lpstr>綜合運用範例</vt:lpstr>
      <vt:lpstr>綜合運用範例</vt:lpstr>
      <vt:lpstr>常用標籤-插圖、超連結、及表格</vt:lpstr>
      <vt:lpstr>圖片標籤</vt:lpstr>
      <vt:lpstr>插入圖片</vt:lpstr>
      <vt:lpstr>圖片程式範例</vt:lpstr>
      <vt:lpstr>圖片程式範例</vt:lpstr>
      <vt:lpstr>其他圖片標籤</vt:lpstr>
      <vt:lpstr>超連結標籤</vt:lpstr>
      <vt:lpstr>指定超連結文件位置</vt:lpstr>
      <vt:lpstr>超連結標籤文字色彩 </vt:lpstr>
      <vt:lpstr>超連結標籤與圖片結合示範</vt:lpstr>
      <vt:lpstr>超連結標籤與圖片結合示範</vt:lpstr>
      <vt:lpstr>表格標籤</vt:lpstr>
      <vt:lpstr>表格標籤範例 </vt:lpstr>
      <vt:lpstr>表格標籤結構</vt:lpstr>
      <vt:lpstr>表格標籤</vt:lpstr>
      <vt:lpstr>混合運用</vt:lpstr>
      <vt:lpstr>混合運用</vt:lpstr>
      <vt:lpstr>混合運用(呈上頁)</vt:lpstr>
      <vt:lpstr>參考連結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HTML簡介與應用</dc:title>
  <dc:creator>Shuling</dc:creator>
  <cp:lastModifiedBy>User</cp:lastModifiedBy>
  <cp:revision>165</cp:revision>
  <dcterms:created xsi:type="dcterms:W3CDTF">2011-06-29T14:44:43Z</dcterms:created>
  <dcterms:modified xsi:type="dcterms:W3CDTF">2017-06-22T10:58:36Z</dcterms:modified>
</cp:coreProperties>
</file>